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1"/>
  </p:notesMasterIdLst>
  <p:sldIdLst>
    <p:sldId id="256" r:id="rId2"/>
    <p:sldId id="257" r:id="rId3"/>
    <p:sldId id="269" r:id="rId4"/>
    <p:sldId id="298" r:id="rId5"/>
    <p:sldId id="297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14" r:id="rId15"/>
    <p:sldId id="313" r:id="rId16"/>
    <p:sldId id="315" r:id="rId17"/>
    <p:sldId id="316" r:id="rId18"/>
    <p:sldId id="307" r:id="rId19"/>
    <p:sldId id="308" r:id="rId20"/>
    <p:sldId id="295" r:id="rId21"/>
    <p:sldId id="291" r:id="rId22"/>
    <p:sldId id="292" r:id="rId23"/>
    <p:sldId id="264" r:id="rId24"/>
    <p:sldId id="293" r:id="rId25"/>
    <p:sldId id="294" r:id="rId26"/>
    <p:sldId id="317" r:id="rId27"/>
    <p:sldId id="318" r:id="rId28"/>
    <p:sldId id="320" r:id="rId29"/>
    <p:sldId id="321" r:id="rId30"/>
    <p:sldId id="322" r:id="rId31"/>
    <p:sldId id="323" r:id="rId32"/>
    <p:sldId id="324" r:id="rId33"/>
    <p:sldId id="319" r:id="rId34"/>
    <p:sldId id="325" r:id="rId35"/>
    <p:sldId id="326" r:id="rId36"/>
    <p:sldId id="327" r:id="rId37"/>
    <p:sldId id="328" r:id="rId38"/>
    <p:sldId id="329" r:id="rId39"/>
    <p:sldId id="330" r:id="rId40"/>
    <p:sldId id="331" r:id="rId41"/>
    <p:sldId id="332" r:id="rId42"/>
    <p:sldId id="333" r:id="rId43"/>
    <p:sldId id="334" r:id="rId44"/>
    <p:sldId id="335" r:id="rId45"/>
    <p:sldId id="336" r:id="rId46"/>
    <p:sldId id="337" r:id="rId47"/>
    <p:sldId id="338" r:id="rId48"/>
    <p:sldId id="339" r:id="rId49"/>
    <p:sldId id="340" r:id="rId50"/>
    <p:sldId id="341" r:id="rId51"/>
    <p:sldId id="342" r:id="rId52"/>
    <p:sldId id="290" r:id="rId53"/>
    <p:sldId id="258" r:id="rId54"/>
    <p:sldId id="263" r:id="rId55"/>
    <p:sldId id="266" r:id="rId56"/>
    <p:sldId id="267" r:id="rId57"/>
    <p:sldId id="296" r:id="rId58"/>
    <p:sldId id="268" r:id="rId59"/>
    <p:sldId id="265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60"/>
  </p:normalViewPr>
  <p:slideViewPr>
    <p:cSldViewPr>
      <p:cViewPr>
        <p:scale>
          <a:sx n="66" d="100"/>
          <a:sy n="66" d="100"/>
        </p:scale>
        <p:origin x="-1512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933FA0-DB4A-45E3-851A-5518AEF7363B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CF352FE-45CB-40E2-A073-2BB219275851}">
      <dgm:prSet phldrT="[Текст]" custT="1"/>
      <dgm:spPr/>
      <dgm:t>
        <a:bodyPr/>
        <a:lstStyle/>
        <a:p>
          <a:r>
            <a:rPr lang="uk-UA" sz="3600" dirty="0" smtClean="0">
              <a:solidFill>
                <a:srgbClr val="002060"/>
              </a:solidFill>
            </a:rPr>
            <a:t>Оцінювання вербальне І семестр</a:t>
          </a:r>
          <a:endParaRPr lang="ru-RU" sz="3600" dirty="0">
            <a:solidFill>
              <a:srgbClr val="002060"/>
            </a:solidFill>
          </a:endParaRPr>
        </a:p>
      </dgm:t>
    </dgm:pt>
    <dgm:pt modelId="{CA3B0DC6-D3B2-4E68-994F-9D303E2546DF}" type="parTrans" cxnId="{C4615EF4-7EC0-498A-8C0C-C2E557E3D7B9}">
      <dgm:prSet/>
      <dgm:spPr/>
      <dgm:t>
        <a:bodyPr/>
        <a:lstStyle/>
        <a:p>
          <a:endParaRPr lang="ru-RU" sz="3600"/>
        </a:p>
      </dgm:t>
    </dgm:pt>
    <dgm:pt modelId="{0112BB1A-2A55-4BB6-9F28-765D6C2B318B}" type="sibTrans" cxnId="{C4615EF4-7EC0-498A-8C0C-C2E557E3D7B9}">
      <dgm:prSet/>
      <dgm:spPr/>
      <dgm:t>
        <a:bodyPr/>
        <a:lstStyle/>
        <a:p>
          <a:endParaRPr lang="ru-RU" sz="3600"/>
        </a:p>
      </dgm:t>
    </dgm:pt>
    <dgm:pt modelId="{CC23557C-54DC-4B3B-A807-83999F7308E2}">
      <dgm:prSet phldrT="[Текст]" custT="1"/>
      <dgm:spPr/>
      <dgm:t>
        <a:bodyPr/>
        <a:lstStyle/>
        <a:p>
          <a:r>
            <a:rPr lang="uk-UA" sz="3600" dirty="0" smtClean="0">
              <a:solidFill>
                <a:srgbClr val="002060"/>
              </a:solidFill>
            </a:rPr>
            <a:t>д/з – ¼  обсягу </a:t>
          </a:r>
          <a:r>
            <a:rPr lang="uk-UA" sz="3600" dirty="0" err="1" smtClean="0">
              <a:solidFill>
                <a:srgbClr val="002060"/>
              </a:solidFill>
            </a:rPr>
            <a:t>кл.роботи</a:t>
          </a:r>
          <a:endParaRPr lang="ru-RU" sz="3600" dirty="0">
            <a:solidFill>
              <a:srgbClr val="002060"/>
            </a:solidFill>
          </a:endParaRPr>
        </a:p>
      </dgm:t>
    </dgm:pt>
    <dgm:pt modelId="{8EF71759-7C23-4497-8FF3-9B343FE2311D}" type="parTrans" cxnId="{16066441-9FE4-42A1-8EC8-1A4B94592D56}">
      <dgm:prSet/>
      <dgm:spPr/>
      <dgm:t>
        <a:bodyPr/>
        <a:lstStyle/>
        <a:p>
          <a:endParaRPr lang="ru-RU" sz="3600"/>
        </a:p>
      </dgm:t>
    </dgm:pt>
    <dgm:pt modelId="{50B7D265-5325-4D7A-A771-4E476EEA15E0}" type="sibTrans" cxnId="{16066441-9FE4-42A1-8EC8-1A4B94592D56}">
      <dgm:prSet/>
      <dgm:spPr/>
      <dgm:t>
        <a:bodyPr/>
        <a:lstStyle/>
        <a:p>
          <a:endParaRPr lang="ru-RU" sz="3600"/>
        </a:p>
      </dgm:t>
    </dgm:pt>
    <dgm:pt modelId="{9710E171-44F9-4925-8D86-1D7E4A6530A9}" type="pres">
      <dgm:prSet presAssocID="{42933FA0-DB4A-45E3-851A-5518AEF736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9C036D-81D3-48EB-ADDC-F1F9097265EC}" type="pres">
      <dgm:prSet presAssocID="{3CF352FE-45CB-40E2-A073-2BB219275851}" presName="parentText" presStyleLbl="node1" presStyleIdx="0" presStyleCnt="2" custScaleY="85480" custLinFactNeighborY="-538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D5CDB-2750-42DF-8301-CE0FDD0A0B80}" type="pres">
      <dgm:prSet presAssocID="{0112BB1A-2A55-4BB6-9F28-765D6C2B318B}" presName="spacer" presStyleCnt="0"/>
      <dgm:spPr/>
    </dgm:pt>
    <dgm:pt modelId="{6E372429-B522-4322-A018-95B6D61A235B}" type="pres">
      <dgm:prSet presAssocID="{CC23557C-54DC-4B3B-A807-83999F7308E2}" presName="parentText" presStyleLbl="node1" presStyleIdx="1" presStyleCnt="2" custScaleY="52078" custLinFactNeighborY="-901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8649C5-3F5C-4AFA-B848-26F1DFA02AA7}" type="presOf" srcId="{CC23557C-54DC-4B3B-A807-83999F7308E2}" destId="{6E372429-B522-4322-A018-95B6D61A235B}" srcOrd="0" destOrd="0" presId="urn:microsoft.com/office/officeart/2005/8/layout/vList2"/>
    <dgm:cxn modelId="{16066441-9FE4-42A1-8EC8-1A4B94592D56}" srcId="{42933FA0-DB4A-45E3-851A-5518AEF7363B}" destId="{CC23557C-54DC-4B3B-A807-83999F7308E2}" srcOrd="1" destOrd="0" parTransId="{8EF71759-7C23-4497-8FF3-9B343FE2311D}" sibTransId="{50B7D265-5325-4D7A-A771-4E476EEA15E0}"/>
    <dgm:cxn modelId="{53251A54-F9F9-42DA-95F0-FFF1C457C954}" type="presOf" srcId="{42933FA0-DB4A-45E3-851A-5518AEF7363B}" destId="{9710E171-44F9-4925-8D86-1D7E4A6530A9}" srcOrd="0" destOrd="0" presId="urn:microsoft.com/office/officeart/2005/8/layout/vList2"/>
    <dgm:cxn modelId="{C4615EF4-7EC0-498A-8C0C-C2E557E3D7B9}" srcId="{42933FA0-DB4A-45E3-851A-5518AEF7363B}" destId="{3CF352FE-45CB-40E2-A073-2BB219275851}" srcOrd="0" destOrd="0" parTransId="{CA3B0DC6-D3B2-4E68-994F-9D303E2546DF}" sibTransId="{0112BB1A-2A55-4BB6-9F28-765D6C2B318B}"/>
    <dgm:cxn modelId="{7B3BDCBA-288F-47D2-A983-875D5F602F37}" type="presOf" srcId="{3CF352FE-45CB-40E2-A073-2BB219275851}" destId="{7D9C036D-81D3-48EB-ADDC-F1F9097265EC}" srcOrd="0" destOrd="0" presId="urn:microsoft.com/office/officeart/2005/8/layout/vList2"/>
    <dgm:cxn modelId="{83CEA1CA-045D-4C90-96CF-5DC048AF4C91}" type="presParOf" srcId="{9710E171-44F9-4925-8D86-1D7E4A6530A9}" destId="{7D9C036D-81D3-48EB-ADDC-F1F9097265EC}" srcOrd="0" destOrd="0" presId="urn:microsoft.com/office/officeart/2005/8/layout/vList2"/>
    <dgm:cxn modelId="{88622E0C-E8EC-477D-89A4-4BE705230D8A}" type="presParOf" srcId="{9710E171-44F9-4925-8D86-1D7E4A6530A9}" destId="{545D5CDB-2750-42DF-8301-CE0FDD0A0B80}" srcOrd="1" destOrd="0" presId="urn:microsoft.com/office/officeart/2005/8/layout/vList2"/>
    <dgm:cxn modelId="{78BD9239-CF64-4AE2-ABF8-C960A12752E2}" type="presParOf" srcId="{9710E171-44F9-4925-8D86-1D7E4A6530A9}" destId="{6E372429-B522-4322-A018-95B6D61A235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63EF9F-821C-41F7-840F-BFF19B422B0F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2F9090-06BA-46E6-B413-00D2885E3052}">
      <dgm:prSet phldrT="[Текст]" custT="1"/>
      <dgm:spPr/>
      <dgm:t>
        <a:bodyPr/>
        <a:lstStyle/>
        <a:p>
          <a:r>
            <a:rPr lang="uk-UA" sz="2800" b="1" dirty="0" smtClean="0"/>
            <a:t>ОЗ</a:t>
          </a:r>
          <a:endParaRPr lang="ru-RU" sz="2800" b="1" dirty="0"/>
        </a:p>
      </dgm:t>
    </dgm:pt>
    <dgm:pt modelId="{7C6AFC64-A7B9-4620-BD67-855A0E1C27C3}" type="parTrans" cxnId="{C6A884DA-5888-43B7-9803-E9D89859DE3E}">
      <dgm:prSet/>
      <dgm:spPr/>
      <dgm:t>
        <a:bodyPr/>
        <a:lstStyle/>
        <a:p>
          <a:endParaRPr lang="ru-RU" sz="2800" b="1"/>
        </a:p>
      </dgm:t>
    </dgm:pt>
    <dgm:pt modelId="{BF0B1207-F352-4E80-AC3A-E4364559D2C6}" type="sibTrans" cxnId="{C6A884DA-5888-43B7-9803-E9D89859DE3E}">
      <dgm:prSet/>
      <dgm:spPr/>
      <dgm:t>
        <a:bodyPr/>
        <a:lstStyle/>
        <a:p>
          <a:endParaRPr lang="ru-RU" sz="2800" b="1"/>
        </a:p>
      </dgm:t>
    </dgm:pt>
    <dgm:pt modelId="{4EFCB10C-6751-47AF-838D-3EB42D953487}">
      <dgm:prSet phldrT="[Текст]" custT="1"/>
      <dgm:spPr/>
      <dgm:t>
        <a:bodyPr/>
        <a:lstStyle/>
        <a:p>
          <a:r>
            <a:rPr lang="uk-UA" sz="2800" b="1" dirty="0" smtClean="0"/>
            <a:t>Музичне мистецтво</a:t>
          </a:r>
          <a:endParaRPr lang="ru-RU" sz="2800" b="1" dirty="0"/>
        </a:p>
      </dgm:t>
    </dgm:pt>
    <dgm:pt modelId="{13FA21B3-2442-4535-B50F-B804717EE3CC}" type="parTrans" cxnId="{543C2F13-FB0B-4A71-96D2-E41044570D73}">
      <dgm:prSet/>
      <dgm:spPr/>
      <dgm:t>
        <a:bodyPr/>
        <a:lstStyle/>
        <a:p>
          <a:endParaRPr lang="ru-RU" sz="2800" b="1"/>
        </a:p>
      </dgm:t>
    </dgm:pt>
    <dgm:pt modelId="{F3606636-541C-42F9-88F3-AF26C9038E86}" type="sibTrans" cxnId="{543C2F13-FB0B-4A71-96D2-E41044570D73}">
      <dgm:prSet/>
      <dgm:spPr/>
      <dgm:t>
        <a:bodyPr/>
        <a:lstStyle/>
        <a:p>
          <a:endParaRPr lang="ru-RU" sz="2800" b="1"/>
        </a:p>
      </dgm:t>
    </dgm:pt>
    <dgm:pt modelId="{551C3081-3097-4933-93E5-A822B625B538}">
      <dgm:prSet phldrT="[Текст]" custT="1"/>
      <dgm:spPr/>
      <dgm:t>
        <a:bodyPr/>
        <a:lstStyle/>
        <a:p>
          <a:r>
            <a:rPr lang="uk-UA" sz="2800" b="1" dirty="0" smtClean="0"/>
            <a:t> Інформатика</a:t>
          </a:r>
          <a:endParaRPr lang="ru-RU" sz="2800" b="1" dirty="0"/>
        </a:p>
      </dgm:t>
    </dgm:pt>
    <dgm:pt modelId="{BFCA841A-D7B5-48A1-B8E4-4CB326126FE2}" type="parTrans" cxnId="{812E9080-2F69-4B50-9DDC-ECAA21756D9A}">
      <dgm:prSet/>
      <dgm:spPr/>
      <dgm:t>
        <a:bodyPr/>
        <a:lstStyle/>
        <a:p>
          <a:endParaRPr lang="ru-RU" sz="2800" b="1"/>
        </a:p>
      </dgm:t>
    </dgm:pt>
    <dgm:pt modelId="{6B3E00B0-360F-4790-8C86-A83C540AB343}" type="sibTrans" cxnId="{812E9080-2F69-4B50-9DDC-ECAA21756D9A}">
      <dgm:prSet/>
      <dgm:spPr/>
      <dgm:t>
        <a:bodyPr/>
        <a:lstStyle/>
        <a:p>
          <a:endParaRPr lang="ru-RU" sz="2800" b="1"/>
        </a:p>
      </dgm:t>
    </dgm:pt>
    <dgm:pt modelId="{01B2FCA4-B124-468F-8F72-A19BE0A6C80A}">
      <dgm:prSet phldrT="[Текст]" custT="1"/>
      <dgm:spPr/>
      <dgm:t>
        <a:bodyPr/>
        <a:lstStyle/>
        <a:p>
          <a:r>
            <a:rPr lang="uk-UA" sz="2800" b="1" dirty="0" smtClean="0"/>
            <a:t>Фізкультура </a:t>
          </a:r>
          <a:endParaRPr lang="ru-RU" sz="2800" b="1" dirty="0"/>
        </a:p>
      </dgm:t>
    </dgm:pt>
    <dgm:pt modelId="{8F233FB4-B611-4FB4-9B80-C179D827FAA8}" type="parTrans" cxnId="{630FCAD7-FA25-40C5-BE4D-74C2A6AAF534}">
      <dgm:prSet/>
      <dgm:spPr/>
      <dgm:t>
        <a:bodyPr/>
        <a:lstStyle/>
        <a:p>
          <a:endParaRPr lang="ru-RU" sz="2800" b="1"/>
        </a:p>
      </dgm:t>
    </dgm:pt>
    <dgm:pt modelId="{4D17FD68-4780-42BC-B2C0-6CC5FC23F212}" type="sibTrans" cxnId="{630FCAD7-FA25-40C5-BE4D-74C2A6AAF534}">
      <dgm:prSet/>
      <dgm:spPr/>
      <dgm:t>
        <a:bodyPr/>
        <a:lstStyle/>
        <a:p>
          <a:endParaRPr lang="ru-RU" sz="2800" b="1"/>
        </a:p>
      </dgm:t>
    </dgm:pt>
    <dgm:pt modelId="{37BD0883-808A-401E-8266-87BD67BEC4B0}">
      <dgm:prSet phldrT="[Текст]" custT="1"/>
      <dgm:spPr/>
      <dgm:t>
        <a:bodyPr/>
        <a:lstStyle/>
        <a:p>
          <a:r>
            <a:rPr lang="uk-UA" sz="2800" b="1" dirty="0" smtClean="0"/>
            <a:t>Образотворче мистецтво</a:t>
          </a:r>
          <a:endParaRPr lang="ru-RU" sz="2800" b="1" dirty="0"/>
        </a:p>
      </dgm:t>
    </dgm:pt>
    <dgm:pt modelId="{CE53389B-58FB-4ED0-840F-1B7CCC933F98}" type="parTrans" cxnId="{5438B96A-4109-4F57-99FB-856DC02CCE59}">
      <dgm:prSet/>
      <dgm:spPr/>
      <dgm:t>
        <a:bodyPr/>
        <a:lstStyle/>
        <a:p>
          <a:endParaRPr lang="ru-RU" sz="2800" b="1"/>
        </a:p>
      </dgm:t>
    </dgm:pt>
    <dgm:pt modelId="{319D36C8-0BD4-4145-9741-BCC50003A278}" type="sibTrans" cxnId="{5438B96A-4109-4F57-99FB-856DC02CCE59}">
      <dgm:prSet/>
      <dgm:spPr/>
      <dgm:t>
        <a:bodyPr/>
        <a:lstStyle/>
        <a:p>
          <a:endParaRPr lang="ru-RU" sz="2800" b="1"/>
        </a:p>
      </dgm:t>
    </dgm:pt>
    <dgm:pt modelId="{2A6DB50E-EB2E-4B4B-B8D5-6A6A74C57D8F}" type="pres">
      <dgm:prSet presAssocID="{EE63EF9F-821C-41F7-840F-BFF19B422B0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F9524D-259A-4F73-8D91-9D633061D4FF}" type="pres">
      <dgm:prSet presAssocID="{EE63EF9F-821C-41F7-840F-BFF19B422B0F}" presName="cycle" presStyleCnt="0"/>
      <dgm:spPr/>
    </dgm:pt>
    <dgm:pt modelId="{8147D0F8-3F56-44E6-9272-78F070282F89}" type="pres">
      <dgm:prSet presAssocID="{CB2F9090-06BA-46E6-B413-00D2885E3052}" presName="nodeFirstNode" presStyleLbl="node1" presStyleIdx="0" presStyleCnt="5" custRadScaleRad="104328" custRadScaleInc="2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A70C6-A6BB-4086-A798-4E82C149184C}" type="pres">
      <dgm:prSet presAssocID="{BF0B1207-F352-4E80-AC3A-E4364559D2C6}" presName="sibTransFirstNode" presStyleLbl="bgShp" presStyleIdx="0" presStyleCnt="1" custAng="230454" custLinFactNeighborX="3941" custLinFactNeighborY="-3534"/>
      <dgm:spPr/>
      <dgm:t>
        <a:bodyPr/>
        <a:lstStyle/>
        <a:p>
          <a:endParaRPr lang="ru-RU"/>
        </a:p>
      </dgm:t>
    </dgm:pt>
    <dgm:pt modelId="{04035405-7F46-4C1E-B566-326F8490FEBF}" type="pres">
      <dgm:prSet presAssocID="{4EFCB10C-6751-47AF-838D-3EB42D953487}" presName="nodeFollowingNodes" presStyleLbl="node1" presStyleIdx="1" presStyleCnt="5" custScaleX="136101" custScaleY="123236" custRadScaleRad="159807" custRadScaleInc="204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9747D-26E3-4E4A-94DB-FEA5D22B56C3}" type="pres">
      <dgm:prSet presAssocID="{551C3081-3097-4933-93E5-A822B625B538}" presName="nodeFollowingNodes" presStyleLbl="node1" presStyleIdx="2" presStyleCnt="5" custScaleX="156840" custRadScaleRad="133548" custRadScaleInc="-46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4CD041-0EC2-4197-AE8B-A421942B4B53}" type="pres">
      <dgm:prSet presAssocID="{01B2FCA4-B124-468F-8F72-A19BE0A6C80A}" presName="nodeFollowingNodes" presStyleLbl="node1" presStyleIdx="3" presStyleCnt="5" custScaleX="198836" custRadScaleRad="135519" custRadScaleInc="47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18E7B-9DC0-4AFC-97B2-EB063F1FA40E}" type="pres">
      <dgm:prSet presAssocID="{37BD0883-808A-401E-8266-87BD67BEC4B0}" presName="nodeFollowingNodes" presStyleLbl="node1" presStyleIdx="4" presStyleCnt="5" custScaleX="178514" custScaleY="105757" custRadScaleRad="167757" custRadScaleInc="-208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9BDBDA-4B48-4C64-9BAD-FA84BD7C99A8}" type="presOf" srcId="{4EFCB10C-6751-47AF-838D-3EB42D953487}" destId="{04035405-7F46-4C1E-B566-326F8490FEBF}" srcOrd="0" destOrd="0" presId="urn:microsoft.com/office/officeart/2005/8/layout/cycle3"/>
    <dgm:cxn modelId="{42244A9A-8DA6-4A03-BE15-1A54D0833A6B}" type="presOf" srcId="{551C3081-3097-4933-93E5-A822B625B538}" destId="{1FF9747D-26E3-4E4A-94DB-FEA5D22B56C3}" srcOrd="0" destOrd="0" presId="urn:microsoft.com/office/officeart/2005/8/layout/cycle3"/>
    <dgm:cxn modelId="{C6A884DA-5888-43B7-9803-E9D89859DE3E}" srcId="{EE63EF9F-821C-41F7-840F-BFF19B422B0F}" destId="{CB2F9090-06BA-46E6-B413-00D2885E3052}" srcOrd="0" destOrd="0" parTransId="{7C6AFC64-A7B9-4620-BD67-855A0E1C27C3}" sibTransId="{BF0B1207-F352-4E80-AC3A-E4364559D2C6}"/>
    <dgm:cxn modelId="{812E9080-2F69-4B50-9DDC-ECAA21756D9A}" srcId="{EE63EF9F-821C-41F7-840F-BFF19B422B0F}" destId="{551C3081-3097-4933-93E5-A822B625B538}" srcOrd="2" destOrd="0" parTransId="{BFCA841A-D7B5-48A1-B8E4-4CB326126FE2}" sibTransId="{6B3E00B0-360F-4790-8C86-A83C540AB343}"/>
    <dgm:cxn modelId="{3A688687-82C8-49A6-BBA7-7F87E90AAC4F}" type="presOf" srcId="{01B2FCA4-B124-468F-8F72-A19BE0A6C80A}" destId="{404CD041-0EC2-4197-AE8B-A421942B4B53}" srcOrd="0" destOrd="0" presId="urn:microsoft.com/office/officeart/2005/8/layout/cycle3"/>
    <dgm:cxn modelId="{543C2F13-FB0B-4A71-96D2-E41044570D73}" srcId="{EE63EF9F-821C-41F7-840F-BFF19B422B0F}" destId="{4EFCB10C-6751-47AF-838D-3EB42D953487}" srcOrd="1" destOrd="0" parTransId="{13FA21B3-2442-4535-B50F-B804717EE3CC}" sibTransId="{F3606636-541C-42F9-88F3-AF26C9038E86}"/>
    <dgm:cxn modelId="{E5E8A08D-1CA1-43D1-8C79-9823B391E6D7}" type="presOf" srcId="{EE63EF9F-821C-41F7-840F-BFF19B422B0F}" destId="{2A6DB50E-EB2E-4B4B-B8D5-6A6A74C57D8F}" srcOrd="0" destOrd="0" presId="urn:microsoft.com/office/officeart/2005/8/layout/cycle3"/>
    <dgm:cxn modelId="{42162BD7-B0C6-4E86-8EBB-950C8647266B}" type="presOf" srcId="{BF0B1207-F352-4E80-AC3A-E4364559D2C6}" destId="{A80A70C6-A6BB-4086-A798-4E82C149184C}" srcOrd="0" destOrd="0" presId="urn:microsoft.com/office/officeart/2005/8/layout/cycle3"/>
    <dgm:cxn modelId="{7761C5C9-D2DD-4A44-8498-A95072A50111}" type="presOf" srcId="{CB2F9090-06BA-46E6-B413-00D2885E3052}" destId="{8147D0F8-3F56-44E6-9272-78F070282F89}" srcOrd="0" destOrd="0" presId="urn:microsoft.com/office/officeart/2005/8/layout/cycle3"/>
    <dgm:cxn modelId="{630FCAD7-FA25-40C5-BE4D-74C2A6AAF534}" srcId="{EE63EF9F-821C-41F7-840F-BFF19B422B0F}" destId="{01B2FCA4-B124-468F-8F72-A19BE0A6C80A}" srcOrd="3" destOrd="0" parTransId="{8F233FB4-B611-4FB4-9B80-C179D827FAA8}" sibTransId="{4D17FD68-4780-42BC-B2C0-6CC5FC23F212}"/>
    <dgm:cxn modelId="{EBB45819-7787-4A20-8C72-A1AF193FFF7D}" type="presOf" srcId="{37BD0883-808A-401E-8266-87BD67BEC4B0}" destId="{B3B18E7B-9DC0-4AFC-97B2-EB063F1FA40E}" srcOrd="0" destOrd="0" presId="urn:microsoft.com/office/officeart/2005/8/layout/cycle3"/>
    <dgm:cxn modelId="{5438B96A-4109-4F57-99FB-856DC02CCE59}" srcId="{EE63EF9F-821C-41F7-840F-BFF19B422B0F}" destId="{37BD0883-808A-401E-8266-87BD67BEC4B0}" srcOrd="4" destOrd="0" parTransId="{CE53389B-58FB-4ED0-840F-1B7CCC933F98}" sibTransId="{319D36C8-0BD4-4145-9741-BCC50003A278}"/>
    <dgm:cxn modelId="{D376E9B9-6AC3-42A9-A332-78FC0AEDEB8C}" type="presParOf" srcId="{2A6DB50E-EB2E-4B4B-B8D5-6A6A74C57D8F}" destId="{05F9524D-259A-4F73-8D91-9D633061D4FF}" srcOrd="0" destOrd="0" presId="urn:microsoft.com/office/officeart/2005/8/layout/cycle3"/>
    <dgm:cxn modelId="{A9AC8101-34FA-4934-AFAD-1925C300ED98}" type="presParOf" srcId="{05F9524D-259A-4F73-8D91-9D633061D4FF}" destId="{8147D0F8-3F56-44E6-9272-78F070282F89}" srcOrd="0" destOrd="0" presId="urn:microsoft.com/office/officeart/2005/8/layout/cycle3"/>
    <dgm:cxn modelId="{D76DE5AA-DE2A-4775-8D9E-D8C5436370F5}" type="presParOf" srcId="{05F9524D-259A-4F73-8D91-9D633061D4FF}" destId="{A80A70C6-A6BB-4086-A798-4E82C149184C}" srcOrd="1" destOrd="0" presId="urn:microsoft.com/office/officeart/2005/8/layout/cycle3"/>
    <dgm:cxn modelId="{74667D50-46F1-4A62-A9CC-881EAB54DE5C}" type="presParOf" srcId="{05F9524D-259A-4F73-8D91-9D633061D4FF}" destId="{04035405-7F46-4C1E-B566-326F8490FEBF}" srcOrd="2" destOrd="0" presId="urn:microsoft.com/office/officeart/2005/8/layout/cycle3"/>
    <dgm:cxn modelId="{0131EF7B-3819-40FD-92BD-1003CCEE04D0}" type="presParOf" srcId="{05F9524D-259A-4F73-8D91-9D633061D4FF}" destId="{1FF9747D-26E3-4E4A-94DB-FEA5D22B56C3}" srcOrd="3" destOrd="0" presId="urn:microsoft.com/office/officeart/2005/8/layout/cycle3"/>
    <dgm:cxn modelId="{0750EBFE-1F90-4E88-99D8-FD81D09B55EF}" type="presParOf" srcId="{05F9524D-259A-4F73-8D91-9D633061D4FF}" destId="{404CD041-0EC2-4197-AE8B-A421942B4B53}" srcOrd="4" destOrd="0" presId="urn:microsoft.com/office/officeart/2005/8/layout/cycle3"/>
    <dgm:cxn modelId="{1AE86475-6481-4AF0-B656-16B52DBF254F}" type="presParOf" srcId="{05F9524D-259A-4F73-8D91-9D633061D4FF}" destId="{B3B18E7B-9DC0-4AFC-97B2-EB063F1FA40E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AC73F9-49D5-4C68-BDF4-905754D2A290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DF4542-F9E7-4000-B5D0-6B93A61F4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630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F4542-F9E7-4000-B5D0-6B93A61F45D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5265FF-3996-45A1-8B12-5FCA2C6D7ED4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FE7EC1-ED9F-4253-B2DE-B200269E4E4A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02E40D-8DA1-4E33-BFC3-33D123561317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7528C7-236A-4ECF-80B5-E51EAE83DD10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EE81F9-4788-4B8E-99CE-0B5A7699D77F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EA22B7-AED4-47D7-9798-5D2884CE4DAA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F4542-F9E7-4000-B5D0-6B93A61F45DD}" type="slidenum">
              <a:rPr lang="ru-RU" smtClean="0"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172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0D2912-63DE-487E-9BA8-034C6BD355E4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880E81-57DD-4DC2-94AF-1A1CA400ED35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B47F63-5C96-4BAE-AD7C-8A401B122A62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C6C4C6-347C-4D0D-8549-00FEA0C9F75B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19FFD5-EAFD-4277-BEDD-56828ECB4739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CB11D1-3689-46B1-827D-84656732FDF2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0363E-AB21-4979-8B87-C1CA2E1DD97D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altLang="uk-U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uk-UA" dirty="0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7BE2DD-255B-44A3-B948-437C47ACC45B}" type="slidenum">
              <a:rPr lang="ru-RU" altLang="uk-U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 alt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5166653-DEF2-476E-A6F8-39C8C5B9A2FD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185BA7F-2316-47BC-A05E-7DB6787889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Excel_97-20032.xls"/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png"/><Relationship Id="rId5" Type="http://schemas.openxmlformats.org/officeDocument/2006/relationships/oleObject" Target="../embeddings/_____Microsoft_Excel_97-20031.xls"/><Relationship Id="rId4" Type="http://schemas.openxmlformats.org/officeDocument/2006/relationships/oleObject" Target="../embeddings/oleObject1.bin"/><Relationship Id="rId9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Excel_97-20034.xls"/><Relationship Id="rId3" Type="http://schemas.openxmlformats.org/officeDocument/2006/relationships/image" Target="../media/image2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png"/><Relationship Id="rId5" Type="http://schemas.openxmlformats.org/officeDocument/2006/relationships/oleObject" Target="../embeddings/_____Microsoft_Excel_97-20033.xls"/><Relationship Id="rId4" Type="http://schemas.openxmlformats.org/officeDocument/2006/relationships/oleObject" Target="../embeddings/oleObject3.bin"/><Relationship Id="rId9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hyperlink" Target="&#1052;&#1086;&#1085;&#1110;&#1090;&#1086;&#1088;&#1080;&#1085;&#1075;%20&#1043;&#1088;&#1072;&#1092;&#1110;&#1082;.docx" TargetMode="Externa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gif"/><Relationship Id="rId4" Type="http://schemas.openxmlformats.org/officeDocument/2006/relationships/image" Target="../media/image37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40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1440" y="3714752"/>
            <a:ext cx="6872394" cy="286232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педради:</a:t>
            </a:r>
          </a:p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“Аналіз роботи НВК за </a:t>
            </a:r>
          </a:p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2013-2014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н.р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en-US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і задачі на 2014-2015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н.р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.”</a:t>
            </a:r>
            <a:endParaRPr lang="en-US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Серпень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1785926"/>
            <a:ext cx="607102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altLang="zh-CN" b="1" dirty="0" smtClean="0">
                <a:latin typeface="Arial" pitchFamily="34" charset="0"/>
                <a:ea typeface="Times New Roman" pitchFamily="18" charset="0"/>
              </a:rPr>
              <a:t>…</a:t>
            </a:r>
            <a:r>
              <a:rPr lang="uk-UA" altLang="zh-CN" sz="2400" b="1" dirty="0" smtClean="0">
                <a:latin typeface="Arial" pitchFamily="34" charset="0"/>
                <a:ea typeface="Times New Roman" pitchFamily="18" charset="0"/>
              </a:rPr>
              <a:t>Талант — це дар, будь вдячний долі,</a:t>
            </a:r>
            <a:br>
              <a:rPr lang="uk-UA" altLang="zh-CN" sz="2400" b="1" dirty="0" smtClean="0">
                <a:latin typeface="Arial" pitchFamily="34" charset="0"/>
                <a:ea typeface="Times New Roman" pitchFamily="18" charset="0"/>
              </a:rPr>
            </a:br>
            <a:r>
              <a:rPr lang="uk-UA" altLang="zh-CN" sz="2400" b="1" dirty="0" smtClean="0">
                <a:latin typeface="Arial" pitchFamily="34" charset="0"/>
                <a:ea typeface="Times New Roman" pitchFamily="18" charset="0"/>
              </a:rPr>
              <a:t>   Якщо його знайдеш в собі.</a:t>
            </a:r>
            <a:br>
              <a:rPr lang="uk-UA" altLang="zh-CN" sz="2400" b="1" dirty="0" smtClean="0">
                <a:latin typeface="Arial" pitchFamily="34" charset="0"/>
                <a:ea typeface="Times New Roman" pitchFamily="18" charset="0"/>
              </a:rPr>
            </a:br>
            <a:r>
              <a:rPr lang="uk-UA" altLang="zh-CN" sz="2400" b="1" dirty="0" smtClean="0">
                <a:latin typeface="Arial" pitchFamily="34" charset="0"/>
                <a:ea typeface="Times New Roman" pitchFamily="18" charset="0"/>
              </a:rPr>
              <a:t>   Тому старанно вчися в школі,</a:t>
            </a:r>
            <a:br>
              <a:rPr lang="uk-UA" altLang="zh-CN" sz="2400" b="1" dirty="0" smtClean="0">
                <a:latin typeface="Arial" pitchFamily="34" charset="0"/>
                <a:ea typeface="Times New Roman" pitchFamily="18" charset="0"/>
              </a:rPr>
            </a:br>
            <a:r>
              <a:rPr lang="uk-UA" altLang="zh-CN" sz="2400" b="1" dirty="0" smtClean="0">
                <a:latin typeface="Arial" pitchFamily="34" charset="0"/>
                <a:ea typeface="Times New Roman" pitchFamily="18" charset="0"/>
              </a:rPr>
              <a:t>    Будь у постійній боротьбі.</a:t>
            </a:r>
            <a:endParaRPr lang="ru-RU" altLang="zh-CN" sz="24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altLang="zh-CN" dirty="0" smtClean="0">
                <a:latin typeface="Arial" pitchFamily="34" charset="0"/>
                <a:ea typeface="Times New Roman" pitchFamily="18" charset="0"/>
              </a:rPr>
              <a:t>				</a:t>
            </a:r>
            <a:r>
              <a:rPr lang="uk-UA" altLang="zh-CN" b="1" dirty="0" smtClean="0">
                <a:latin typeface="Arial" pitchFamily="34" charset="0"/>
                <a:ea typeface="Times New Roman" pitchFamily="18" charset="0"/>
              </a:rPr>
              <a:t>  </a:t>
            </a:r>
            <a:r>
              <a:rPr lang="uk-UA" altLang="zh-CN" b="1" i="1" dirty="0" smtClean="0">
                <a:latin typeface="Arial" pitchFamily="34" charset="0"/>
                <a:ea typeface="Times New Roman" pitchFamily="18" charset="0"/>
              </a:rPr>
              <a:t>Надія </a:t>
            </a:r>
            <a:r>
              <a:rPr lang="uk-UA" altLang="zh-CN" b="1" i="1" dirty="0" err="1" smtClean="0">
                <a:latin typeface="Arial" pitchFamily="34" charset="0"/>
                <a:ea typeface="Times New Roman" pitchFamily="18" charset="0"/>
              </a:rPr>
              <a:t>Красоткіна</a:t>
            </a:r>
            <a:endParaRPr lang="uk-UA" altLang="zh-CN" b="1" dirty="0" smtClean="0"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71604" y="214290"/>
            <a:ext cx="5736700" cy="1944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0" y="-20194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8712968" cy="14401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124744"/>
            <a:ext cx="611505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0" y="-20194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7224" y="332656"/>
            <a:ext cx="8035256" cy="10801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20888"/>
            <a:ext cx="914400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43400"/>
            <a:ext cx="9144000" cy="2325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0" y="-20194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32656"/>
            <a:ext cx="8892480" cy="158417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524" y="1124744"/>
            <a:ext cx="871296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717032"/>
            <a:ext cx="8496944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0" y="-20194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7224" y="332656"/>
            <a:ext cx="8035256" cy="13681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24744"/>
            <a:ext cx="784887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197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Рамка 9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96888" y="981075"/>
            <a:ext cx="8229600" cy="103346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sz="4000" b="1" dirty="0" smtClean="0">
                <a:solidFill>
                  <a:srgbClr val="22518A"/>
                </a:solidFill>
              </a:rPr>
              <a:t/>
            </a:r>
            <a:br>
              <a:rPr lang="uk-UA" sz="4000" b="1" dirty="0" smtClean="0">
                <a:solidFill>
                  <a:srgbClr val="22518A"/>
                </a:solidFill>
              </a:rPr>
            </a:br>
            <a:r>
              <a:rPr lang="uk-UA" sz="3600" b="1" dirty="0" smtClean="0">
                <a:solidFill>
                  <a:schemeClr val="accent4">
                    <a:lumMod val="75000"/>
                  </a:schemeClr>
                </a:solidFill>
              </a:rPr>
              <a:t>Для ПОСИЛЕННЯ ВИХОВНОЇ СПРЯМОВАНОСТІ НАВЧАЛЬНОГО ПРОЦЕСУ:</a:t>
            </a:r>
            <a:r>
              <a:rPr lang="uk-UA" b="1" dirty="0" smtClean="0">
                <a:solidFill>
                  <a:srgbClr val="22518A"/>
                </a:solidFill>
              </a:rPr>
              <a:t/>
            </a:r>
            <a:br>
              <a:rPr lang="uk-UA" b="1" dirty="0" smtClean="0">
                <a:solidFill>
                  <a:srgbClr val="22518A"/>
                </a:solidFill>
              </a:rPr>
            </a:br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561975" y="2060575"/>
            <a:ext cx="8229600" cy="409416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algn="ctr">
              <a:defRPr/>
            </a:pPr>
            <a:r>
              <a:rPr lang="uk-UA" b="1" dirty="0" smtClean="0">
                <a:solidFill>
                  <a:srgbClr val="22518A"/>
                </a:solidFill>
              </a:rPr>
              <a:t>Забезпечення виховної складової кожного уроку</a:t>
            </a:r>
          </a:p>
          <a:p>
            <a:pPr algn="ctr">
              <a:defRPr/>
            </a:pPr>
            <a:r>
              <a:rPr lang="uk-UA" b="1" dirty="0" err="1" smtClean="0">
                <a:solidFill>
                  <a:srgbClr val="00B050"/>
                </a:solidFill>
              </a:rPr>
              <a:t>Деформалізація</a:t>
            </a:r>
            <a:r>
              <a:rPr lang="uk-UA" b="1" dirty="0" smtClean="0">
                <a:solidFill>
                  <a:srgbClr val="00B050"/>
                </a:solidFill>
              </a:rPr>
              <a:t> </a:t>
            </a:r>
            <a:r>
              <a:rPr lang="uk-UA" b="1" dirty="0" err="1" smtClean="0">
                <a:solidFill>
                  <a:srgbClr val="00B050"/>
                </a:solidFill>
              </a:rPr>
              <a:t>“класних</a:t>
            </a:r>
            <a:r>
              <a:rPr lang="uk-UA" b="1" dirty="0" smtClean="0">
                <a:solidFill>
                  <a:srgbClr val="00B050"/>
                </a:solidFill>
              </a:rPr>
              <a:t> </a:t>
            </a:r>
            <a:r>
              <a:rPr lang="uk-UA" b="1" dirty="0" err="1" smtClean="0">
                <a:solidFill>
                  <a:srgbClr val="00B050"/>
                </a:solidFill>
              </a:rPr>
              <a:t>годин”</a:t>
            </a:r>
            <a:endParaRPr lang="uk-UA" b="1" dirty="0" smtClean="0">
              <a:solidFill>
                <a:srgbClr val="00B050"/>
              </a:solidFill>
            </a:endParaRPr>
          </a:p>
          <a:p>
            <a:pPr algn="ctr">
              <a:defRPr/>
            </a:pPr>
            <a:r>
              <a:rPr lang="uk-UA" b="1" dirty="0" smtClean="0">
                <a:solidFill>
                  <a:srgbClr val="22518A"/>
                </a:solidFill>
              </a:rPr>
              <a:t>Створення реального, а не </a:t>
            </a:r>
            <a:r>
              <a:rPr lang="uk-UA" b="1" dirty="0" err="1" smtClean="0">
                <a:solidFill>
                  <a:srgbClr val="22518A"/>
                </a:solidFill>
              </a:rPr>
              <a:t>“паперового”</a:t>
            </a:r>
            <a:r>
              <a:rPr lang="uk-UA" b="1" dirty="0" smtClean="0">
                <a:solidFill>
                  <a:srgbClr val="22518A"/>
                </a:solidFill>
              </a:rPr>
              <a:t>, учнівського самоврядування в усіх класах</a:t>
            </a:r>
          </a:p>
          <a:p>
            <a:pPr algn="ctr">
              <a:defRPr/>
            </a:pPr>
            <a:r>
              <a:rPr lang="uk-UA" b="1" dirty="0" smtClean="0">
                <a:solidFill>
                  <a:srgbClr val="00B050"/>
                </a:solidFill>
              </a:rPr>
              <a:t>Залучення до громадських </a:t>
            </a:r>
            <a:r>
              <a:rPr lang="uk-UA" b="1" dirty="0" err="1" smtClean="0">
                <a:solidFill>
                  <a:srgbClr val="00B050"/>
                </a:solidFill>
              </a:rPr>
              <a:t>обов”язків</a:t>
            </a:r>
            <a:r>
              <a:rPr lang="uk-UA" b="1" dirty="0" smtClean="0">
                <a:solidFill>
                  <a:srgbClr val="00B050"/>
                </a:solidFill>
              </a:rPr>
              <a:t> максимальної кількості учнів</a:t>
            </a:r>
          </a:p>
          <a:p>
            <a:pPr algn="ctr">
              <a:defRPr/>
            </a:pPr>
            <a:r>
              <a:rPr lang="uk-UA" b="1" dirty="0" smtClean="0">
                <a:solidFill>
                  <a:srgbClr val="22518A"/>
                </a:solidFill>
              </a:rPr>
              <a:t>Патріотична спрямованість кожного позакласного заходу</a:t>
            </a:r>
          </a:p>
          <a:p>
            <a:pPr>
              <a:defRPr/>
            </a:pPr>
            <a:endParaRPr lang="ru-RU" b="1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7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Рамка 9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187624" y="1412775"/>
            <a:ext cx="7499176" cy="350937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b="1" dirty="0" smtClean="0">
                <a:solidFill>
                  <a:schemeClr val="accent4">
                    <a:lumMod val="75000"/>
                  </a:schemeClr>
                </a:solidFill>
              </a:rPr>
              <a:t>Виклики 2014-2015 </a:t>
            </a:r>
            <a:r>
              <a:rPr lang="uk-UA" sz="3200" b="1" dirty="0" smtClean="0">
                <a:solidFill>
                  <a:schemeClr val="accent4">
                    <a:lumMod val="75000"/>
                  </a:schemeClr>
                </a:solidFill>
              </a:rPr>
              <a:t>Н. Р.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081" name="Содержимое 2"/>
          <p:cNvSpPr>
            <a:spLocks noGrp="1"/>
          </p:cNvSpPr>
          <p:nvPr>
            <p:ph idx="1"/>
          </p:nvPr>
        </p:nvSpPr>
        <p:spPr>
          <a:xfrm>
            <a:off x="457200" y="1946275"/>
            <a:ext cx="8229600" cy="4525963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B050"/>
                </a:solidFill>
              </a:rPr>
              <a:t>НЕОБХІДНІСТЬ ЗМЕНШЕННЯ КОНТРОЛЮЮЧИХ ЗАХОДІВ</a:t>
            </a:r>
          </a:p>
          <a:p>
            <a:pPr algn="ctr"/>
            <a:r>
              <a:rPr lang="uk-UA" b="1" dirty="0" smtClean="0">
                <a:solidFill>
                  <a:srgbClr val="22518A"/>
                </a:solidFill>
              </a:rPr>
              <a:t>ЗАБЕЗПЕЧЕННЯ РЕАЛЬНОЇ ПРОФІЛЬНОСТІ СТАРШОЇ ШКОЛИ</a:t>
            </a:r>
          </a:p>
          <a:p>
            <a:pPr algn="ctr"/>
            <a:r>
              <a:rPr lang="uk-UA" b="1" dirty="0" smtClean="0">
                <a:solidFill>
                  <a:srgbClr val="00B050"/>
                </a:solidFill>
              </a:rPr>
              <a:t>ОРГАНІЗАЦІЯ ДИСТАНЦІЙНОГО НАВЧАННЯ</a:t>
            </a:r>
          </a:p>
          <a:p>
            <a:pPr algn="ctr"/>
            <a:r>
              <a:rPr lang="uk-UA" b="1" dirty="0" smtClean="0">
                <a:solidFill>
                  <a:srgbClr val="22518A"/>
                </a:solidFill>
              </a:rPr>
              <a:t>ПОСИЛЕННЯ ВИХОВНОЇ СПРЯМОВАНОСТІ НАВЧАЛЬНОГО ПРОЦЕСУ</a:t>
            </a:r>
          </a:p>
          <a:p>
            <a:endParaRPr lang="ru-RU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269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Рамка 9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4213" y="1196975"/>
            <a:ext cx="8229600" cy="9715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sz="4000" b="1" dirty="0" smtClean="0">
                <a:solidFill>
                  <a:srgbClr val="22518A"/>
                </a:solidFill>
              </a:rPr>
              <a:t/>
            </a:r>
            <a:br>
              <a:rPr lang="uk-UA" sz="4000" b="1" dirty="0" smtClean="0">
                <a:solidFill>
                  <a:srgbClr val="22518A"/>
                </a:solidFill>
              </a:rPr>
            </a:br>
            <a:r>
              <a:rPr lang="uk-UA" sz="3600" b="1" dirty="0" smtClean="0">
                <a:solidFill>
                  <a:schemeClr val="accent4">
                    <a:lumMod val="75000"/>
                  </a:schemeClr>
                </a:solidFill>
              </a:rPr>
              <a:t>СТАНОВЛЕННЯ КОНКУРЕНТНОЇ ОСВІТИ ЗА РАХУНОК ПІДВИЩЕННЯ ЇЇ ЯКОСТІ:</a:t>
            </a:r>
            <a:r>
              <a:rPr lang="ru-RU" b="1" dirty="0" smtClean="0">
                <a:solidFill>
                  <a:srgbClr val="22518A"/>
                </a:solidFill>
              </a:rPr>
              <a:t/>
            </a:r>
            <a:br>
              <a:rPr lang="ru-RU" b="1" dirty="0" smtClean="0">
                <a:solidFill>
                  <a:srgbClr val="22518A"/>
                </a:solidFill>
              </a:rPr>
            </a:br>
            <a:endParaRPr lang="ru-RU" dirty="0"/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57200" y="2276475"/>
            <a:ext cx="8229600" cy="3849688"/>
          </a:xfrm>
        </p:spPr>
        <p:txBody>
          <a:bodyPr>
            <a:normAutofit fontScale="92500"/>
          </a:bodyPr>
          <a:lstStyle/>
          <a:p>
            <a:pPr algn="ctr">
              <a:defRPr/>
            </a:pPr>
            <a:r>
              <a:rPr lang="uk-UA" b="1" dirty="0" smtClean="0">
                <a:solidFill>
                  <a:srgbClr val="461E64"/>
                </a:solidFill>
              </a:rPr>
              <a:t>Формування у педагогів відповідальності за якість кожного уроку (підготовка, </a:t>
            </a:r>
            <a:r>
              <a:rPr lang="uk-UA" b="1" dirty="0" err="1" smtClean="0">
                <a:solidFill>
                  <a:srgbClr val="461E64"/>
                </a:solidFill>
              </a:rPr>
              <a:t>обов”язкове</a:t>
            </a:r>
            <a:r>
              <a:rPr lang="uk-UA" b="1" dirty="0" smtClean="0">
                <a:solidFill>
                  <a:srgbClr val="461E64"/>
                </a:solidFill>
              </a:rPr>
              <a:t> використання навчально-методичного забезпечення, </a:t>
            </a:r>
            <a:r>
              <a:rPr lang="uk-UA" b="1" dirty="0" err="1" smtClean="0">
                <a:solidFill>
                  <a:srgbClr val="461E64"/>
                </a:solidFill>
              </a:rPr>
              <a:t>ІК-технологій</a:t>
            </a:r>
            <a:r>
              <a:rPr lang="uk-UA" b="1" dirty="0" smtClean="0">
                <a:solidFill>
                  <a:srgbClr val="461E64"/>
                </a:solidFill>
              </a:rPr>
              <a:t>, сучасних технологій)</a:t>
            </a:r>
          </a:p>
          <a:p>
            <a:pPr algn="ctr">
              <a:defRPr/>
            </a:pPr>
            <a:r>
              <a:rPr lang="uk-UA" b="1" dirty="0" smtClean="0">
                <a:solidFill>
                  <a:srgbClr val="00B050"/>
                </a:solidFill>
              </a:rPr>
              <a:t>Навчання вчителів педагогічним особливостям кожного вікового періоду</a:t>
            </a:r>
          </a:p>
          <a:p>
            <a:pPr algn="ctr">
              <a:defRPr/>
            </a:pPr>
            <a:r>
              <a:rPr lang="uk-UA" b="1" dirty="0" smtClean="0">
                <a:solidFill>
                  <a:srgbClr val="461E64"/>
                </a:solidFill>
              </a:rPr>
              <a:t>Диференційований  та індивідуальний підхід у навчанні учнів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293" name="Рисунок 6" descr="0_8d705_4ec530c8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Рамка 9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82613" y="1125538"/>
            <a:ext cx="8229600" cy="9715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uk-UA" sz="3200" b="1" dirty="0" smtClean="0">
                <a:solidFill>
                  <a:schemeClr val="accent4">
                    <a:lumMod val="75000"/>
                  </a:schemeClr>
                </a:solidFill>
              </a:rPr>
              <a:t>СТАНОВЛЕННЯ КОНКУРЕНТНОЇ ОСВІТИ ЗА РАХУНОК ПІДВИЩЕННЯ ЇЇ ЯКОСТІ:</a:t>
            </a: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2297" name="Содержимое 2"/>
          <p:cNvSpPr>
            <a:spLocks noGrp="1"/>
          </p:cNvSpPr>
          <p:nvPr>
            <p:ph idx="1"/>
          </p:nvPr>
        </p:nvSpPr>
        <p:spPr>
          <a:xfrm>
            <a:off x="457200" y="2276475"/>
            <a:ext cx="8229600" cy="3849688"/>
          </a:xfrm>
        </p:spPr>
        <p:txBody>
          <a:bodyPr/>
          <a:lstStyle/>
          <a:p>
            <a:pPr algn="ctr"/>
            <a:r>
              <a:rPr lang="uk-UA" b="1" smtClean="0">
                <a:solidFill>
                  <a:srgbClr val="22518A"/>
                </a:solidFill>
              </a:rPr>
              <a:t>Деформалізація шкільного етапу олімпіад, конкурсів, турнірів, якісний відбір учасників наступного етапу на шкільному та районному (міському) етапах</a:t>
            </a:r>
            <a:endParaRPr lang="ru-RU" b="1" smtClean="0">
              <a:solidFill>
                <a:srgbClr val="22518A"/>
              </a:solidFill>
            </a:endParaRPr>
          </a:p>
          <a:p>
            <a:pPr algn="ctr"/>
            <a:r>
              <a:rPr lang="uk-UA" b="1" smtClean="0">
                <a:solidFill>
                  <a:srgbClr val="00B050"/>
                </a:solidFill>
              </a:rPr>
              <a:t>Запровадження системи справедливого (об”єктивного) оцінювання навчальних досягнень учнів</a:t>
            </a:r>
            <a:endParaRPr lang="ru-RU" b="1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0" y="-20194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32656"/>
            <a:ext cx="8892480" cy="100811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1" name="Діаграма 9"/>
          <p:cNvGraphicFramePr>
            <a:graphicFrameLocks/>
          </p:cNvGraphicFramePr>
          <p:nvPr/>
        </p:nvGraphicFramePr>
        <p:xfrm>
          <a:off x="467544" y="980728"/>
          <a:ext cx="4032448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Диаграмма" r:id="rId5" imgW="2956816" imgH="2304488" progId="Excel.Chart.8">
                  <p:embed/>
                </p:oleObj>
              </mc:Choice>
              <mc:Fallback>
                <p:oleObj name="Диаграмма" r:id="rId5" imgW="2956816" imgH="2304488" progId="Excel.Chart.8">
                  <p:embed/>
                  <p:pic>
                    <p:nvPicPr>
                      <p:cNvPr id="0" name="Діаграма 9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980728"/>
                        <a:ext cx="4032448" cy="4536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3" name="Діаграма 10"/>
          <p:cNvGraphicFramePr>
            <a:graphicFrameLocks/>
          </p:cNvGraphicFramePr>
          <p:nvPr/>
        </p:nvGraphicFramePr>
        <p:xfrm>
          <a:off x="5004048" y="980728"/>
          <a:ext cx="3888432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Диаграмма" r:id="rId8" imgW="2938527" imgH="2292295" progId="Excel.Chart.8">
                  <p:embed/>
                </p:oleObj>
              </mc:Choice>
              <mc:Fallback>
                <p:oleObj name="Диаграмма" r:id="rId8" imgW="2938527" imgH="2292295" progId="Excel.Chart.8">
                  <p:embed/>
                  <p:pic>
                    <p:nvPicPr>
                      <p:cNvPr id="0" name="Діаграма 10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980728"/>
                        <a:ext cx="3888432" cy="4536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20481" grpId="0"/>
      <p:bldOleChart spid="204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17463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332656"/>
            <a:ext cx="8640960" cy="14401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457" name="Діаграма 3"/>
          <p:cNvGraphicFramePr>
            <a:graphicFrameLocks/>
          </p:cNvGraphicFramePr>
          <p:nvPr/>
        </p:nvGraphicFramePr>
        <p:xfrm>
          <a:off x="1835696" y="3573016"/>
          <a:ext cx="5256584" cy="32849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Диаграмма" r:id="rId5" imgW="4669941" imgH="2597121" progId="Excel.Chart.8">
                  <p:embed/>
                </p:oleObj>
              </mc:Choice>
              <mc:Fallback>
                <p:oleObj name="Диаграмма" r:id="rId5" imgW="4669941" imgH="2597121" progId="Excel.Chart.8">
                  <p:embed/>
                  <p:pic>
                    <p:nvPicPr>
                      <p:cNvPr id="0" name="Діагра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3573016"/>
                        <a:ext cx="5256584" cy="32849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459" name="Діагра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4327621"/>
              </p:ext>
            </p:extLst>
          </p:nvPr>
        </p:nvGraphicFramePr>
        <p:xfrm>
          <a:off x="428625" y="919163"/>
          <a:ext cx="8142288" cy="2614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Лист" r:id="rId8" imgW="4505313" imgH="2609718" progId="Excel.Sheet.8">
                  <p:embed/>
                </p:oleObj>
              </mc:Choice>
              <mc:Fallback>
                <p:oleObj name="Лист" r:id="rId8" imgW="4505313" imgH="2609718" progId="Excel.Sheet.8">
                  <p:embed/>
                  <p:pic>
                    <p:nvPicPr>
                      <p:cNvPr id="0" name="Діагра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919163"/>
                        <a:ext cx="8142288" cy="2614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9457" grpId="0"/>
      <p:bldOleChart spid="194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0" y="-20194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7224" y="332656"/>
            <a:ext cx="8035256" cy="46679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 descr="http://vkomp.ru/wp-content/uploads/2013/02/book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7000"/>
          </a:blip>
          <a:stretch>
            <a:fillRect/>
          </a:stretch>
        </p:blipFill>
        <p:spPr bwMode="auto">
          <a:xfrm>
            <a:off x="2500298" y="1785926"/>
            <a:ext cx="2927883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42910" y="3571876"/>
            <a:ext cx="7786742" cy="4924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uk-UA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Аналіз роботи НВК і завдання на наступний рік</a:t>
            </a:r>
            <a:endParaRPr lang="ru-RU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8476" y="4437112"/>
            <a:ext cx="8359988" cy="129266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uk-UA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Погодження річного плану</a:t>
            </a:r>
          </a:p>
          <a:p>
            <a:r>
              <a:rPr lang="uk-UA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uk-UA" sz="2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Організаційні питання початку навчального року.</a:t>
            </a:r>
            <a:endParaRPr lang="ru-RU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-1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1538" y="1357298"/>
            <a:ext cx="5929354" cy="25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нарада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 descr="http://vkomp.ru/wp-content/uploads/2013/02/book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7000"/>
          </a:blip>
          <a:stretch>
            <a:fillRect/>
          </a:stretch>
        </p:blipFill>
        <p:spPr bwMode="auto">
          <a:xfrm>
            <a:off x="2771800" y="1562879"/>
            <a:ext cx="2927883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750838" y="3272853"/>
            <a:ext cx="628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</a:t>
            </a:r>
            <a:r>
              <a:rPr lang="uk-UA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Шановні колеги!</a:t>
            </a: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1459" y="3883524"/>
            <a:ext cx="81868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кого із вас минулий навчальний рік </a:t>
            </a:r>
          </a:p>
          <a:p>
            <a:r>
              <a:rPr lang="uk-UA" sz="2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був вдалий?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596" y="4857760"/>
            <a:ext cx="63995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Чого  ви чекаєте від наступного </a:t>
            </a:r>
          </a:p>
          <a:p>
            <a:r>
              <a:rPr lang="uk-UA" sz="2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навчального року?</a:t>
            </a:r>
            <a:endParaRPr lang="ru-RU" sz="28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6237"/>
            </a:avLst>
          </a:prstGeom>
          <a:solidFill>
            <a:srgbClr val="FACBA4"/>
          </a:solidFill>
          <a:ln>
            <a:solidFill>
              <a:srgbClr val="CCFFCC"/>
            </a:solidFill>
          </a:ln>
          <a:effectLst/>
          <a:scene3d>
            <a:camera prst="orthographicFront">
              <a:rot lat="0" lon="0" rev="0"/>
            </a:camera>
            <a:lightRig rig="sunset" dir="t">
              <a:rot lat="0" lon="0" rev="600000"/>
            </a:lightRig>
          </a:scene3d>
          <a:sp3d extrusionH="139700" contourW="12700" prstMaterial="softEdge">
            <a:bevelT w="133350" h="82550" prst="artDeco"/>
            <a:bevelB w="196850" h="146050"/>
            <a:contourClr>
              <a:srgbClr val="C0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4099" name="Picture 5" descr="C:\Documents and Settings\Иятта\Рабочий стол\ЭТО СРОЧНО\Новая папка\0_71ee2_3b5f4d3d_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15816" cy="2886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1472" y="476672"/>
            <a:ext cx="784519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ЗАВДАННЯ  </a:t>
            </a:r>
            <a:endParaRPr lang="ru-RU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на 2014-2015 </a:t>
            </a:r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навчальний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рік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2276871"/>
            <a:ext cx="796096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2FBBF3-4628-43FC-96D1-610D3E97B43A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67544" y="1499514"/>
            <a:ext cx="8509061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1.Спланувати роботу методичної служби з урахуванням попереднього </a:t>
            </a:r>
          </a:p>
          <a:p>
            <a:r>
              <a:rPr lang="uk-UA" dirty="0" smtClean="0"/>
              <a:t>моніторингу    досліджень креативних можливостей вчителів та учнів; </a:t>
            </a:r>
          </a:p>
          <a:p>
            <a:r>
              <a:rPr lang="uk-UA" dirty="0" smtClean="0"/>
              <a:t>2.Вважати пріоритетним впровадження інноваційних технологій у </a:t>
            </a:r>
          </a:p>
          <a:p>
            <a:r>
              <a:rPr lang="uk-UA" dirty="0" smtClean="0"/>
              <a:t>навчальній діяльності з використанням Інтернет – простору. </a:t>
            </a:r>
          </a:p>
          <a:p>
            <a:r>
              <a:rPr lang="ru-RU" dirty="0" err="1" smtClean="0"/>
              <a:t>Сприяти</a:t>
            </a:r>
            <a:r>
              <a:rPr lang="ru-RU" dirty="0" smtClean="0"/>
              <a:t>  </a:t>
            </a:r>
            <a:r>
              <a:rPr lang="ru-RU" dirty="0" err="1" smtClean="0"/>
              <a:t>наданню</a:t>
            </a:r>
            <a:r>
              <a:rPr lang="ru-RU" dirty="0" smtClean="0"/>
              <a:t> доступу </a:t>
            </a:r>
            <a:r>
              <a:rPr lang="ru-RU" dirty="0" err="1" smtClean="0"/>
              <a:t>учасникам</a:t>
            </a:r>
            <a:r>
              <a:rPr lang="ru-RU" dirty="0" smtClean="0"/>
              <a:t> </a:t>
            </a:r>
            <a:r>
              <a:rPr lang="ru-RU" dirty="0" err="1" smtClean="0"/>
              <a:t>навчально</a:t>
            </a:r>
            <a:r>
              <a:rPr lang="ru-RU" dirty="0" smtClean="0"/>
              <a:t> – </a:t>
            </a:r>
            <a:r>
              <a:rPr lang="ru-RU" dirty="0" err="1" smtClean="0"/>
              <a:t>виховного</a:t>
            </a:r>
            <a:r>
              <a:rPr lang="ru-RU" dirty="0" smtClean="0"/>
              <a:t> </a:t>
            </a:r>
            <a:r>
              <a:rPr lang="ru-RU" dirty="0" err="1" smtClean="0"/>
              <a:t>процесу</a:t>
            </a:r>
            <a:r>
              <a:rPr lang="ru-RU" dirty="0" smtClean="0"/>
              <a:t> </a:t>
            </a:r>
          </a:p>
          <a:p>
            <a:r>
              <a:rPr lang="ru-RU" dirty="0" smtClean="0"/>
              <a:t>до </a:t>
            </a:r>
            <a:r>
              <a:rPr lang="ru-RU" dirty="0" err="1" smtClean="0"/>
              <a:t>вітчизняних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світових</a:t>
            </a:r>
            <a:r>
              <a:rPr lang="ru-RU" dirty="0" smtClean="0"/>
              <a:t> </a:t>
            </a:r>
            <a:r>
              <a:rPr lang="ru-RU" dirty="0" err="1" smtClean="0"/>
              <a:t>інформаційних</a:t>
            </a:r>
            <a:r>
              <a:rPr lang="ru-RU" dirty="0" smtClean="0"/>
              <a:t> </a:t>
            </a:r>
            <a:r>
              <a:rPr lang="ru-RU" dirty="0" err="1" smtClean="0"/>
              <a:t>ресурсів</a:t>
            </a:r>
            <a:r>
              <a:rPr lang="uk-UA" dirty="0" smtClean="0"/>
              <a:t>.</a:t>
            </a:r>
          </a:p>
          <a:p>
            <a:r>
              <a:rPr lang="uk-UA" dirty="0" smtClean="0"/>
              <a:t>3</a:t>
            </a:r>
            <a:r>
              <a:rPr lang="uk-UA" dirty="0"/>
              <a:t>.</a:t>
            </a:r>
            <a:r>
              <a:rPr lang="uk-UA" dirty="0" smtClean="0"/>
              <a:t> Створювати умови для безперервного зростання рівня педагогічної </a:t>
            </a:r>
          </a:p>
          <a:p>
            <a:r>
              <a:rPr lang="uk-UA" dirty="0" smtClean="0"/>
              <a:t>майстерності педагогів, їх самоосвітньої діяльності, участі в інноваційних</a:t>
            </a:r>
          </a:p>
          <a:p>
            <a:r>
              <a:rPr lang="uk-UA" dirty="0" smtClean="0"/>
              <a:t> проектах та оволодіння методами комплексного самоаналізу професійної </a:t>
            </a:r>
          </a:p>
          <a:p>
            <a:r>
              <a:rPr lang="uk-UA" dirty="0" smtClean="0"/>
              <a:t>діяльності.</a:t>
            </a:r>
          </a:p>
          <a:p>
            <a:r>
              <a:rPr lang="uk-UA" dirty="0" smtClean="0"/>
              <a:t>4. Проаналізувати ефективність впровадження </a:t>
            </a:r>
            <a:r>
              <a:rPr lang="uk-UA" dirty="0" err="1" smtClean="0"/>
              <a:t>особистісно</a:t>
            </a:r>
            <a:r>
              <a:rPr lang="uk-UA" dirty="0" smtClean="0"/>
              <a:t> орієнтовних , </a:t>
            </a:r>
          </a:p>
          <a:p>
            <a:r>
              <a:rPr lang="uk-UA" dirty="0" smtClean="0"/>
              <a:t>інтерактивних, продуктивних технологій у процесі вивчення дисциплін;</a:t>
            </a:r>
          </a:p>
          <a:p>
            <a:r>
              <a:rPr lang="uk-UA" dirty="0" smtClean="0"/>
              <a:t>5. Спрямувати педагогів на оволодіння </a:t>
            </a:r>
            <a:r>
              <a:rPr lang="uk-UA" dirty="0" err="1" smtClean="0"/>
              <a:t>фасилітативними</a:t>
            </a:r>
            <a:r>
              <a:rPr lang="uk-UA" dirty="0" smtClean="0"/>
              <a:t> функціями </a:t>
            </a:r>
          </a:p>
          <a:p>
            <a:r>
              <a:rPr lang="uk-UA" dirty="0" smtClean="0"/>
              <a:t>організатора навчальної діяльності з метою забезпечення на уроці </a:t>
            </a:r>
          </a:p>
          <a:p>
            <a:r>
              <a:rPr lang="uk-UA" dirty="0" smtClean="0"/>
              <a:t>суб’єкт - суб’єктивних відносин та переорієнтації з пасивних форм навчання </a:t>
            </a:r>
          </a:p>
          <a:p>
            <a:r>
              <a:rPr lang="uk-UA" dirty="0" smtClean="0"/>
              <a:t> на творчу працю;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75524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6237"/>
            </a:avLst>
          </a:prstGeom>
          <a:solidFill>
            <a:srgbClr val="FACBA4"/>
          </a:solidFill>
          <a:ln>
            <a:solidFill>
              <a:srgbClr val="CCFFCC"/>
            </a:solidFill>
          </a:ln>
          <a:effectLst/>
          <a:scene3d>
            <a:camera prst="orthographicFront">
              <a:rot lat="0" lon="0" rev="0"/>
            </a:camera>
            <a:lightRig rig="sunset" dir="t">
              <a:rot lat="0" lon="0" rev="600000"/>
            </a:lightRig>
          </a:scene3d>
          <a:sp3d extrusionH="139700" contourW="12700" prstMaterial="softEdge">
            <a:bevelT w="133350" h="82550" prst="artDeco"/>
            <a:bevelB w="196850" h="146050"/>
            <a:contourClr>
              <a:srgbClr val="C0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1503771"/>
            <a:ext cx="8784976" cy="53553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6.</a:t>
            </a:r>
            <a:r>
              <a:rPr lang="uk-UA" dirty="0" smtClean="0"/>
              <a:t>Забезпечувати відповідність змісту і якості виховання актуальним та перспективним потребам особистості, суспільства, держави; 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7. </a:t>
            </a:r>
            <a:r>
              <a:rPr lang="uk-UA" dirty="0" smtClean="0"/>
              <a:t>Застосовувати комп’ютерну підтримку уроків, широко використовуючи </a:t>
            </a:r>
            <a:r>
              <a:rPr lang="uk-UA" dirty="0" err="1" smtClean="0"/>
              <a:t>медійні</a:t>
            </a:r>
            <a:r>
              <a:rPr lang="uk-UA" dirty="0" smtClean="0"/>
              <a:t> посібники, електронні та програмно – педагогічні засоби і комплекти;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8. </a:t>
            </a:r>
            <a:r>
              <a:rPr lang="uk-UA" dirty="0" smtClean="0"/>
              <a:t>Формувати здоровий спосіб життя як складову виховання, збереження і зміцнення здоров’я дітей і молоді, забезпечення збалансованого харчування, диспансеризації. 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9.</a:t>
            </a:r>
            <a:r>
              <a:rPr lang="uk-UA" dirty="0" smtClean="0"/>
              <a:t> Підвищити результативність участі в предметних олімпіадах і конкурсі МАН на районному рівні; 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10. </a:t>
            </a:r>
            <a:r>
              <a:rPr lang="uk-UA" dirty="0" smtClean="0"/>
              <a:t>Формувати  позитивну мотивацію навчально-пізнавальної діяльності.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11. </a:t>
            </a:r>
            <a:r>
              <a:rPr lang="uk-UA" dirty="0" smtClean="0"/>
              <a:t>Продовжити  роботу методичного центру «</a:t>
            </a:r>
            <a:r>
              <a:rPr lang="uk-UA" dirty="0" err="1" smtClean="0"/>
              <a:t>Акмеологічні</a:t>
            </a:r>
            <a:r>
              <a:rPr lang="uk-UA" dirty="0" smtClean="0"/>
              <a:t> аспекти </a:t>
            </a:r>
            <a:r>
              <a:rPr lang="uk-UA" dirty="0" err="1" smtClean="0"/>
              <a:t>аспекти</a:t>
            </a:r>
            <a:r>
              <a:rPr lang="uk-UA" dirty="0" smtClean="0"/>
              <a:t>  розвитку особистості вчителя та учня в сучасних умовах» 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12. </a:t>
            </a:r>
            <a:r>
              <a:rPr lang="uk-UA" dirty="0" smtClean="0"/>
              <a:t>Продовжувати реалізацію заходів «Школи сприяння здоров’ю». 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13. </a:t>
            </a:r>
            <a:r>
              <a:rPr lang="uk-UA" dirty="0" smtClean="0"/>
              <a:t>Проводити вибір факультативів та курсів за вибором відповідно до індивідуальних здібностей учнів.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14. </a:t>
            </a:r>
            <a:r>
              <a:rPr lang="uk-UA" dirty="0" smtClean="0"/>
              <a:t>Використовувати форми та методи виховної роботи відповідно до специфіки учнівського колективу.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15. </a:t>
            </a:r>
            <a:r>
              <a:rPr lang="uk-UA" dirty="0" smtClean="0"/>
              <a:t>Забезпечити співпрацю батьківської громадськості, педагогічного колективу та спонсорів по зміцненню матеріально-технічної бази.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5" descr="C:\Documents and Settings\Иятта\Рабочий стол\ЭТО СРОЧНО\Новая папка\0_71ee2_3b5f4d3d_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99792" cy="2672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2FBBF3-4628-43FC-96D1-610D3E97B43A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76672"/>
            <a:ext cx="784519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ЗАВДАННЯ  </a:t>
            </a:r>
            <a:endParaRPr lang="ru-RU" sz="32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на 2014-2015 </a:t>
            </a:r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навчальний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рік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1605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17-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282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http://im8-tub-ua.yandex.net/i?id=95388075-19-72&amp;n=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947" t="2632"/>
          <a:stretch>
            <a:fillRect/>
          </a:stretch>
        </p:blipFill>
        <p:spPr bwMode="auto">
          <a:xfrm>
            <a:off x="2500298" y="3786190"/>
            <a:ext cx="3762400" cy="286045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 rot="2205340">
            <a:off x="3043860" y="4309834"/>
            <a:ext cx="25499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Державний стандарт</a:t>
            </a:r>
            <a:br>
              <a:rPr lang="uk-UA" sz="2400" dirty="0" smtClean="0"/>
            </a:br>
            <a:r>
              <a:rPr lang="uk-UA" sz="2400" dirty="0" smtClean="0"/>
              <a:t>базової загальної освіти</a:t>
            </a:r>
            <a:endParaRPr lang="ru-RU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29784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86050" y="0"/>
            <a:ext cx="2682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Проект рішення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30952" y="500042"/>
            <a:ext cx="8730778" cy="39703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800100" lvl="1" indent="-342900">
              <a:buAutoNum type="arabicPeriod"/>
            </a:pPr>
            <a:r>
              <a:rPr lang="uk-UA" dirty="0" smtClean="0"/>
              <a:t>Забезпечити реалізацію освітньої програми НВК на підставі: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dirty="0" smtClean="0"/>
              <a:t>Ефективного управління на всіх етапах та рівнях професійної діяльності;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dirty="0" smtClean="0"/>
              <a:t>Ефективної організаційної діяльності НВП;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dirty="0" smtClean="0"/>
              <a:t>Ефективної реалізації державних освітніх стандартів;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dirty="0" smtClean="0"/>
              <a:t>Ефективної системи моніторингу професійної діяльності та навчальної діяльності </a:t>
            </a:r>
          </a:p>
          <a:p>
            <a:r>
              <a:rPr lang="uk-UA" dirty="0"/>
              <a:t> </a:t>
            </a:r>
            <a:r>
              <a:rPr lang="uk-UA" dirty="0" smtClean="0"/>
              <a:t>    класних колективів і кожного учня;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uk-UA" dirty="0" smtClean="0"/>
              <a:t>Ефективної системи контролю досягнення результатів</a:t>
            </a:r>
          </a:p>
          <a:p>
            <a:r>
              <a:rPr lang="uk-UA" dirty="0" smtClean="0"/>
              <a:t>  2. Визнати пріоритетними напрями професійної діяльності: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dirty="0" smtClean="0"/>
              <a:t>Оволодіння ІКТ кожним педагогом та активне його впровадження;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dirty="0" smtClean="0"/>
              <a:t> Підтримка процесів вдосконалення НВП та інфраструктури;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dirty="0" smtClean="0">
                <a:latin typeface="+mj-lt"/>
                <a:cs typeface="Arial" pitchFamily="34" charset="0"/>
              </a:rPr>
              <a:t>Підвищення виховного потенціалу освітнього процесу;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dirty="0" smtClean="0">
                <a:latin typeface="+mj-lt"/>
                <a:cs typeface="Arial" pitchFamily="34" charset="0"/>
              </a:rPr>
              <a:t>Організація розвивального освітнього середовища;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dirty="0" err="1" smtClean="0">
                <a:latin typeface="+mj-lt"/>
                <a:cs typeface="Arial" pitchFamily="34" charset="0"/>
              </a:rPr>
              <a:t>Самопрезентація</a:t>
            </a:r>
            <a:r>
              <a:rPr lang="uk-UA" dirty="0" smtClean="0">
                <a:latin typeface="+mj-lt"/>
                <a:cs typeface="Arial" pitchFamily="34" charset="0"/>
              </a:rPr>
              <a:t> підсумків діяльності педагогів</a:t>
            </a:r>
            <a:endParaRPr lang="ru-RU" dirty="0" smtClean="0">
              <a:latin typeface="+mj-lt"/>
              <a:cs typeface="Arial" pitchFamily="34" charset="0"/>
            </a:endParaRPr>
          </a:p>
          <a:p>
            <a:pPr marL="342900" indent="-342900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0952" y="4437112"/>
            <a:ext cx="8730777" cy="24468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cs typeface="Arial" pitchFamily="34" charset="0"/>
              </a:rPr>
              <a:t>3</a:t>
            </a:r>
            <a:r>
              <a:rPr lang="ru-RU" dirty="0" smtClean="0">
                <a:cs typeface="Arial" pitchFamily="34" charset="0"/>
              </a:rPr>
              <a:t>. </a:t>
            </a:r>
            <a:r>
              <a:rPr lang="ru-RU" dirty="0" err="1" smtClean="0">
                <a:cs typeface="Arial" pitchFamily="34" charset="0"/>
              </a:rPr>
              <a:t>Продовжити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пошук</a:t>
            </a:r>
            <a:r>
              <a:rPr lang="ru-RU" dirty="0" smtClean="0">
                <a:cs typeface="Arial" pitchFamily="34" charset="0"/>
              </a:rPr>
              <a:t> та  </a:t>
            </a:r>
            <a:r>
              <a:rPr lang="ru-RU" dirty="0" err="1" smtClean="0">
                <a:cs typeface="Arial" pitchFamily="34" charset="0"/>
              </a:rPr>
              <a:t>впровадження</a:t>
            </a:r>
            <a:r>
              <a:rPr lang="ru-RU" dirty="0" smtClean="0">
                <a:cs typeface="Arial" pitchFamily="34" charset="0"/>
              </a:rPr>
              <a:t>  </a:t>
            </a:r>
            <a:r>
              <a:rPr lang="ru-RU" dirty="0" err="1" smtClean="0">
                <a:cs typeface="Arial" pitchFamily="34" charset="0"/>
              </a:rPr>
              <a:t>інноваційних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педагогічних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технологій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і</a:t>
            </a:r>
            <a:r>
              <a:rPr lang="ru-RU" dirty="0" smtClean="0">
                <a:cs typeface="Arial" pitchFamily="34" charset="0"/>
              </a:rPr>
              <a:t> методик </a:t>
            </a:r>
            <a:r>
              <a:rPr lang="ru-RU" dirty="0" err="1" smtClean="0">
                <a:cs typeface="Arial" pitchFamily="34" charset="0"/>
              </a:rPr>
              <a:t>організації</a:t>
            </a:r>
            <a:r>
              <a:rPr lang="ru-RU" dirty="0" smtClean="0">
                <a:cs typeface="Arial" pitchFamily="34" charset="0"/>
              </a:rPr>
              <a:t>  </a:t>
            </a:r>
            <a:r>
              <a:rPr lang="ru-RU" dirty="0" err="1" smtClean="0">
                <a:cs typeface="Arial" pitchFamily="34" charset="0"/>
              </a:rPr>
              <a:t>навчального</a:t>
            </a:r>
            <a:r>
              <a:rPr lang="ru-RU" dirty="0" smtClean="0">
                <a:cs typeface="Arial" pitchFamily="34" charset="0"/>
              </a:rPr>
              <a:t>  </a:t>
            </a:r>
            <a:r>
              <a:rPr lang="ru-RU" dirty="0" err="1" smtClean="0">
                <a:cs typeface="Arial" pitchFamily="34" charset="0"/>
              </a:rPr>
              <a:t>процесу</a:t>
            </a:r>
            <a:r>
              <a:rPr lang="ru-RU" dirty="0" smtClean="0">
                <a:cs typeface="Arial" pitchFamily="34" charset="0"/>
              </a:rPr>
              <a:t>  </a:t>
            </a:r>
            <a:r>
              <a:rPr lang="ru-RU" dirty="0" err="1" smtClean="0">
                <a:cs typeface="Arial" pitchFamily="34" charset="0"/>
              </a:rPr>
              <a:t>з</a:t>
            </a:r>
            <a:r>
              <a:rPr lang="ru-RU" dirty="0" smtClean="0">
                <a:cs typeface="Arial" pitchFamily="34" charset="0"/>
              </a:rPr>
              <a:t> метою </a:t>
            </a:r>
            <a:r>
              <a:rPr lang="ru-RU" dirty="0" err="1" smtClean="0">
                <a:cs typeface="Arial" pitchFamily="34" charset="0"/>
              </a:rPr>
              <a:t>забезпечення</a:t>
            </a:r>
            <a:r>
              <a:rPr lang="ru-RU" dirty="0" smtClean="0">
                <a:cs typeface="Arial" pitchFamily="34" charset="0"/>
              </a:rPr>
              <a:t>  </a:t>
            </a:r>
            <a:r>
              <a:rPr lang="ru-RU" dirty="0" err="1" smtClean="0">
                <a:cs typeface="Arial" pitchFamily="34" charset="0"/>
              </a:rPr>
              <a:t>якісної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освіти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і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підготовки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учнів</a:t>
            </a:r>
            <a:r>
              <a:rPr lang="ru-RU" dirty="0" smtClean="0">
                <a:cs typeface="Arial" pitchFamily="34" charset="0"/>
              </a:rPr>
              <a:t> до </a:t>
            </a:r>
            <a:r>
              <a:rPr lang="ru-RU" dirty="0" err="1" smtClean="0">
                <a:cs typeface="Arial" pitchFamily="34" charset="0"/>
              </a:rPr>
              <a:t>навчання</a:t>
            </a:r>
            <a:r>
              <a:rPr lang="ru-RU" dirty="0" smtClean="0">
                <a:cs typeface="Arial" pitchFamily="34" charset="0"/>
              </a:rPr>
              <a:t>  </a:t>
            </a:r>
            <a:r>
              <a:rPr lang="ru-RU" dirty="0" err="1" smtClean="0">
                <a:cs typeface="Arial" pitchFamily="34" charset="0"/>
              </a:rPr>
              <a:t>протягом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життя</a:t>
            </a:r>
            <a:r>
              <a:rPr lang="ru-RU" dirty="0" smtClean="0">
                <a:cs typeface="Arial" pitchFamily="34" charset="0"/>
              </a:rPr>
              <a:t>;</a:t>
            </a:r>
          </a:p>
          <a:p>
            <a:r>
              <a:rPr lang="ru-RU" dirty="0">
                <a:cs typeface="Arial" pitchFamily="34" charset="0"/>
              </a:rPr>
              <a:t>4</a:t>
            </a:r>
            <a:r>
              <a:rPr lang="ru-RU" dirty="0" smtClean="0">
                <a:cs typeface="Arial" pitchFamily="34" charset="0"/>
              </a:rPr>
              <a:t>. </a:t>
            </a:r>
            <a:r>
              <a:rPr lang="ru-RU" dirty="0" err="1" smtClean="0">
                <a:cs typeface="Arial" pitchFamily="34" charset="0"/>
              </a:rPr>
              <a:t>Постійно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приділяти</a:t>
            </a:r>
            <a:r>
              <a:rPr lang="ru-RU" dirty="0" smtClean="0">
                <a:cs typeface="Arial" pitchFamily="34" charset="0"/>
              </a:rPr>
              <a:t>  </a:t>
            </a:r>
            <a:r>
              <a:rPr lang="ru-RU" dirty="0" err="1" smtClean="0">
                <a:cs typeface="Arial" pitchFamily="34" charset="0"/>
              </a:rPr>
              <a:t>увагу</a:t>
            </a:r>
            <a:r>
              <a:rPr lang="ru-RU" dirty="0" smtClean="0">
                <a:cs typeface="Arial" pitchFamily="34" charset="0"/>
              </a:rPr>
              <a:t> здоров</a:t>
            </a:r>
            <a:r>
              <a:rPr lang="en-US" dirty="0" smtClean="0">
                <a:cs typeface="Arial" pitchFamily="34" charset="0"/>
              </a:rPr>
              <a:t>’</a:t>
            </a:r>
            <a:r>
              <a:rPr lang="ru-RU" dirty="0" smtClean="0">
                <a:cs typeface="Arial" pitchFamily="34" charset="0"/>
              </a:rPr>
              <a:t>я</a:t>
            </a:r>
            <a:r>
              <a:rPr lang="uk-UA" dirty="0" smtClean="0">
                <a:cs typeface="Arial" pitchFamily="34" charset="0"/>
              </a:rPr>
              <a:t>з</a:t>
            </a:r>
            <a:r>
              <a:rPr lang="ru-RU" dirty="0" err="1" smtClean="0">
                <a:cs typeface="Arial" pitchFamily="34" charset="0"/>
              </a:rPr>
              <a:t>берігаючим</a:t>
            </a:r>
            <a:r>
              <a:rPr lang="ru-RU" dirty="0" smtClean="0">
                <a:cs typeface="Arial" pitchFamily="34" charset="0"/>
              </a:rPr>
              <a:t> факторам в </a:t>
            </a:r>
            <a:r>
              <a:rPr lang="ru-RU" dirty="0" err="1" smtClean="0">
                <a:cs typeface="Arial" pitchFamily="34" charset="0"/>
              </a:rPr>
              <a:t>навчально</a:t>
            </a:r>
            <a:r>
              <a:rPr lang="ru-RU" dirty="0" smtClean="0">
                <a:cs typeface="Arial" pitchFamily="34" charset="0"/>
              </a:rPr>
              <a:t> - </a:t>
            </a:r>
            <a:r>
              <a:rPr lang="ru-RU" dirty="0" err="1" smtClean="0">
                <a:cs typeface="Arial" pitchFamily="34" charset="0"/>
              </a:rPr>
              <a:t>виховному</a:t>
            </a:r>
            <a:r>
              <a:rPr lang="ru-RU" dirty="0" smtClean="0">
                <a:cs typeface="Arial" pitchFamily="34" charset="0"/>
              </a:rPr>
              <a:t>  </a:t>
            </a:r>
            <a:r>
              <a:rPr lang="ru-RU" dirty="0" err="1" smtClean="0">
                <a:cs typeface="Arial" pitchFamily="34" charset="0"/>
              </a:rPr>
              <a:t>процесі</a:t>
            </a:r>
            <a:r>
              <a:rPr lang="ru-RU" dirty="0" smtClean="0">
                <a:cs typeface="Arial" pitchFamily="34" charset="0"/>
              </a:rPr>
              <a:t>  </a:t>
            </a:r>
            <a:r>
              <a:rPr lang="ru-RU" dirty="0" err="1" smtClean="0">
                <a:cs typeface="Arial" pitchFamily="34" charset="0"/>
              </a:rPr>
              <a:t>завдяки</a:t>
            </a:r>
            <a:r>
              <a:rPr lang="ru-RU" dirty="0" smtClean="0">
                <a:cs typeface="Arial" pitchFamily="34" charset="0"/>
              </a:rPr>
              <a:t> спортивно - </a:t>
            </a:r>
            <a:r>
              <a:rPr lang="ru-RU" dirty="0" err="1" smtClean="0">
                <a:cs typeface="Arial" pitchFamily="34" charset="0"/>
              </a:rPr>
              <a:t>масовим</a:t>
            </a:r>
            <a:r>
              <a:rPr lang="ru-RU" dirty="0" smtClean="0">
                <a:cs typeface="Arial" pitchFamily="34" charset="0"/>
              </a:rPr>
              <a:t>  заходам, </a:t>
            </a:r>
            <a:r>
              <a:rPr lang="ru-RU" dirty="0" err="1" smtClean="0">
                <a:cs typeface="Arial" pitchFamily="34" charset="0"/>
              </a:rPr>
              <a:t>профілактичних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дій</a:t>
            </a:r>
            <a:r>
              <a:rPr lang="ru-RU" dirty="0" smtClean="0">
                <a:cs typeface="Arial" pitchFamily="34" charset="0"/>
              </a:rPr>
              <a:t>, </a:t>
            </a:r>
            <a:r>
              <a:rPr lang="ru-RU" dirty="0" err="1" smtClean="0">
                <a:cs typeface="Arial" pitchFamily="34" charset="0"/>
              </a:rPr>
              <a:t>активній</a:t>
            </a:r>
            <a:r>
              <a:rPr lang="ru-RU" dirty="0" smtClean="0">
                <a:cs typeface="Arial" pitchFamily="34" charset="0"/>
              </a:rPr>
              <a:t> роз</a:t>
            </a:r>
            <a:r>
              <a:rPr lang="en-US" dirty="0" smtClean="0">
                <a:cs typeface="Arial" pitchFamily="34" charset="0"/>
              </a:rPr>
              <a:t>’</a:t>
            </a:r>
            <a:r>
              <a:rPr lang="ru-RU" dirty="0" err="1" smtClean="0">
                <a:cs typeface="Arial" pitchFamily="34" charset="0"/>
              </a:rPr>
              <a:t>ясн</a:t>
            </a:r>
            <a:r>
              <a:rPr lang="uk-UA" dirty="0" err="1" smtClean="0">
                <a:cs typeface="Arial" pitchFamily="34" charset="0"/>
              </a:rPr>
              <a:t>юва</a:t>
            </a:r>
            <a:r>
              <a:rPr lang="ru-RU" dirty="0" err="1" smtClean="0">
                <a:cs typeface="Arial" pitchFamily="34" charset="0"/>
              </a:rPr>
              <a:t>льній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роботі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серед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учнів</a:t>
            </a:r>
            <a:r>
              <a:rPr lang="ru-RU" dirty="0" smtClean="0">
                <a:cs typeface="Arial" pitchFamily="34" charset="0"/>
              </a:rPr>
              <a:t> та </a:t>
            </a:r>
            <a:r>
              <a:rPr lang="ru-RU" dirty="0" err="1" smtClean="0">
                <a:cs typeface="Arial" pitchFamily="34" charset="0"/>
              </a:rPr>
              <a:t>їх</a:t>
            </a:r>
            <a:r>
              <a:rPr lang="ru-RU" dirty="0" smtClean="0">
                <a:cs typeface="Arial" pitchFamily="34" charset="0"/>
              </a:rPr>
              <a:t> </a:t>
            </a:r>
            <a:r>
              <a:rPr lang="ru-RU" dirty="0" err="1" smtClean="0">
                <a:cs typeface="Arial" pitchFamily="34" charset="0"/>
              </a:rPr>
              <a:t>батьків</a:t>
            </a:r>
            <a:r>
              <a:rPr lang="ru-RU" dirty="0" smtClean="0">
                <a:cs typeface="Arial" pitchFamily="34" charset="0"/>
              </a:rPr>
              <a:t>.</a:t>
            </a:r>
          </a:p>
          <a:p>
            <a:r>
              <a:rPr lang="uk-UA" dirty="0" smtClean="0">
                <a:cs typeface="Arial" pitchFamily="34" charset="0"/>
              </a:rPr>
              <a:t>5. Створення належних умов для навчання та виховання дітей з вадами здоров</a:t>
            </a:r>
            <a:r>
              <a:rPr lang="en-US" dirty="0" smtClean="0">
                <a:cs typeface="Arial" pitchFamily="34" charset="0"/>
              </a:rPr>
              <a:t>’</a:t>
            </a:r>
            <a:r>
              <a:rPr lang="uk-UA" dirty="0" smtClean="0">
                <a:cs typeface="Arial" pitchFamily="34" charset="0"/>
              </a:rPr>
              <a:t>я;</a:t>
            </a:r>
            <a:endParaRPr lang="ru-RU" dirty="0" smtClean="0"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ru-RU" dirty="0">
              <a:cs typeface="Arial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43042" y="1285860"/>
            <a:ext cx="5429288" cy="25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>
                <a:gd name="adj" fmla="val 10754008"/>
              </a:avLst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нарада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 descr="http://vkomp.ru/wp-content/uploads/2013/02/book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7000"/>
          </a:blip>
          <a:stretch>
            <a:fillRect/>
          </a:stretch>
        </p:blipFill>
        <p:spPr bwMode="auto">
          <a:xfrm>
            <a:off x="2500298" y="1785926"/>
            <a:ext cx="2927883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030338" y="3997115"/>
            <a:ext cx="7646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6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Затвердження річного плану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0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http://vkomp.ru/wp-content/uploads/2013/02/book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7000"/>
          </a:blip>
          <a:stretch>
            <a:fillRect/>
          </a:stretch>
        </p:blipFill>
        <p:spPr bwMode="auto">
          <a:xfrm>
            <a:off x="7287687" y="4857760"/>
            <a:ext cx="1856313" cy="11776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img-fotki.yandex.ru/get/5113/61888641.aa/0_9f07f_ceab2f4f_X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504559" y="3861048"/>
            <a:ext cx="617669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Організаційні питання </a:t>
            </a:r>
          </a:p>
          <a:p>
            <a:pPr algn="ctr"/>
            <a:r>
              <a:rPr lang="uk-UA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початку</a:t>
            </a:r>
          </a:p>
          <a:p>
            <a:pPr algn="ctr"/>
            <a:r>
              <a:rPr lang="uk-UA" sz="3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навчального року.</a:t>
            </a:r>
            <a:endParaRPr lang="ru-RU" sz="36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214290"/>
            <a:ext cx="5929354" cy="25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нарада – 2014</a:t>
            </a:r>
            <a:endParaRPr lang="uk-UA" sz="3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8437" name="Рисунок 6" descr="0_8d705_4ec530c8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25"/>
            <a:ext cx="226853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439" name="TextBox 2"/>
          <p:cNvSpPr txBox="1">
            <a:spLocks noChangeArrowheads="1"/>
          </p:cNvSpPr>
          <p:nvPr/>
        </p:nvSpPr>
        <p:spPr bwMode="auto">
          <a:xfrm>
            <a:off x="576263" y="765175"/>
            <a:ext cx="8027987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k-UA" altLang="uk-UA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altLang="uk-UA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altLang="uk-UA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Пріоритетні напрями </a:t>
            </a:r>
          </a:p>
          <a:p>
            <a:pPr algn="ctr"/>
            <a:r>
              <a:rPr lang="uk-UA" altLang="uk-UA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освітньої роботи </a:t>
            </a:r>
          </a:p>
          <a:p>
            <a:pPr algn="ctr"/>
            <a:r>
              <a:rPr lang="uk-UA" altLang="uk-UA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дошкільних навчальних закладах</a:t>
            </a:r>
          </a:p>
          <a:p>
            <a:pPr algn="ctr"/>
            <a:endParaRPr lang="uk-UA" altLang="uk-UA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altLang="uk-UA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altLang="uk-UA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Лист МОНУ від 27.06.2014 № 1/9-341 </a:t>
            </a: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«Щодо організації роботи в дошкільних навчальних закладах у 2014/2015 навчальному році»</a:t>
            </a:r>
          </a:p>
          <a:p>
            <a:endParaRPr lang="uk-UA" altLang="uk-UA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5497513"/>
            <a:ext cx="1331912" cy="13049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428625" y="836613"/>
            <a:ext cx="8358188" cy="550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uk-UA" sz="2400" b="1" dirty="0">
                <a:solidFill>
                  <a:srgbClr val="7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фізичного, психічного і соціального розвитку дітей  раннього віку (від 1 до 3 років), </a:t>
            </a:r>
            <a:br>
              <a:rPr lang="uk-UA" sz="2400" b="1" dirty="0">
                <a:solidFill>
                  <a:srgbClr val="7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rgbClr val="7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 безболісної адаптації до змінних умов життя та успішного входження у соціальне середовище.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uk-UA" sz="1400" b="1" dirty="0">
              <a:solidFill>
                <a:srgbClr val="7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uk-UA" sz="2400" b="1" dirty="0">
                <a:solidFill>
                  <a:srgbClr val="7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Патріотичне виховання у контексті розвитку духовного потенціалу особистості дитини дошкільного віку. 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uk-UA" sz="1400" b="1" dirty="0">
              <a:solidFill>
                <a:srgbClr val="7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uk-UA" sz="2400" b="1" dirty="0">
                <a:solidFill>
                  <a:srgbClr val="7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Трудове виховання в процесі організованої й самостійної предметно-практичної діяльності дітей.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uk-UA" sz="1400" b="1" dirty="0">
              <a:solidFill>
                <a:srgbClr val="7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r>
              <a:rPr lang="uk-UA" sz="2400" b="1" dirty="0">
                <a:solidFill>
                  <a:srgbClr val="7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наступності в реалізації завдань духовного, патріотичного, трудового виховання між дошкільною і початковою ланками освіти.</a:t>
            </a:r>
          </a:p>
          <a:p>
            <a:pPr>
              <a:defRPr/>
            </a:pPr>
            <a:endParaRPr lang="uk-UA" b="1" dirty="0">
              <a:solidFill>
                <a:srgbClr val="7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uk-UA" dirty="0">
              <a:latin typeface="Arial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0485" name="Рисунок 6" descr="0_8d705_4ec530c8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25"/>
            <a:ext cx="226853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487" name="TextBox 2"/>
          <p:cNvSpPr txBox="1">
            <a:spLocks noChangeArrowheads="1"/>
          </p:cNvSpPr>
          <p:nvPr/>
        </p:nvSpPr>
        <p:spPr bwMode="auto">
          <a:xfrm>
            <a:off x="576263" y="765175"/>
            <a:ext cx="8027987" cy="624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k-UA" altLang="uk-UA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Увага!</a:t>
            </a:r>
          </a:p>
          <a:p>
            <a:pPr algn="ctr"/>
            <a:r>
              <a:rPr lang="uk-UA" altLang="uk-UA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uk-UA" sz="32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Якість організації освітнього процесу в умовах варіативності програм для дошкільних навчальних закладів та якісне навчально-методичного забезпечення</a:t>
            </a:r>
          </a:p>
          <a:p>
            <a:pPr algn="ctr"/>
            <a:endParaRPr lang="uk-UA" altLang="uk-UA" sz="24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Лист МОНУ від 07.08.2014 № 1/9-399</a:t>
            </a:r>
          </a:p>
          <a:p>
            <a:pPr algn="ctr"/>
            <a:r>
              <a:rPr lang="uk-UA" altLang="uk-UA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«Про перелік навчальної літератури, що має відповідний гриф Міністерства освіти і науки України, для використання в дошкільних навчальних закладах </a:t>
            </a:r>
          </a:p>
          <a:p>
            <a:pPr algn="ctr"/>
            <a:r>
              <a:rPr lang="uk-UA" altLang="uk-UA" sz="2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 2014/2015 навчальному році» </a:t>
            </a:r>
          </a:p>
          <a:p>
            <a:pPr algn="ctr"/>
            <a:endParaRPr lang="uk-UA" altLang="uk-UA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altLang="uk-UA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5497513"/>
            <a:ext cx="1331912" cy="13049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428625" y="822325"/>
            <a:ext cx="8358188" cy="4924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uk-UA" sz="32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Увага!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наступності 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 дошкільною та початковою 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ланками освіти</a:t>
            </a:r>
            <a:endParaRPr lang="uk-UA" sz="32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endParaRPr lang="uk-UA" dirty="0">
              <a:latin typeface="Arial" charset="0"/>
            </a:endParaRPr>
          </a:p>
          <a:p>
            <a:pPr marL="457200" indent="-457200">
              <a:buFont typeface="+mj-lt"/>
              <a:buAutoNum type="arabicPeriod"/>
              <a:defRPr/>
            </a:pPr>
            <a:endParaRPr lang="uk-UA" sz="2400" b="1" dirty="0">
              <a:solidFill>
                <a:srgbClr val="7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МОНУ від 13.08.2014 № 1/9-411 </a:t>
            </a:r>
          </a:p>
          <a:p>
            <a:pPr algn="ctr">
              <a:defRPr/>
            </a:pP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«Інструктивно-методичних рекомендацій </a:t>
            </a:r>
          </a:p>
          <a:p>
            <a:pPr algn="ctr">
              <a:defRPr/>
            </a:pP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щодо організації роботи груп </a:t>
            </a:r>
          </a:p>
          <a:p>
            <a:pPr algn="ctr">
              <a:defRPr/>
            </a:pP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дітей старшого дошкільного віку </a:t>
            </a:r>
          </a:p>
          <a:p>
            <a:pPr algn="ctr">
              <a:defRPr/>
            </a:pP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загальноосвітніх навчальних закладах»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17" y="18800"/>
            <a:ext cx="9299699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151681">
            <a:off x="1625828" y="328169"/>
            <a:ext cx="5357850" cy="195934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нарада – 2014</a:t>
            </a:r>
            <a:endParaRPr lang="uk-UA" sz="32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 descr="http://vkomp.ru/wp-content/uploads/2013/02/book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7000"/>
          </a:blip>
          <a:stretch>
            <a:fillRect/>
          </a:stretch>
        </p:blipFill>
        <p:spPr bwMode="auto">
          <a:xfrm>
            <a:off x="2500298" y="799623"/>
            <a:ext cx="2927883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237787" y="2273498"/>
            <a:ext cx="596506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/>
              <a:t>Завдання:</a:t>
            </a:r>
            <a:endParaRPr lang="ru-RU" sz="2400" dirty="0"/>
          </a:p>
          <a:p>
            <a:r>
              <a:rPr lang="ru-RU" sz="2400" dirty="0"/>
              <a:t>• </a:t>
            </a:r>
            <a:r>
              <a:rPr lang="uk-UA" sz="2400" dirty="0"/>
              <a:t>оцінити якість досягнутих </a:t>
            </a:r>
            <a:r>
              <a:rPr lang="uk-UA" sz="2400" dirty="0" smtClean="0"/>
              <a:t>НВК </a:t>
            </a:r>
            <a:r>
              <a:rPr lang="uk-UA" sz="2400" dirty="0"/>
              <a:t>результатів у різних напрямах діяльності, визначених програмними документами навчального закладу;</a:t>
            </a:r>
            <a:endParaRPr lang="ru-RU" sz="2400" dirty="0"/>
          </a:p>
          <a:p>
            <a:r>
              <a:rPr lang="ru-RU" sz="2400" dirty="0"/>
              <a:t>• </a:t>
            </a:r>
            <a:r>
              <a:rPr lang="uk-UA" sz="2400" dirty="0"/>
              <a:t>визначити проблеми, </a:t>
            </a:r>
            <a:r>
              <a:rPr lang="uk-UA" sz="2400" dirty="0" err="1"/>
              <a:t>ранжирувати</a:t>
            </a:r>
            <a:r>
              <a:rPr lang="uk-UA" sz="2400" dirty="0"/>
              <a:t> їх, визначити шляхи розв'язання;</a:t>
            </a:r>
            <a:endParaRPr lang="ru-RU" sz="2400" dirty="0"/>
          </a:p>
          <a:p>
            <a:r>
              <a:rPr lang="ru-RU" sz="2400" dirty="0"/>
              <a:t>• </a:t>
            </a:r>
            <a:r>
              <a:rPr lang="uk-UA" sz="2400" dirty="0"/>
              <a:t>стимулювати професійний розвиток педагогів в умовах розвитку освітньої установи.</a:t>
            </a:r>
            <a:endParaRPr lang="ru-RU" sz="2400" dirty="0"/>
          </a:p>
          <a:p>
            <a:pPr algn="ctr"/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895" y="2132856"/>
            <a:ext cx="3278969" cy="4436269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400" b="1" dirty="0"/>
              <a:t>Мета</a:t>
            </a:r>
            <a:r>
              <a:rPr lang="uk-UA" sz="2400" dirty="0"/>
              <a:t>: визначення пріоритетних напрямів діяльності школи з реалізації Програми розвитку навчального закладу в новому навчальному році. </a:t>
            </a:r>
            <a:endParaRPr lang="ru-RU" sz="2400" dirty="0"/>
          </a:p>
          <a:p>
            <a:pPr algn="ctr"/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533" name="Рисунок 6" descr="0_8d705_4ec530c8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25"/>
            <a:ext cx="226853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535" name="TextBox 2"/>
          <p:cNvSpPr txBox="1">
            <a:spLocks noChangeArrowheads="1"/>
          </p:cNvSpPr>
          <p:nvPr/>
        </p:nvSpPr>
        <p:spPr bwMode="auto">
          <a:xfrm>
            <a:off x="576263" y="765175"/>
            <a:ext cx="8027987" cy="5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k-UA" altLang="uk-UA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altLang="uk-UA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40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Особливості організації навчально-виховного процесу </a:t>
            </a:r>
          </a:p>
          <a:p>
            <a:pPr algn="ctr"/>
            <a:r>
              <a:rPr lang="uk-UA" altLang="uk-UA" sz="40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загальноосвітніх навчальних закладах</a:t>
            </a:r>
            <a:r>
              <a:rPr lang="uk-UA" altLang="uk-UA" sz="40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altLang="uk-UA" sz="12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altLang="uk-UA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altLang="uk-UA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Лист МОНУ від 01.07.2014 № 1/9-343 </a:t>
            </a: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«Про організацію навчально-виховного процесу </a:t>
            </a: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 загальноосвітніх навчальних закладах </a:t>
            </a: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і вивчення базових дисциплін в основній школі»</a:t>
            </a:r>
            <a:endParaRPr lang="uk-UA" altLang="uk-UA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5497513"/>
            <a:ext cx="1331912" cy="13049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428625" y="822325"/>
            <a:ext cx="8358188" cy="443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uk-UA" sz="32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3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 другої іноземної мови 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вибором навчального закладу</a:t>
            </a:r>
          </a:p>
          <a:p>
            <a:pPr marL="457200" indent="-457200">
              <a:buFont typeface="+mj-lt"/>
              <a:buAutoNum type="arabicPeriod"/>
              <a:defRPr/>
            </a:pPr>
            <a:endParaRPr lang="uk-UA" dirty="0">
              <a:latin typeface="Arial" charset="0"/>
            </a:endParaRPr>
          </a:p>
          <a:p>
            <a:pPr>
              <a:defRPr/>
            </a:pPr>
            <a:endParaRPr lang="uk-UA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Наказ МОНУ від 29.05.2014 № 664 </a:t>
            </a:r>
          </a:p>
          <a:p>
            <a:pPr algn="ctr">
              <a:defRPr/>
            </a:pP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 внесення змін до наказу Міністерства освіти і науки, молоді та спорту України від 03.04.2012 № 409 </a:t>
            </a:r>
            <a:b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 затвердження Типових навчальних планів загальноосвітніх навчальних закладів II ступеня» </a:t>
            </a:r>
          </a:p>
          <a:p>
            <a:pPr algn="ctr">
              <a:defRPr/>
            </a:pPr>
            <a:endParaRPr lang="uk-UA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4581" name="Рисунок 6" descr="0_8d705_4ec530c8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25"/>
            <a:ext cx="226853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175" name="TextBox 2"/>
          <p:cNvSpPr txBox="1">
            <a:spLocks noChangeArrowheads="1"/>
          </p:cNvSpPr>
          <p:nvPr/>
        </p:nvSpPr>
        <p:spPr bwMode="auto">
          <a:xfrm>
            <a:off x="576263" y="765175"/>
            <a:ext cx="8027987" cy="51403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uk-UA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Особливості навчально-виховного процесу</a:t>
            </a:r>
          </a:p>
          <a:p>
            <a:pPr marL="457200" indent="-457200">
              <a:buFontTx/>
              <a:buAutoNum type="arabicPeriod"/>
              <a:defRPr/>
            </a:pPr>
            <a:r>
              <a:rPr lang="uk-UA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 сучасних освітніх технологій при навчанні іноземних мов.</a:t>
            </a:r>
          </a:p>
          <a:p>
            <a:pPr marL="457200" indent="-457200">
              <a:buFontTx/>
              <a:buAutoNum type="arabicPeriod"/>
              <a:defRPr/>
            </a:pPr>
            <a:r>
              <a:rPr lang="uk-UA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Окрема структурна складова програми з історії: спеціальні уроки</a:t>
            </a:r>
            <a:r>
              <a:rPr lang="uk-UA" sz="2000" b="1" i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практичні заняття.</a:t>
            </a:r>
          </a:p>
          <a:p>
            <a:pPr marL="457200" indent="-457200">
              <a:buFontTx/>
              <a:buAutoNum type="arabicPeriod"/>
              <a:defRPr/>
            </a:pPr>
            <a:r>
              <a:rPr lang="uk-UA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Підвищення уваги природничій та екологічній освіті: початок навчання біології та географії. Проведення досліджень як елементу творчої діяльності школярів. </a:t>
            </a:r>
          </a:p>
          <a:p>
            <a:pPr marL="457200" indent="-457200">
              <a:buFontTx/>
              <a:buAutoNum type="arabicPeriod"/>
              <a:defRPr/>
            </a:pPr>
            <a:r>
              <a:rPr lang="uk-UA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Посилення використання здоров</a:t>
            </a:r>
            <a:r>
              <a:rPr lang="ru-RU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000" b="1" dirty="0" err="1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язбережувальних</a:t>
            </a:r>
            <a:r>
              <a:rPr lang="uk-UA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технологій.</a:t>
            </a:r>
          </a:p>
          <a:p>
            <a:pPr marL="457200" indent="-457200">
              <a:buFontTx/>
              <a:buAutoNum type="arabicPeriod"/>
              <a:defRPr/>
            </a:pPr>
            <a:r>
              <a:rPr lang="uk-UA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Введення предметів духовно-морального спрямування. </a:t>
            </a:r>
          </a:p>
          <a:p>
            <a:pPr marL="457200" indent="-457200">
              <a:buFontTx/>
              <a:buAutoNum type="arabicPeriod"/>
              <a:defRPr/>
            </a:pPr>
            <a:r>
              <a:rPr lang="uk-UA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 предмета «Православна культура Слобожанщини» </a:t>
            </a:r>
            <a:br>
              <a:rPr lang="uk-UA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(5 - 8 класи). Збірник для вчителя «Інформаційні, науково-методичні та дидактичні матеріали для викладання спеціального / факультативного курсу «Православна культура Слобожанщини» у 10-х класах загальноосвітніх навчальних закладів Харківської області».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5497513"/>
            <a:ext cx="1331912" cy="13049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607" name="TextBox 1"/>
          <p:cNvSpPr txBox="1">
            <a:spLocks noChangeArrowheads="1"/>
          </p:cNvSpPr>
          <p:nvPr/>
        </p:nvSpPr>
        <p:spPr bwMode="auto">
          <a:xfrm>
            <a:off x="428625" y="822325"/>
            <a:ext cx="8358188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k-UA" altLang="uk-UA" sz="32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32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Зміна назви предмета </a:t>
            </a:r>
          </a:p>
          <a:p>
            <a:pPr algn="ctr"/>
            <a:r>
              <a:rPr lang="uk-UA" altLang="uk-UA" sz="32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«Сходинки до інформатики» у початковій школі на предмет «Інформатика»</a:t>
            </a:r>
          </a:p>
          <a:p>
            <a:pPr algn="ctr"/>
            <a:endParaRPr lang="uk-UA" altLang="uk-UA" sz="32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altLang="uk-UA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Наказ МОНУ від 16.04.2014 № 460 </a:t>
            </a: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«Про внесення змін у додатки 1-7 до наказу </a:t>
            </a: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Міністерства освіти і науки, молоді та спорту </a:t>
            </a: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від 10.06.2011 № 572»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6629" name="Рисунок 6" descr="0_8d705_4ec530c8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25"/>
            <a:ext cx="226853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175" name="TextBox 2"/>
          <p:cNvSpPr txBox="1">
            <a:spLocks noChangeArrowheads="1"/>
          </p:cNvSpPr>
          <p:nvPr/>
        </p:nvSpPr>
        <p:spPr bwMode="auto">
          <a:xfrm>
            <a:off x="576263" y="765175"/>
            <a:ext cx="8027987" cy="51403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uk-UA" sz="28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defRPr/>
            </a:pPr>
            <a:endParaRPr lang="uk-UA" sz="2800" b="1" dirty="0" smtClean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Зміни до навчальних програм: </a:t>
            </a:r>
          </a:p>
          <a:p>
            <a:pPr algn="ctr">
              <a:defRPr/>
            </a:pPr>
            <a:endParaRPr lang="uk-UA" sz="3200" b="1" dirty="0" smtClean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q"/>
              <a:defRPr/>
            </a:pPr>
            <a:r>
              <a:rPr lang="uk-UA" sz="32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українська література (5-9 класи), </a:t>
            </a:r>
          </a:p>
          <a:p>
            <a:pPr marL="457200" indent="-457200">
              <a:buFont typeface="Wingdings" panose="05000000000000000000" pitchFamily="2" charset="2"/>
              <a:buChar char="q"/>
              <a:defRPr/>
            </a:pPr>
            <a:r>
              <a:rPr lang="uk-UA" sz="32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 України (10-11 класи), </a:t>
            </a:r>
          </a:p>
          <a:p>
            <a:pPr marL="457200" indent="-457200">
              <a:buFont typeface="Wingdings" panose="05000000000000000000" pitchFamily="2" charset="2"/>
              <a:buChar char="q"/>
              <a:defRPr/>
            </a:pPr>
            <a:r>
              <a:rPr lang="uk-UA" sz="32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інформатика (5-9 класи) </a:t>
            </a:r>
          </a:p>
          <a:p>
            <a:pPr algn="ctr">
              <a:defRPr/>
            </a:pPr>
            <a:endParaRPr lang="uk-UA" sz="2800" b="1" dirty="0" smtClean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Наказ МОНУ від 04.08.2014 № 895</a:t>
            </a:r>
          </a:p>
          <a:p>
            <a:pPr algn="ctr">
              <a:defRPr/>
            </a:pPr>
            <a:r>
              <a:rPr lang="uk-UA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 зміни до навчальних програм для загальноосвітніх навчальних закладів»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7653" name="Рисунок 6" descr="0_8d705_4ec530c8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25"/>
            <a:ext cx="226853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655" name="TextBox 2"/>
          <p:cNvSpPr txBox="1">
            <a:spLocks noChangeArrowheads="1"/>
          </p:cNvSpPr>
          <p:nvPr/>
        </p:nvSpPr>
        <p:spPr bwMode="auto">
          <a:xfrm>
            <a:off x="576263" y="765175"/>
            <a:ext cx="8027987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uk-UA" altLang="uk-UA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 eaLnBrk="0" hangingPunct="0"/>
            <a:r>
              <a:rPr lang="uk-UA" altLang="uk-UA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Лист МОНУ від 07.03.2014 № 1/9-607 </a:t>
            </a:r>
          </a:p>
          <a:p>
            <a:pPr algn="ctr" eaLnBrk="0" hangingPunct="0"/>
            <a:r>
              <a:rPr lang="uk-UA" altLang="uk-UA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про використання у навчально-виховному процесі навчальної літератури минулих років, яка має відповідний гриф МОНУ або схвалення для використання у загальноосвітніх навчальних закладах.</a:t>
            </a:r>
          </a:p>
          <a:p>
            <a:pPr algn="ctr" eaLnBrk="0" hangingPunct="0"/>
            <a:endParaRPr lang="uk-UA" altLang="uk-UA" sz="28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uk-UA" altLang="uk-UA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Наказ МОНУ від 24.06.2014 № 750 </a:t>
            </a:r>
          </a:p>
          <a:p>
            <a:pPr algn="ctr" eaLnBrk="0" hangingPunct="0"/>
            <a:r>
              <a:rPr lang="uk-UA" altLang="uk-UA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«Про надання навчальній літературі грифів Міністерства освіти і науки України»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5497513"/>
            <a:ext cx="1331912" cy="13049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679" name="TextBox 1"/>
          <p:cNvSpPr txBox="1">
            <a:spLocks noChangeArrowheads="1"/>
          </p:cNvSpPr>
          <p:nvPr/>
        </p:nvSpPr>
        <p:spPr bwMode="auto">
          <a:xfrm>
            <a:off x="425450" y="701675"/>
            <a:ext cx="8358188" cy="53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uk-UA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Всеукраїнський місячник шкільних бібліотек </a:t>
            </a:r>
          </a:p>
          <a:p>
            <a:pPr algn="ctr"/>
            <a:r>
              <a:rPr lang="uk-UA" altLang="uk-UA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1 – 31 жовтня 2014 року </a:t>
            </a:r>
          </a:p>
          <a:p>
            <a:pPr algn="ctr"/>
            <a:endParaRPr lang="uk-UA" altLang="uk-UA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(наказ МОНУ від 12.08.2014 № 931 </a:t>
            </a: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«Про проведення щорічного Всеукраїнського місячника шкільних бібліотек»)</a:t>
            </a:r>
          </a:p>
          <a:p>
            <a:pPr algn="ctr"/>
            <a:endParaRPr lang="uk-UA" altLang="uk-UA" sz="28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Затвердження Положення </a:t>
            </a:r>
          </a:p>
          <a:p>
            <a:pPr algn="ctr"/>
            <a:r>
              <a:rPr lang="uk-UA" altLang="uk-UA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про бібліотеку Р(М)МК(Ц) у кожному районі (місті)</a:t>
            </a:r>
          </a:p>
          <a:p>
            <a:pPr algn="ctr"/>
            <a:r>
              <a:rPr lang="uk-UA" altLang="uk-UA" sz="28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uk-UA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до кінця ІІ півріччя 2014 року</a:t>
            </a:r>
          </a:p>
          <a:p>
            <a:pPr algn="ctr"/>
            <a:endParaRPr lang="uk-UA" altLang="uk-UA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(Наказ МОНУ від 20.05.2014 № 610 </a:t>
            </a:r>
          </a:p>
          <a:p>
            <a:pPr algn="ctr"/>
            <a:r>
              <a:rPr lang="uk-UA" altLang="uk-UA" sz="24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«Про затвердження Положення про бібліотеку районного (міського) методичного кабінету (центру)»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5497513"/>
            <a:ext cx="1331912" cy="13049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703" name="TextBox 1"/>
          <p:cNvSpPr txBox="1">
            <a:spLocks noChangeArrowheads="1"/>
          </p:cNvSpPr>
          <p:nvPr/>
        </p:nvSpPr>
        <p:spPr bwMode="auto">
          <a:xfrm>
            <a:off x="425450" y="701675"/>
            <a:ext cx="8358188" cy="524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alt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Олімпіади</a:t>
            </a:r>
          </a:p>
          <a:p>
            <a:r>
              <a:rPr lang="uk-UA" altLang="uk-UA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українська мова та література (8-11 класи), </a:t>
            </a:r>
          </a:p>
          <a:p>
            <a:r>
              <a:rPr lang="uk-UA" altLang="uk-UA" sz="23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іноземні мови (англійська, німецька, французька, 9-11 кл.), </a:t>
            </a:r>
          </a:p>
          <a:p>
            <a:r>
              <a:rPr lang="uk-UA" altLang="uk-UA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історія (8-11 класи), 		математика (8-11 класи), </a:t>
            </a:r>
          </a:p>
          <a:p>
            <a:r>
              <a:rPr lang="uk-UA" altLang="uk-UA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біологія (8-11 класи), 		географія (8-11 класи), </a:t>
            </a:r>
          </a:p>
          <a:p>
            <a:r>
              <a:rPr lang="uk-UA" altLang="uk-UA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астрономія (10-11 класи), 		фізика (8-11 класи), </a:t>
            </a:r>
          </a:p>
          <a:p>
            <a:r>
              <a:rPr lang="uk-UA" altLang="uk-UA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хімія (8-11 класи), 			екологія (10-11 класи), </a:t>
            </a:r>
          </a:p>
          <a:p>
            <a:r>
              <a:rPr lang="uk-UA" altLang="uk-UA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інформатика (9-11 класи).</a:t>
            </a:r>
          </a:p>
          <a:p>
            <a:endParaRPr lang="uk-UA" altLang="uk-UA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altLang="uk-UA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Наказ МОНУ від 08.08.2014 № 918 </a:t>
            </a:r>
          </a:p>
          <a:p>
            <a:pPr algn="ctr"/>
            <a:r>
              <a:rPr lang="uk-UA" altLang="uk-UA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«Про проведення всеукраїнських учнівських олімпіад і турнірів з навчальних предметів </a:t>
            </a:r>
          </a:p>
          <a:p>
            <a:pPr algn="ctr"/>
            <a:r>
              <a:rPr lang="uk-UA" altLang="uk-UA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у 2014/2015 навчальному році»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0725" name="Рисунок 6" descr="0_8d705_4ec530c8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25"/>
            <a:ext cx="2268538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175" name="TextBox 2"/>
          <p:cNvSpPr txBox="1">
            <a:spLocks noChangeArrowheads="1"/>
          </p:cNvSpPr>
          <p:nvPr/>
        </p:nvSpPr>
        <p:spPr bwMode="auto">
          <a:xfrm>
            <a:off x="669925" y="357188"/>
            <a:ext cx="8027988" cy="62484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uk-UA" sz="28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Пріоритети виховної роботи:</a:t>
            </a:r>
          </a:p>
          <a:p>
            <a:pPr algn="ctr">
              <a:defRPr/>
            </a:pPr>
            <a:endParaRPr lang="uk-UA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uk-UA" sz="24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безпечного середовища для дітей в навчальному закладі, спокійного мікроклімату в класному колективі;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uk-UA" sz="24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допомога дітям відчути безпеку, подолати негативні емоції, налагодження діалогу з учнями;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uk-UA" sz="24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посилення національно-патріотичного характеру навчання та виховання;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uk-UA" sz="2400" b="1" dirty="0" err="1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педагогізація</a:t>
            </a:r>
            <a:r>
              <a:rPr lang="uk-UA" sz="24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батьків.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endParaRPr lang="uk-UA" sz="2400" b="1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МОНУ від 25.07.2014 № 1/9-376</a:t>
            </a:r>
          </a:p>
          <a:p>
            <a:pPr algn="ctr">
              <a:defRPr/>
            </a:pPr>
            <a:r>
              <a:rPr lang="uk-UA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 методичні рекомендації з питань організації виховної роботи у навчальних закладах </a:t>
            </a:r>
          </a:p>
          <a:p>
            <a:pPr algn="ctr">
              <a:defRPr/>
            </a:pPr>
            <a:r>
              <a:rPr lang="uk-UA" sz="2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2014/2015 навчальному році» </a:t>
            </a:r>
          </a:p>
          <a:p>
            <a:pPr>
              <a:defRPr/>
            </a:pPr>
            <a:endParaRPr lang="uk-UA" sz="2800" b="1" dirty="0" smtClean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Рамка 3"/>
          <p:cNvSpPr/>
          <p:nvPr/>
        </p:nvSpPr>
        <p:spPr>
          <a:xfrm rot="16200000" flipV="1">
            <a:off x="1535885" y="-75012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088" y="5497513"/>
            <a:ext cx="1331912" cy="13049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425450" y="701675"/>
            <a:ext cx="8358188" cy="6432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Моніторинг якості освіти</a:t>
            </a:r>
          </a:p>
          <a:p>
            <a:pPr>
              <a:defRPr/>
            </a:pPr>
            <a:endParaRPr lang="uk-UA" sz="32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Наказ Департаменту науки і освіти </a:t>
            </a:r>
          </a:p>
          <a:p>
            <a:pPr algn="ctr">
              <a:defRPr/>
            </a:pP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 09.07.2014 № 331 </a:t>
            </a:r>
          </a:p>
          <a:p>
            <a:pPr algn="ctr">
              <a:defRPr/>
            </a:pPr>
            <a:r>
              <a:rPr lang="uk-UA" sz="24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 проведення моніторингових досліджень якості освіти у 2014/2015-2016/2017 навчальних роках»</a:t>
            </a:r>
          </a:p>
          <a:p>
            <a:pPr>
              <a:defRPr/>
            </a:pPr>
            <a:endParaRPr lang="uk-UA" sz="24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sz="24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Напрями: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uk-UA" sz="2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якість дошкільної освіти;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uk-UA" sz="2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якість початкової освіти;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uk-UA" sz="2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якість поглибленого і профільного навчання;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uk-UA" sz="2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рівень навчальних досягнень учнів 4-х, 9-х, 11-х класів за результатами державної підсумкової атестації;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uk-UA" sz="2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з обдарованими учнями;</a:t>
            </a:r>
          </a:p>
          <a:p>
            <a:pPr marL="342900" indent="-342900">
              <a:buFont typeface="Wingdings" panose="05000000000000000000" pitchFamily="2" charset="2"/>
              <a:buChar char="q"/>
              <a:defRPr/>
            </a:pPr>
            <a:r>
              <a:rPr lang="uk-UA" sz="2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 зовнішнього незалежного оцінювання</a:t>
            </a:r>
          </a:p>
          <a:p>
            <a:pPr algn="ctr">
              <a:defRPr/>
            </a:pPr>
            <a:r>
              <a:rPr lang="uk-UA" sz="2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Моніторинг Графік.</a:t>
            </a:r>
            <a:r>
              <a:rPr lang="en-US" sz="2200" b="1" dirty="0" err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file"/>
              </a:rPr>
              <a:t>docx</a:t>
            </a:r>
            <a:endParaRPr lang="uk-UA" sz="22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uk-UA" sz="2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71604" y="214290"/>
            <a:ext cx="5736700" cy="1944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12777"/>
            <a:ext cx="748883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149081"/>
            <a:ext cx="7848872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8917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Рамка 9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920" name="Рисунок 1" descr="Описание: https://encrypted-tbn3.gstatic.com/images?q=tbn:ANd9GcS70y1PnJU566hg9PgLp9D5fNR6nVUiAzVosE1Lv1F-YirIq6sq9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413" y="2143125"/>
            <a:ext cx="3748087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Рисунок 2" descr="Описание: https://encrypted-tbn1.gstatic.com/images?q=tbn:ANd9GcR_dge_SdBRelxpTHiTktoosgT9fZDJu-eTJRJP9QQWNN2WTCQbU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28850" y="3644900"/>
            <a:ext cx="3822700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Rectangle 3"/>
          <p:cNvSpPr>
            <a:spLocks noChangeArrowheads="1"/>
          </p:cNvSpPr>
          <p:nvPr/>
        </p:nvSpPr>
        <p:spPr bwMode="auto">
          <a:xfrm>
            <a:off x="1000125" y="765175"/>
            <a:ext cx="7899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uk-UA" sz="2800" b="1">
                <a:solidFill>
                  <a:srgbClr val="900000"/>
                </a:solidFill>
                <a:latin typeface="Calibri" pitchFamily="34" charset="0"/>
                <a:cs typeface="Times New Roman" pitchFamily="18" charset="0"/>
              </a:rPr>
              <a:t>2014/2015 н.р. у закладах освіти району</a:t>
            </a:r>
          </a:p>
          <a:p>
            <a:pPr algn="ctr" eaLnBrk="0" hangingPunct="0"/>
            <a:r>
              <a:rPr lang="uk-UA" sz="2800" b="1">
                <a:solidFill>
                  <a:srgbClr val="900000"/>
                </a:solidFill>
                <a:latin typeface="Calibri" pitchFamily="34" charset="0"/>
                <a:cs typeface="Times New Roman" pitchFamily="18" charset="0"/>
              </a:rPr>
              <a:t> розпочнеться традиційно 1 вересня у понеділок </a:t>
            </a:r>
          </a:p>
          <a:p>
            <a:pPr algn="ctr" eaLnBrk="0" hangingPunct="0"/>
            <a:r>
              <a:rPr lang="uk-UA" sz="2800" b="1">
                <a:solidFill>
                  <a:srgbClr val="900000"/>
                </a:solidFill>
                <a:latin typeface="Calibri" pitchFamily="34" charset="0"/>
                <a:cs typeface="Times New Roman" pitchFamily="18" charset="0"/>
              </a:rPr>
              <a:t>зі свята  Першого дзвоника.</a:t>
            </a:r>
            <a:endParaRPr lang="ru-RU" sz="2000"/>
          </a:p>
        </p:txBody>
      </p:sp>
      <p:sp>
        <p:nvSpPr>
          <p:cNvPr id="38923" name="Rectangle 4"/>
          <p:cNvSpPr>
            <a:spLocks noChangeArrowheads="1"/>
          </p:cNvSpPr>
          <p:nvPr/>
        </p:nvSpPr>
        <p:spPr bwMode="auto">
          <a:xfrm>
            <a:off x="1030288" y="2524125"/>
            <a:ext cx="70294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uk-UA" sz="3200" b="1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Тема Першого уроку 2014/2015 н. р. – </a:t>
            </a:r>
            <a:br>
              <a:rPr lang="uk-UA" sz="3200" b="1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</a:br>
            <a:r>
              <a:rPr lang="uk-UA" sz="3200" b="1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«Україна – єдина країна»</a:t>
            </a:r>
            <a:endParaRPr lang="uk-UA" sz="6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9941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944" name="Прямоугольник 1"/>
          <p:cNvSpPr>
            <a:spLocks noChangeArrowheads="1"/>
          </p:cNvSpPr>
          <p:nvPr/>
        </p:nvSpPr>
        <p:spPr bwMode="auto">
          <a:xfrm>
            <a:off x="1116013" y="1557338"/>
            <a:ext cx="65516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Мета </a:t>
            </a:r>
            <a:r>
              <a:rPr lang="ru-RU" sz="2400" b="1" dirty="0" err="1">
                <a:solidFill>
                  <a:srgbClr val="FF0000"/>
                </a:solidFill>
              </a:rPr>
              <a:t>Першого</a:t>
            </a:r>
            <a:r>
              <a:rPr lang="ru-RU" sz="2400" b="1" dirty="0">
                <a:solidFill>
                  <a:srgbClr val="FF0000"/>
                </a:solidFill>
              </a:rPr>
              <a:t> уроку -  </a:t>
            </a:r>
            <a:r>
              <a:rPr lang="ru-RU" sz="2400" b="1" dirty="0" err="1">
                <a:solidFill>
                  <a:srgbClr val="FF0000"/>
                </a:solidFill>
              </a:rPr>
              <a:t>формування</a:t>
            </a:r>
            <a:r>
              <a:rPr lang="ru-RU" sz="2400" b="1" dirty="0">
                <a:solidFill>
                  <a:srgbClr val="FF0000"/>
                </a:solidFill>
              </a:rPr>
              <a:t> в </a:t>
            </a:r>
            <a:r>
              <a:rPr lang="ru-RU" sz="2400" b="1" dirty="0" err="1">
                <a:solidFill>
                  <a:srgbClr val="FF0000"/>
                </a:solidFill>
              </a:rPr>
              <a:t>учнів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розуміння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єдності</a:t>
            </a:r>
            <a:r>
              <a:rPr lang="ru-RU" sz="2400" b="1" dirty="0">
                <a:solidFill>
                  <a:srgbClr val="FF0000"/>
                </a:solidFill>
              </a:rPr>
              <a:t> й </a:t>
            </a:r>
            <a:r>
              <a:rPr lang="ru-RU" sz="2400" b="1" dirty="0" err="1">
                <a:solidFill>
                  <a:srgbClr val="FF0000"/>
                </a:solidFill>
              </a:rPr>
              <a:t>цілісності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України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ru-RU" sz="2400" b="1" dirty="0" err="1">
                <a:solidFill>
                  <a:srgbClr val="FF0000"/>
                </a:solidFill>
              </a:rPr>
              <a:t>її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багатонаціонального</a:t>
            </a:r>
            <a:r>
              <a:rPr lang="ru-RU" sz="2400" b="1" dirty="0">
                <a:solidFill>
                  <a:srgbClr val="FF0000"/>
                </a:solidFill>
              </a:rPr>
              <a:t> народу як </a:t>
            </a:r>
            <a:r>
              <a:rPr lang="ru-RU" sz="2400" b="1" dirty="0" err="1">
                <a:solidFill>
                  <a:srgbClr val="FF0000"/>
                </a:solidFill>
              </a:rPr>
              <a:t>національної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ідеї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розвитку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вільної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ru-RU" sz="2400" b="1" dirty="0" err="1">
                <a:solidFill>
                  <a:srgbClr val="FF0000"/>
                </a:solidFill>
              </a:rPr>
              <a:t>незалежної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ru-RU" sz="2400" b="1" dirty="0" err="1">
                <a:solidFill>
                  <a:srgbClr val="FF0000"/>
                </a:solidFill>
              </a:rPr>
              <a:t>демократичної</a:t>
            </a:r>
            <a:r>
              <a:rPr lang="ru-RU" sz="2400" b="1" dirty="0">
                <a:solidFill>
                  <a:srgbClr val="FF0000"/>
                </a:solidFill>
              </a:rPr>
              <a:t> та </a:t>
            </a:r>
            <a:r>
              <a:rPr lang="ru-RU" sz="2400" b="1" dirty="0" err="1">
                <a:solidFill>
                  <a:srgbClr val="FF0000"/>
                </a:solidFill>
              </a:rPr>
              <a:t>заможної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держави</a:t>
            </a:r>
            <a:r>
              <a:rPr lang="ru-RU" sz="2400" b="1" dirty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0965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116013" y="1028700"/>
            <a:ext cx="6761162" cy="45545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err="1">
                <a:solidFill>
                  <a:srgbClr val="FF0000"/>
                </a:solidFill>
                <a:latin typeface="Arial" charset="0"/>
              </a:rPr>
              <a:t>Завдання</a:t>
            </a:r>
            <a:r>
              <a:rPr lang="ru-RU" sz="3200" b="1" dirty="0">
                <a:solidFill>
                  <a:srgbClr val="FF0000"/>
                </a:solidFill>
                <a:latin typeface="Arial" charset="0"/>
              </a:rPr>
              <a:t>:</a:t>
            </a:r>
          </a:p>
          <a:p>
            <a:pPr>
              <a:defRPr/>
            </a:pPr>
            <a:r>
              <a:rPr lang="ru-RU" dirty="0">
                <a:solidFill>
                  <a:srgbClr val="00B050"/>
                </a:solidFill>
                <a:latin typeface="Arial" charset="0"/>
              </a:rPr>
              <a:t> </a:t>
            </a:r>
          </a:p>
          <a:p>
            <a:pPr indent="266700">
              <a:buFont typeface="Wingdings" pitchFamily="2" charset="2"/>
              <a:buChar char="Ø"/>
              <a:defRPr/>
            </a:pPr>
            <a:r>
              <a:rPr lang="ru-RU" sz="2000" b="1" dirty="0" err="1">
                <a:solidFill>
                  <a:srgbClr val="002060"/>
                </a:solidFill>
                <a:latin typeface="Arial" charset="0"/>
              </a:rPr>
              <a:t>ознайомити</a:t>
            </a:r>
            <a:r>
              <a:rPr lang="ru-RU" sz="20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учнів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з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основними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історичними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подіями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становлення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державності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України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;</a:t>
            </a:r>
          </a:p>
          <a:p>
            <a:pPr indent="266700">
              <a:buFont typeface="Wingdings" pitchFamily="2" charset="2"/>
              <a:buChar char="Ø"/>
              <a:defRPr/>
            </a:pPr>
            <a:r>
              <a:rPr lang="ru-RU" sz="2000" b="1" dirty="0" err="1">
                <a:solidFill>
                  <a:srgbClr val="002060"/>
                </a:solidFill>
                <a:latin typeface="Arial" charset="0"/>
              </a:rPr>
              <a:t>формувати</a:t>
            </a:r>
            <a:r>
              <a:rPr lang="ru-RU" sz="20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відчуття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приналежності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до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України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усвідомлення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себе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українцем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почуття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особистої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відповідальності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за долю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держави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та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українського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народу;</a:t>
            </a:r>
          </a:p>
          <a:p>
            <a:pPr indent="266700">
              <a:buFont typeface="Wingdings" pitchFamily="2" charset="2"/>
              <a:buChar char="Ø"/>
              <a:defRPr/>
            </a:pPr>
            <a:r>
              <a:rPr lang="ru-RU" sz="2000" b="1" dirty="0" err="1">
                <a:solidFill>
                  <a:srgbClr val="002060"/>
                </a:solidFill>
                <a:latin typeface="Arial" charset="0"/>
              </a:rPr>
              <a:t>формувати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готовність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служити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Батьківщині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своєю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працею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та стати на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захист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державних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інтересів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країни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;</a:t>
            </a:r>
          </a:p>
          <a:p>
            <a:pPr indent="266700">
              <a:buFont typeface="Wingdings" pitchFamily="2" charset="2"/>
              <a:buChar char="Ø"/>
              <a:defRPr/>
            </a:pPr>
            <a:r>
              <a:rPr lang="ru-RU" sz="2000" b="1" dirty="0" err="1">
                <a:solidFill>
                  <a:srgbClr val="002060"/>
                </a:solidFill>
                <a:latin typeface="Arial" charset="0"/>
              </a:rPr>
              <a:t>виховувати</a:t>
            </a:r>
            <a:r>
              <a:rPr lang="ru-RU" sz="20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повагу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до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державних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символів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шанобливе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ставлення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до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традицій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українців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та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представників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інших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національностей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що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населяють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" charset="0"/>
              </a:rPr>
              <a:t>країну</a:t>
            </a:r>
            <a:r>
              <a:rPr lang="ru-RU" sz="2000" dirty="0">
                <a:solidFill>
                  <a:srgbClr val="002060"/>
                </a:solidFill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1431" y="42656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989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2455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1992" name="Прямоугольник 2"/>
          <p:cNvSpPr>
            <a:spLocks noChangeArrowheads="1"/>
          </p:cNvSpPr>
          <p:nvPr/>
        </p:nvSpPr>
        <p:spPr bwMode="auto">
          <a:xfrm>
            <a:off x="1223963" y="1557338"/>
            <a:ext cx="66532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002060"/>
                </a:solidFill>
              </a:rPr>
              <a:t>Форми</a:t>
            </a:r>
            <a:r>
              <a:rPr lang="ru-RU" sz="2800" b="1" dirty="0">
                <a:solidFill>
                  <a:srgbClr val="002060"/>
                </a:solidFill>
              </a:rPr>
              <a:t> і </a:t>
            </a:r>
            <a:r>
              <a:rPr lang="ru-RU" sz="2800" b="1" dirty="0" err="1">
                <a:solidFill>
                  <a:srgbClr val="002060"/>
                </a:solidFill>
              </a:rPr>
              <a:t>методи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проведення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Першого</a:t>
            </a:r>
            <a:r>
              <a:rPr lang="ru-RU" sz="2800" b="1" dirty="0">
                <a:solidFill>
                  <a:srgbClr val="002060"/>
                </a:solidFill>
              </a:rPr>
              <a:t> уроку </a:t>
            </a:r>
            <a:r>
              <a:rPr lang="ru-RU" sz="2800" b="1" dirty="0" err="1">
                <a:solidFill>
                  <a:srgbClr val="002060"/>
                </a:solidFill>
              </a:rPr>
              <a:t>можуть</a:t>
            </a:r>
            <a:r>
              <a:rPr lang="en-US" sz="2800" b="1" dirty="0">
                <a:solidFill>
                  <a:srgbClr val="002060"/>
                </a:solidFill>
              </a:rPr>
              <a:t> </a:t>
            </a:r>
            <a:r>
              <a:rPr lang="uk-UA" sz="2800" b="1" dirty="0">
                <a:solidFill>
                  <a:srgbClr val="002060"/>
                </a:solidFill>
              </a:rPr>
              <a:t>бути 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різноманітними</a:t>
            </a:r>
            <a:r>
              <a:rPr lang="ru-RU" sz="2800" b="1" dirty="0">
                <a:solidFill>
                  <a:srgbClr val="002060"/>
                </a:solidFill>
              </a:rPr>
              <a:t> , але </a:t>
            </a:r>
            <a:r>
              <a:rPr lang="ru-RU" sz="2800" b="1" dirty="0" err="1">
                <a:solidFill>
                  <a:srgbClr val="002060"/>
                </a:solidFill>
              </a:rPr>
              <a:t>обирати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їх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слід</a:t>
            </a:r>
            <a:r>
              <a:rPr lang="ru-RU" sz="2800" b="1" dirty="0">
                <a:solidFill>
                  <a:srgbClr val="002060"/>
                </a:solidFill>
              </a:rPr>
              <a:t> з </a:t>
            </a:r>
            <a:r>
              <a:rPr lang="ru-RU" sz="2800" b="1" dirty="0" err="1">
                <a:solidFill>
                  <a:srgbClr val="002060"/>
                </a:solidFill>
              </a:rPr>
              <a:t>урахуванням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вікових</a:t>
            </a:r>
            <a:r>
              <a:rPr lang="ru-RU" sz="2800" b="1" dirty="0">
                <a:solidFill>
                  <a:srgbClr val="002060"/>
                </a:solidFill>
              </a:rPr>
              <a:t> та </a:t>
            </a:r>
            <a:r>
              <a:rPr lang="ru-RU" sz="2800" b="1" dirty="0" err="1">
                <a:solidFill>
                  <a:srgbClr val="002060"/>
                </a:solidFill>
              </a:rPr>
              <a:t>психологічних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особливостей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учнів</a:t>
            </a:r>
            <a:r>
              <a:rPr lang="ru-RU" sz="2800" b="1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3013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042988" y="1484313"/>
            <a:ext cx="7058025" cy="329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err="1">
                <a:solidFill>
                  <a:srgbClr val="FF0000"/>
                </a:solidFill>
                <a:latin typeface="Arial" charset="0"/>
              </a:rPr>
              <a:t>Оформлення</a:t>
            </a:r>
            <a:r>
              <a:rPr lang="ru-RU" sz="3200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Arial" charset="0"/>
              </a:rPr>
              <a:t>місця</a:t>
            </a:r>
            <a:r>
              <a:rPr lang="ru-RU" sz="3200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Arial" charset="0"/>
              </a:rPr>
              <a:t>проведення</a:t>
            </a:r>
            <a:r>
              <a:rPr lang="ru-RU" sz="3200" b="1" dirty="0">
                <a:solidFill>
                  <a:srgbClr val="FF0000"/>
                </a:solidFill>
                <a:latin typeface="Arial" charset="0"/>
              </a:rPr>
              <a:t> уроку:</a:t>
            </a:r>
          </a:p>
          <a:p>
            <a:pPr>
              <a:defRPr/>
            </a:pPr>
            <a:endParaRPr lang="ru-RU" sz="2400" b="1" dirty="0">
              <a:solidFill>
                <a:srgbClr val="00B050"/>
              </a:solidFill>
              <a:latin typeface="Arial" charset="0"/>
            </a:endParaRP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зображення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державних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символів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,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географічна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 карта </a:t>
            </a: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України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,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портрети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відомих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українців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,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афоризми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 про </a:t>
            </a: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патріотизм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, </a:t>
            </a:r>
          </a:p>
          <a:p>
            <a:pPr marL="342900" indent="-342900">
              <a:buFont typeface="Wingdings" pitchFamily="2" charset="2"/>
              <a:buChar char="v"/>
              <a:defRPr/>
            </a:pP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боротьбу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 за свободу </a:t>
            </a:r>
            <a:r>
              <a:rPr lang="ru-RU" sz="2400" b="1" dirty="0" err="1">
                <a:solidFill>
                  <a:srgbClr val="002060"/>
                </a:solidFill>
                <a:latin typeface="Arial" charset="0"/>
              </a:rPr>
              <a:t>тощо</a:t>
            </a:r>
            <a:r>
              <a:rPr lang="ru-RU" sz="2400" b="1" dirty="0">
                <a:solidFill>
                  <a:srgbClr val="002060"/>
                </a:solidFill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4037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4040" name="Прямоугольник 1"/>
          <p:cNvSpPr>
            <a:spLocks noChangeArrowheads="1"/>
          </p:cNvSpPr>
          <p:nvPr/>
        </p:nvSpPr>
        <p:spPr bwMode="auto">
          <a:xfrm>
            <a:off x="1225550" y="1989138"/>
            <a:ext cx="59753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 err="1">
                <a:solidFill>
                  <a:srgbClr val="002060"/>
                </a:solidFill>
              </a:rPr>
              <a:t>наявність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елементів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державної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символіки</a:t>
            </a:r>
            <a:r>
              <a:rPr lang="ru-RU" sz="2400" b="1" dirty="0">
                <a:solidFill>
                  <a:srgbClr val="002060"/>
                </a:solidFill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</a:rPr>
              <a:t>одязі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вчителя</a:t>
            </a:r>
            <a:r>
              <a:rPr lang="ru-RU" sz="2400" b="1" dirty="0">
                <a:solidFill>
                  <a:srgbClr val="002060"/>
                </a:solidFill>
              </a:rPr>
              <a:t> та </a:t>
            </a:r>
            <a:r>
              <a:rPr lang="ru-RU" sz="2400" b="1" dirty="0" err="1">
                <a:solidFill>
                  <a:srgbClr val="002060"/>
                </a:solidFill>
              </a:rPr>
              <a:t>учнів</a:t>
            </a:r>
            <a:r>
              <a:rPr lang="ru-RU" sz="2400" b="1" dirty="0">
                <a:solidFill>
                  <a:srgbClr val="002060"/>
                </a:solidFill>
              </a:rPr>
              <a:t>, як то </a:t>
            </a:r>
            <a:r>
              <a:rPr lang="ru-RU" sz="2400" b="1" dirty="0" err="1">
                <a:solidFill>
                  <a:srgbClr val="002060"/>
                </a:solidFill>
              </a:rPr>
              <a:t>жовто-блакитні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стрічки</a:t>
            </a:r>
            <a:r>
              <a:rPr lang="ru-RU" sz="2400" b="1" dirty="0">
                <a:solidFill>
                  <a:srgbClr val="002060"/>
                </a:solidFill>
              </a:rPr>
              <a:t>, та </a:t>
            </a:r>
            <a:r>
              <a:rPr lang="ru-RU" sz="2400" b="1" dirty="0" err="1">
                <a:solidFill>
                  <a:srgbClr val="002060"/>
                </a:solidFill>
              </a:rPr>
              <a:t>використання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національного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вбрання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що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підкреслить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єдність</a:t>
            </a:r>
            <a:r>
              <a:rPr lang="ru-RU" sz="2400" b="1" dirty="0">
                <a:solidFill>
                  <a:srgbClr val="002060"/>
                </a:solidFill>
              </a:rPr>
              <a:t> народу </a:t>
            </a:r>
            <a:r>
              <a:rPr lang="ru-RU" sz="2400" b="1" dirty="0" err="1">
                <a:solidFill>
                  <a:srgbClr val="002060"/>
                </a:solidFill>
              </a:rPr>
              <a:t>України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061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064" name="Прямоугольник 1"/>
          <p:cNvSpPr>
            <a:spLocks noChangeArrowheads="1"/>
          </p:cNvSpPr>
          <p:nvPr/>
        </p:nvSpPr>
        <p:spPr bwMode="auto">
          <a:xfrm>
            <a:off x="1187450" y="1557338"/>
            <a:ext cx="64801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err="1">
                <a:solidFill>
                  <a:srgbClr val="002060"/>
                </a:solidFill>
              </a:rPr>
              <a:t>Гості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  </a:t>
            </a:r>
            <a:r>
              <a:rPr lang="ru-RU" sz="2400" b="1" dirty="0" err="1">
                <a:solidFill>
                  <a:srgbClr val="002060"/>
                </a:solidFill>
              </a:rPr>
              <a:t>громадські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наукові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культурні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діячі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представники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органів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виконавчої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влади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місцевого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самоврядування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батьківська</a:t>
            </a:r>
            <a:r>
              <a:rPr lang="ru-RU" sz="2400" b="1" dirty="0">
                <a:solidFill>
                  <a:srgbClr val="002060"/>
                </a:solidFill>
              </a:rPr>
              <a:t> громада, </a:t>
            </a:r>
            <a:r>
              <a:rPr lang="ru-RU" sz="2400" b="1" dirty="0" err="1">
                <a:solidFill>
                  <a:srgbClr val="002060"/>
                </a:solidFill>
              </a:rPr>
              <a:t>відомі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українці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Живе</a:t>
            </a:r>
            <a:endParaRPr lang="ru-RU" sz="2400" b="1" i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спілкування</a:t>
            </a:r>
            <a:r>
              <a:rPr lang="ru-RU" sz="2400" b="1" dirty="0">
                <a:solidFill>
                  <a:srgbClr val="002060"/>
                </a:solidFill>
              </a:rPr>
              <a:t> з гостями, </a:t>
            </a:r>
            <a:r>
              <a:rPr lang="ru-RU" sz="2400" b="1" dirty="0" err="1">
                <a:solidFill>
                  <a:srgbClr val="002060"/>
                </a:solidFill>
              </a:rPr>
              <a:t>зокрема</a:t>
            </a:r>
            <a:r>
              <a:rPr lang="ru-RU" sz="2400" b="1" dirty="0">
                <a:solidFill>
                  <a:srgbClr val="002060"/>
                </a:solidFill>
              </a:rPr>
              <a:t>, з людьми, </a:t>
            </a:r>
            <a:r>
              <a:rPr lang="ru-RU" sz="2400" b="1" dirty="0" err="1">
                <a:solidFill>
                  <a:srgbClr val="002060"/>
                </a:solidFill>
              </a:rPr>
              <a:t>які</a:t>
            </a:r>
            <a:r>
              <a:rPr lang="ru-RU" sz="2400" b="1" dirty="0">
                <a:solidFill>
                  <a:srgbClr val="002060"/>
                </a:solidFill>
              </a:rPr>
              <a:t> є </a:t>
            </a:r>
            <a:r>
              <a:rPr lang="ru-RU" sz="2400" b="1" dirty="0" err="1">
                <a:solidFill>
                  <a:srgbClr val="002060"/>
                </a:solidFill>
              </a:rPr>
              <a:t>гордістю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України</a:t>
            </a:r>
            <a:r>
              <a:rPr lang="ru-RU" sz="2400" b="1" dirty="0">
                <a:solidFill>
                  <a:srgbClr val="002060"/>
                </a:solidFill>
              </a:rPr>
              <a:t> (</a:t>
            </a:r>
            <a:r>
              <a:rPr lang="ru-RU" sz="2400" b="1" dirty="0" err="1">
                <a:solidFill>
                  <a:srgbClr val="002060"/>
                </a:solidFill>
              </a:rPr>
              <a:t>певного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регіону</a:t>
            </a:r>
            <a:r>
              <a:rPr lang="ru-RU" sz="2400" b="1" dirty="0">
                <a:solidFill>
                  <a:srgbClr val="002060"/>
                </a:solidFill>
              </a:rPr>
              <a:t>), </a:t>
            </a:r>
            <a:r>
              <a:rPr lang="ru-RU" sz="2400" b="1" dirty="0" err="1">
                <a:solidFill>
                  <a:srgbClr val="002060"/>
                </a:solidFill>
              </a:rPr>
              <a:t>має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велике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виховне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значення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6085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6088" name="Прямоугольник 1"/>
          <p:cNvSpPr>
            <a:spLocks noChangeArrowheads="1"/>
          </p:cNvSpPr>
          <p:nvPr/>
        </p:nvSpPr>
        <p:spPr bwMode="auto">
          <a:xfrm>
            <a:off x="1260475" y="1628775"/>
            <a:ext cx="6408738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err="1">
                <a:solidFill>
                  <a:srgbClr val="002060"/>
                </a:solidFill>
              </a:rPr>
              <a:t>Зміст</a:t>
            </a:r>
            <a:endParaRPr lang="ru-RU" sz="2400" b="1" i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Першого</a:t>
            </a:r>
            <a:r>
              <a:rPr lang="ru-RU" sz="2400" b="1" dirty="0">
                <a:solidFill>
                  <a:srgbClr val="002060"/>
                </a:solidFill>
              </a:rPr>
              <a:t> уроку </a:t>
            </a:r>
            <a:r>
              <a:rPr lang="ru-RU" sz="2400" b="1" dirty="0" err="1">
                <a:solidFill>
                  <a:srgbClr val="002060"/>
                </a:solidFill>
              </a:rPr>
              <a:t>має</a:t>
            </a:r>
            <a:r>
              <a:rPr lang="ru-RU" sz="2400" b="1" dirty="0">
                <a:solidFill>
                  <a:srgbClr val="002060"/>
                </a:solidFill>
              </a:rPr>
              <a:t> бути </a:t>
            </a:r>
            <a:r>
              <a:rPr lang="ru-RU" sz="2400" b="1" dirty="0" err="1">
                <a:solidFill>
                  <a:srgbClr val="002060"/>
                </a:solidFill>
              </a:rPr>
              <a:t>спрямований</a:t>
            </a:r>
            <a:r>
              <a:rPr lang="ru-RU" sz="2400" b="1" dirty="0">
                <a:solidFill>
                  <a:srgbClr val="002060"/>
                </a:solidFill>
              </a:rPr>
              <a:t> на </a:t>
            </a:r>
            <a:r>
              <a:rPr lang="ru-RU" sz="2400" b="1" dirty="0" err="1">
                <a:solidFill>
                  <a:srgbClr val="002060"/>
                </a:solidFill>
              </a:rPr>
              <a:t>утвердження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єдності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України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нероздільності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її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території</a:t>
            </a:r>
            <a:r>
              <a:rPr lang="ru-RU" sz="2400" b="1" dirty="0">
                <a:solidFill>
                  <a:srgbClr val="002060"/>
                </a:solidFill>
              </a:rPr>
              <a:t> та народу, </a:t>
            </a:r>
            <a:r>
              <a:rPr lang="ru-RU" sz="2400" b="1" dirty="0" err="1">
                <a:solidFill>
                  <a:srgbClr val="002060"/>
                </a:solidFill>
              </a:rPr>
              <a:t>що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її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населяє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  <a:p>
            <a:pPr algn="ctr"/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Важливо</a:t>
            </a:r>
            <a:endParaRPr lang="ru-RU" sz="2400" b="1" i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акцентувати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увагу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дітей</a:t>
            </a:r>
            <a:r>
              <a:rPr lang="ru-RU" sz="2400" b="1" dirty="0">
                <a:solidFill>
                  <a:srgbClr val="002060"/>
                </a:solidFill>
              </a:rPr>
              <a:t> на тому, </a:t>
            </a:r>
            <a:r>
              <a:rPr lang="ru-RU" sz="2400" b="1" dirty="0" err="1">
                <a:solidFill>
                  <a:srgbClr val="002060"/>
                </a:solidFill>
              </a:rPr>
              <a:t>що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Крим</a:t>
            </a:r>
            <a:r>
              <a:rPr lang="ru-RU" sz="2400" b="1" dirty="0">
                <a:solidFill>
                  <a:srgbClr val="002060"/>
                </a:solidFill>
              </a:rPr>
              <a:t> і </a:t>
            </a:r>
            <a:r>
              <a:rPr lang="ru-RU" sz="2400" b="1" dirty="0" err="1">
                <a:solidFill>
                  <a:srgbClr val="002060"/>
                </a:solidFill>
              </a:rPr>
              <a:t>Донбас</a:t>
            </a:r>
            <a:r>
              <a:rPr lang="ru-RU" sz="2400" b="1" dirty="0">
                <a:solidFill>
                  <a:srgbClr val="002060"/>
                </a:solidFill>
              </a:rPr>
              <a:t> – </a:t>
            </a:r>
            <a:r>
              <a:rPr lang="ru-RU" sz="2400" b="1" dirty="0" err="1">
                <a:solidFill>
                  <a:srgbClr val="002060"/>
                </a:solidFill>
              </a:rPr>
              <a:t>це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Україна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що</a:t>
            </a:r>
            <a:r>
              <a:rPr lang="ru-RU" sz="2400" b="1" dirty="0">
                <a:solidFill>
                  <a:srgbClr val="002060"/>
                </a:solidFill>
              </a:rPr>
              <a:t> люди, </a:t>
            </a:r>
            <a:r>
              <a:rPr lang="ru-RU" sz="2400" b="1" dirty="0" err="1">
                <a:solidFill>
                  <a:srgbClr val="002060"/>
                </a:solidFill>
              </a:rPr>
              <a:t>які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мешкають</a:t>
            </a:r>
            <a:r>
              <a:rPr lang="ru-RU" sz="2400" b="1" dirty="0">
                <a:solidFill>
                  <a:srgbClr val="002060"/>
                </a:solidFill>
              </a:rPr>
              <a:t> на </a:t>
            </a:r>
            <a:r>
              <a:rPr lang="ru-RU" sz="2400" b="1" dirty="0" err="1">
                <a:solidFill>
                  <a:srgbClr val="002060"/>
                </a:solidFill>
              </a:rPr>
              <a:t>цих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територіях</a:t>
            </a:r>
            <a:r>
              <a:rPr lang="ru-RU" sz="2400" b="1" dirty="0">
                <a:solidFill>
                  <a:srgbClr val="002060"/>
                </a:solidFill>
              </a:rPr>
              <a:t>, – </a:t>
            </a:r>
            <a:r>
              <a:rPr lang="ru-RU" sz="2400" b="1" dirty="0" err="1">
                <a:solidFill>
                  <a:srgbClr val="002060"/>
                </a:solidFill>
              </a:rPr>
              <a:t>громадяни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України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7109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7112" name="Прямоугольник 1"/>
          <p:cNvSpPr>
            <a:spLocks noChangeArrowheads="1"/>
          </p:cNvSpPr>
          <p:nvPr/>
        </p:nvSpPr>
        <p:spPr bwMode="auto">
          <a:xfrm>
            <a:off x="1270000" y="1628775"/>
            <a:ext cx="6402388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err="1">
                <a:solidFill>
                  <a:srgbClr val="002060"/>
                </a:solidFill>
              </a:rPr>
              <a:t>Вчитель</a:t>
            </a:r>
            <a:endParaRPr lang="ru-RU" sz="2400" b="1" i="1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має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сприяти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усвідомленню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учнями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спільності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інтересів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усіх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громадян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держави</a:t>
            </a:r>
            <a:r>
              <a:rPr lang="ru-RU" sz="2400" b="1" dirty="0">
                <a:solidFill>
                  <a:srgbClr val="002060"/>
                </a:solidFill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</a:rPr>
              <a:t>розбудові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України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необхідності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інтелектуального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творчого</a:t>
            </a:r>
            <a:r>
              <a:rPr lang="ru-RU" sz="2400" b="1" dirty="0">
                <a:solidFill>
                  <a:srgbClr val="002060"/>
                </a:solidFill>
              </a:rPr>
              <a:t> та </a:t>
            </a:r>
            <a:r>
              <a:rPr lang="ru-RU" sz="2400" b="1" dirty="0" err="1">
                <a:solidFill>
                  <a:srgbClr val="002060"/>
                </a:solidFill>
              </a:rPr>
              <a:t>фізичного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розвитку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кожної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особистості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задля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розквіту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держави</a:t>
            </a:r>
            <a:r>
              <a:rPr lang="ru-RU" sz="2400" b="1" dirty="0">
                <a:solidFill>
                  <a:srgbClr val="002060"/>
                </a:solidFill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</a:rPr>
              <a:t>цілому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формуванню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міжнаціональної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толерантності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8133" name="Рисунок 6" descr="0_8d705_4ec530c8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8136" name="Прямоугольник 1"/>
          <p:cNvSpPr>
            <a:spLocks noChangeArrowheads="1"/>
          </p:cNvSpPr>
          <p:nvPr/>
        </p:nvSpPr>
        <p:spPr bwMode="auto">
          <a:xfrm>
            <a:off x="1289050" y="1196975"/>
            <a:ext cx="6985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err="1">
                <a:solidFill>
                  <a:srgbClr val="002060"/>
                </a:solidFill>
              </a:rPr>
              <a:t>Звернутись</a:t>
            </a:r>
            <a:endParaRPr lang="ru-RU" sz="1600" b="1" dirty="0">
              <a:solidFill>
                <a:srgbClr val="002060"/>
              </a:solidFill>
            </a:endParaRPr>
          </a:p>
          <a:p>
            <a:r>
              <a:rPr lang="ru-RU" sz="1600" b="1" dirty="0">
                <a:solidFill>
                  <a:srgbClr val="002060"/>
                </a:solidFill>
              </a:rPr>
              <a:t> до </a:t>
            </a:r>
            <a:r>
              <a:rPr lang="ru-RU" sz="1600" b="1" dirty="0" err="1">
                <a:solidFill>
                  <a:srgbClr val="002060"/>
                </a:solidFill>
              </a:rPr>
              <a:t>подій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i="1" dirty="0" err="1">
                <a:solidFill>
                  <a:srgbClr val="002060"/>
                </a:solidFill>
              </a:rPr>
              <a:t>минулого</a:t>
            </a:r>
            <a:r>
              <a:rPr lang="ru-RU" sz="1600" b="1" dirty="0">
                <a:solidFill>
                  <a:srgbClr val="002060"/>
                </a:solidFill>
              </a:rPr>
              <a:t> та </a:t>
            </a:r>
            <a:r>
              <a:rPr lang="ru-RU" sz="1600" b="1" i="1" dirty="0" err="1">
                <a:solidFill>
                  <a:srgbClr val="002060"/>
                </a:solidFill>
              </a:rPr>
              <a:t>сьогодення</a:t>
            </a:r>
            <a:r>
              <a:rPr lang="ru-RU" sz="1600" b="1" dirty="0">
                <a:solidFill>
                  <a:srgbClr val="002060"/>
                </a:solidFill>
              </a:rPr>
              <a:t>, </a:t>
            </a:r>
            <a:r>
              <a:rPr lang="ru-RU" sz="1600" b="1" dirty="0" err="1">
                <a:solidFill>
                  <a:srgbClr val="002060"/>
                </a:solidFill>
              </a:rPr>
              <a:t>що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засвідчили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прагнення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українського</a:t>
            </a:r>
            <a:r>
              <a:rPr lang="ru-RU" sz="1600" b="1" dirty="0">
                <a:solidFill>
                  <a:srgbClr val="002060"/>
                </a:solidFill>
              </a:rPr>
              <a:t> народу до </a:t>
            </a:r>
            <a:r>
              <a:rPr lang="ru-RU" sz="1600" b="1" dirty="0" err="1">
                <a:solidFill>
                  <a:srgbClr val="002060"/>
                </a:solidFill>
              </a:rPr>
              <a:t>вільного</a:t>
            </a:r>
            <a:r>
              <a:rPr lang="ru-RU" sz="1600" b="1" dirty="0">
                <a:solidFill>
                  <a:srgbClr val="002060"/>
                </a:solidFill>
              </a:rPr>
              <a:t>, </a:t>
            </a:r>
            <a:r>
              <a:rPr lang="ru-RU" sz="1600" b="1" dirty="0" err="1">
                <a:solidFill>
                  <a:srgbClr val="002060"/>
                </a:solidFill>
              </a:rPr>
              <a:t>щасливого</a:t>
            </a:r>
            <a:r>
              <a:rPr lang="ru-RU" sz="1600" b="1" dirty="0">
                <a:solidFill>
                  <a:srgbClr val="002060"/>
                </a:solidFill>
              </a:rPr>
              <a:t>, </a:t>
            </a:r>
            <a:r>
              <a:rPr lang="ru-RU" sz="1600" b="1" dirty="0" err="1">
                <a:solidFill>
                  <a:srgbClr val="002060"/>
                </a:solidFill>
              </a:rPr>
              <a:t>заможного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життя</a:t>
            </a:r>
            <a:r>
              <a:rPr lang="ru-RU" sz="1600" b="1" dirty="0">
                <a:solidFill>
                  <a:srgbClr val="002060"/>
                </a:solidFill>
              </a:rPr>
              <a:t>: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існування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могутньої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Київської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держави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Володимира</a:t>
            </a:r>
            <a:r>
              <a:rPr lang="ru-RU" sz="1600" b="1" dirty="0">
                <a:solidFill>
                  <a:srgbClr val="002060"/>
                </a:solidFill>
              </a:rPr>
              <a:t> Великого, Ярослава Мудрого, 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err="1">
                <a:solidFill>
                  <a:srgbClr val="002060"/>
                </a:solidFill>
              </a:rPr>
              <a:t>створення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першої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християнської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республіки</a:t>
            </a:r>
            <a:r>
              <a:rPr lang="ru-RU" sz="1600" b="1" dirty="0">
                <a:solidFill>
                  <a:srgbClr val="002060"/>
                </a:solidFill>
              </a:rPr>
              <a:t> в </a:t>
            </a:r>
            <a:r>
              <a:rPr lang="ru-RU" sz="1600" b="1" dirty="0" err="1">
                <a:solidFill>
                  <a:srgbClr val="002060"/>
                </a:solidFill>
              </a:rPr>
              <a:t>Європі</a:t>
            </a:r>
            <a:r>
              <a:rPr lang="ru-RU" sz="1600" b="1" dirty="0">
                <a:solidFill>
                  <a:srgbClr val="002060"/>
                </a:solidFill>
              </a:rPr>
              <a:t> – </a:t>
            </a:r>
            <a:r>
              <a:rPr lang="ru-RU" sz="1600" b="1" dirty="0" err="1">
                <a:solidFill>
                  <a:srgbClr val="002060"/>
                </a:solidFill>
              </a:rPr>
              <a:t>Запорізької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Січі</a:t>
            </a:r>
            <a:r>
              <a:rPr lang="ru-RU" sz="1600" b="1" dirty="0">
                <a:solidFill>
                  <a:srgbClr val="002060"/>
                </a:solidFill>
              </a:rPr>
              <a:t>, 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err="1">
                <a:solidFill>
                  <a:srgbClr val="002060"/>
                </a:solidFill>
              </a:rPr>
              <a:t>започаткування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власної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державності</a:t>
            </a:r>
            <a:r>
              <a:rPr lang="ru-RU" sz="1600" b="1" dirty="0">
                <a:solidFill>
                  <a:srgbClr val="002060"/>
                </a:solidFill>
              </a:rPr>
              <a:t> в </a:t>
            </a:r>
            <a:r>
              <a:rPr lang="ru-RU" sz="1600" b="1" dirty="0" err="1">
                <a:solidFill>
                  <a:srgbClr val="002060"/>
                </a:solidFill>
              </a:rPr>
              <a:t>Українській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Народній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Республіці</a:t>
            </a:r>
            <a:r>
              <a:rPr lang="ru-RU" sz="1600" b="1" dirty="0">
                <a:solidFill>
                  <a:srgbClr val="002060"/>
                </a:solidFill>
              </a:rPr>
              <a:t>, 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err="1">
                <a:solidFill>
                  <a:srgbClr val="002060"/>
                </a:solidFill>
              </a:rPr>
              <a:t>проголошення</a:t>
            </a:r>
            <a:r>
              <a:rPr lang="ru-RU" sz="1600" b="1" dirty="0">
                <a:solidFill>
                  <a:srgbClr val="002060"/>
                </a:solidFill>
              </a:rPr>
              <a:t> в 1991 </a:t>
            </a:r>
            <a:r>
              <a:rPr lang="ru-RU" sz="1600" b="1" dirty="0" err="1">
                <a:solidFill>
                  <a:srgbClr val="002060"/>
                </a:solidFill>
              </a:rPr>
              <a:t>році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незалежності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України</a:t>
            </a:r>
            <a:r>
              <a:rPr lang="ru-RU" sz="1600" b="1" dirty="0">
                <a:solidFill>
                  <a:srgbClr val="002060"/>
                </a:solidFill>
              </a:rPr>
              <a:t>, 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err="1">
                <a:solidFill>
                  <a:srgbClr val="002060"/>
                </a:solidFill>
              </a:rPr>
              <a:t>прояву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громадянської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активності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під</a:t>
            </a:r>
            <a:r>
              <a:rPr lang="ru-RU" sz="1600" b="1" dirty="0">
                <a:solidFill>
                  <a:srgbClr val="002060"/>
                </a:solidFill>
              </a:rPr>
              <a:t> час </a:t>
            </a:r>
            <a:r>
              <a:rPr lang="ru-RU" sz="1600" b="1" dirty="0" err="1">
                <a:solidFill>
                  <a:srgbClr val="002060"/>
                </a:solidFill>
              </a:rPr>
              <a:t>Помаранчевої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революції</a:t>
            </a:r>
            <a:r>
              <a:rPr lang="ru-RU" sz="1600" b="1" dirty="0">
                <a:solidFill>
                  <a:srgbClr val="002060"/>
                </a:solidFill>
              </a:rPr>
              <a:t> 2004 року, 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 err="1">
                <a:solidFill>
                  <a:srgbClr val="002060"/>
                </a:solidFill>
              </a:rPr>
              <a:t>Революції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гідності</a:t>
            </a:r>
            <a:r>
              <a:rPr lang="ru-RU" sz="1600" b="1" dirty="0">
                <a:solidFill>
                  <a:srgbClr val="002060"/>
                </a:solidFill>
              </a:rPr>
              <a:t>, </a:t>
            </a:r>
            <a:r>
              <a:rPr lang="ru-RU" sz="1600" b="1" dirty="0" err="1">
                <a:solidFill>
                  <a:srgbClr val="002060"/>
                </a:solidFill>
              </a:rPr>
              <a:t>що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призвела</a:t>
            </a:r>
            <a:r>
              <a:rPr lang="ru-RU" sz="1600" b="1" dirty="0">
                <a:solidFill>
                  <a:srgbClr val="002060"/>
                </a:solidFill>
              </a:rPr>
              <a:t> до </a:t>
            </a:r>
            <a:r>
              <a:rPr lang="ru-RU" sz="1600" b="1" dirty="0" err="1">
                <a:solidFill>
                  <a:srgbClr val="002060"/>
                </a:solidFill>
              </a:rPr>
              <a:t>політичних</a:t>
            </a:r>
            <a:r>
              <a:rPr lang="ru-RU" sz="1600" b="1" dirty="0">
                <a:solidFill>
                  <a:srgbClr val="002060"/>
                </a:solidFill>
              </a:rPr>
              <a:t> та </a:t>
            </a:r>
            <a:r>
              <a:rPr lang="ru-RU" sz="1600" b="1" dirty="0" err="1">
                <a:solidFill>
                  <a:srgbClr val="002060"/>
                </a:solidFill>
              </a:rPr>
              <a:t>суспільних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змін</a:t>
            </a:r>
            <a:r>
              <a:rPr lang="ru-RU" sz="1600" b="1" dirty="0">
                <a:solidFill>
                  <a:srgbClr val="002060"/>
                </a:solidFill>
              </a:rPr>
              <a:t> в </a:t>
            </a:r>
            <a:r>
              <a:rPr lang="ru-RU" sz="1600" b="1" dirty="0" err="1">
                <a:solidFill>
                  <a:srgbClr val="002060"/>
                </a:solidFill>
              </a:rPr>
              <a:t>Україні</a:t>
            </a:r>
            <a:r>
              <a:rPr lang="ru-RU" sz="1600" b="1" dirty="0">
                <a:solidFill>
                  <a:srgbClr val="002060"/>
                </a:solidFill>
              </a:rPr>
              <a:t>, </a:t>
            </a:r>
          </a:p>
          <a:p>
            <a:pPr>
              <a:buFont typeface="Wingdings" pitchFamily="2" charset="2"/>
              <a:buChar char="q"/>
            </a:pPr>
            <a:r>
              <a:rPr lang="ru-RU" sz="1600" b="1" dirty="0">
                <a:solidFill>
                  <a:srgbClr val="002060"/>
                </a:solidFill>
              </a:rPr>
              <a:t>подвигу </a:t>
            </a:r>
            <a:r>
              <a:rPr lang="ru-RU" sz="1600" b="1" dirty="0" err="1">
                <a:solidFill>
                  <a:srgbClr val="002060"/>
                </a:solidFill>
              </a:rPr>
              <a:t>українських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військових</a:t>
            </a:r>
            <a:r>
              <a:rPr lang="ru-RU" sz="1600" b="1" dirty="0">
                <a:solidFill>
                  <a:srgbClr val="002060"/>
                </a:solidFill>
              </a:rPr>
              <a:t> та </a:t>
            </a:r>
            <a:r>
              <a:rPr lang="ru-RU" sz="1600" b="1" dirty="0" err="1">
                <a:solidFill>
                  <a:srgbClr val="002060"/>
                </a:solidFill>
              </a:rPr>
              <a:t>добровольців</a:t>
            </a:r>
            <a:r>
              <a:rPr lang="ru-RU" sz="1600" b="1" dirty="0">
                <a:solidFill>
                  <a:srgbClr val="002060"/>
                </a:solidFill>
              </a:rPr>
              <a:t> у </a:t>
            </a:r>
            <a:r>
              <a:rPr lang="ru-RU" sz="1600" b="1" dirty="0" err="1">
                <a:solidFill>
                  <a:srgbClr val="002060"/>
                </a:solidFill>
              </a:rPr>
              <a:t>боротьбі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із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російськими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бойовиками</a:t>
            </a:r>
            <a:r>
              <a:rPr lang="ru-RU" sz="1600" b="1" dirty="0">
                <a:solidFill>
                  <a:srgbClr val="002060"/>
                </a:solidFill>
              </a:rPr>
              <a:t>, </a:t>
            </a:r>
            <a:r>
              <a:rPr lang="ru-RU" sz="1600" b="1" dirty="0" err="1">
                <a:solidFill>
                  <a:srgbClr val="002060"/>
                </a:solidFill>
              </a:rPr>
              <a:t>які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тероризують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східні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регіони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err="1">
                <a:solidFill>
                  <a:srgbClr val="002060"/>
                </a:solidFill>
              </a:rPr>
              <a:t>України</a:t>
            </a:r>
            <a:r>
              <a:rPr lang="ru-RU" sz="1600" b="1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9699" cy="7029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151681">
            <a:off x="1625491" y="343438"/>
            <a:ext cx="6050223" cy="195934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нарада – 2014</a:t>
            </a:r>
            <a:endParaRPr lang="uk-UA" sz="32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9971" y="1291275"/>
            <a:ext cx="62960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005064"/>
            <a:ext cx="6912768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9157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 rot="16200000" flipV="1">
            <a:off x="1540046" y="-750122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9160" name="Прямоугольник 2"/>
          <p:cNvSpPr>
            <a:spLocks noChangeArrowheads="1"/>
          </p:cNvSpPr>
          <p:nvPr/>
        </p:nvSpPr>
        <p:spPr bwMode="auto">
          <a:xfrm>
            <a:off x="1260475" y="2090738"/>
            <a:ext cx="619125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 dirty="0" err="1">
                <a:solidFill>
                  <a:srgbClr val="002060"/>
                </a:solidFill>
              </a:rPr>
              <a:t>Оголосити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400" b="1" i="1" dirty="0" err="1">
                <a:solidFill>
                  <a:srgbClr val="002060"/>
                </a:solidFill>
              </a:rPr>
              <a:t>хвилину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мовчання</a:t>
            </a:r>
            <a:r>
              <a:rPr lang="ru-RU" sz="2400" b="1" i="1" dirty="0">
                <a:solidFill>
                  <a:srgbClr val="002060"/>
                </a:solidFill>
              </a:rPr>
              <a:t> з метою </a:t>
            </a:r>
            <a:r>
              <a:rPr lang="ru-RU" sz="2400" b="1" i="1" dirty="0" err="1">
                <a:solidFill>
                  <a:srgbClr val="002060"/>
                </a:solidFill>
              </a:rPr>
              <a:t>вшанування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пам’яті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Героїв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Небесної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сотні</a:t>
            </a:r>
            <a:r>
              <a:rPr lang="ru-RU" sz="2400" b="1" i="1" dirty="0">
                <a:solidFill>
                  <a:srgbClr val="002060"/>
                </a:solidFill>
              </a:rPr>
              <a:t>, </a:t>
            </a:r>
            <a:r>
              <a:rPr lang="ru-RU" sz="2400" b="1" i="1" dirty="0" err="1">
                <a:solidFill>
                  <a:srgbClr val="002060"/>
                </a:solidFill>
              </a:rPr>
              <a:t>воїнів</a:t>
            </a:r>
            <a:r>
              <a:rPr lang="ru-RU" sz="2400" b="1" i="1" dirty="0">
                <a:solidFill>
                  <a:srgbClr val="002060"/>
                </a:solidFill>
              </a:rPr>
              <a:t> та </a:t>
            </a:r>
            <a:r>
              <a:rPr lang="ru-RU" sz="2400" b="1" i="1" dirty="0" err="1">
                <a:solidFill>
                  <a:srgbClr val="002060"/>
                </a:solidFill>
              </a:rPr>
              <a:t>інших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загиблих</a:t>
            </a:r>
            <a:r>
              <a:rPr lang="ru-RU" sz="2400" b="1" i="1" dirty="0">
                <a:solidFill>
                  <a:srgbClr val="002060"/>
                </a:solidFill>
              </a:rPr>
              <a:t> у </a:t>
            </a:r>
            <a:r>
              <a:rPr lang="ru-RU" sz="2400" b="1" i="1" dirty="0" err="1">
                <a:solidFill>
                  <a:srgbClr val="002060"/>
                </a:solidFill>
              </a:rPr>
              <a:t>боротьбі</a:t>
            </a:r>
            <a:r>
              <a:rPr lang="ru-RU" sz="2400" b="1" i="1" dirty="0">
                <a:solidFill>
                  <a:srgbClr val="002060"/>
                </a:solidFill>
              </a:rPr>
              <a:t> за свободу, </a:t>
            </a:r>
            <a:r>
              <a:rPr lang="ru-RU" sz="2400" b="1" i="1" dirty="0" err="1">
                <a:solidFill>
                  <a:srgbClr val="002060"/>
                </a:solidFill>
              </a:rPr>
              <a:t>цілісність</a:t>
            </a:r>
            <a:r>
              <a:rPr lang="ru-RU" sz="2400" b="1" i="1" dirty="0">
                <a:solidFill>
                  <a:srgbClr val="002060"/>
                </a:solidFill>
              </a:rPr>
              <a:t> та </a:t>
            </a:r>
            <a:r>
              <a:rPr lang="ru-RU" sz="2400" b="1" i="1" dirty="0" err="1">
                <a:solidFill>
                  <a:srgbClr val="002060"/>
                </a:solidFill>
              </a:rPr>
              <a:t>єдність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нашої</a:t>
            </a:r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err="1">
                <a:solidFill>
                  <a:srgbClr val="002060"/>
                </a:solidFill>
              </a:rPr>
              <a:t>держави</a:t>
            </a:r>
            <a:r>
              <a:rPr lang="ru-RU" sz="2400" b="1" i="1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8111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chemeClr val="tx2">
                  <a:alpha val="50000"/>
                </a:schemeClr>
              </a:gs>
              <a:gs pos="100000">
                <a:srgbClr val="663012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0181" name="Рисунок 6" descr="0_8d705_4ec530c8_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166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мка 5"/>
          <p:cNvSpPr/>
          <p:nvPr/>
        </p:nvSpPr>
        <p:spPr>
          <a:xfrm rot="16200000" flipV="1">
            <a:off x="1562872" y="-750153"/>
            <a:ext cx="6143668" cy="8358246"/>
          </a:xfrm>
          <a:prstGeom prst="frame">
            <a:avLst>
              <a:gd name="adj1" fmla="val 7951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C:\Documents and Settings\Иятта\Рабочий стол\ЭТО СРОЧНО\Новая папка\звоночек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7175" y="5022850"/>
            <a:ext cx="1266825" cy="123983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0184" name="Прямоугольник 1"/>
          <p:cNvSpPr>
            <a:spLocks noChangeArrowheads="1"/>
          </p:cNvSpPr>
          <p:nvPr/>
        </p:nvSpPr>
        <p:spPr bwMode="auto">
          <a:xfrm>
            <a:off x="1241425" y="1166813"/>
            <a:ext cx="678656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err="1">
                <a:solidFill>
                  <a:srgbClr val="002060"/>
                </a:solidFill>
              </a:rPr>
              <a:t>Патріотизм</a:t>
            </a:r>
            <a:endParaRPr lang="ru-RU" sz="2400" b="1" dirty="0">
              <a:solidFill>
                <a:srgbClr val="002060"/>
              </a:solidFill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 – </a:t>
            </a:r>
            <a:r>
              <a:rPr lang="ru-RU" sz="2400" b="1" dirty="0" err="1">
                <a:solidFill>
                  <a:srgbClr val="002060"/>
                </a:solidFill>
              </a:rPr>
              <a:t>це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звичайний</a:t>
            </a:r>
            <a:r>
              <a:rPr lang="ru-RU" sz="2400" b="1" dirty="0">
                <a:solidFill>
                  <a:srgbClr val="002060"/>
                </a:solidFill>
              </a:rPr>
              <a:t> стан </a:t>
            </a:r>
            <a:r>
              <a:rPr lang="ru-RU" sz="2400" b="1" dirty="0" err="1">
                <a:solidFill>
                  <a:srgbClr val="002060"/>
                </a:solidFill>
              </a:rPr>
              <a:t>повсякденного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життя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людини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який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виявляється</a:t>
            </a:r>
            <a:r>
              <a:rPr lang="ru-RU" sz="2400" b="1" dirty="0">
                <a:solidFill>
                  <a:srgbClr val="002060"/>
                </a:solidFill>
              </a:rPr>
              <a:t> не </a:t>
            </a:r>
            <a:r>
              <a:rPr lang="ru-RU" sz="2400" b="1" dirty="0" err="1">
                <a:solidFill>
                  <a:srgbClr val="002060"/>
                </a:solidFill>
              </a:rPr>
              <a:t>тільки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під</a:t>
            </a:r>
            <a:r>
              <a:rPr lang="ru-RU" sz="2400" b="1" dirty="0">
                <a:solidFill>
                  <a:srgbClr val="002060"/>
                </a:solidFill>
              </a:rPr>
              <a:t> час </a:t>
            </a:r>
            <a:r>
              <a:rPr lang="ru-RU" sz="2400" b="1" dirty="0" err="1">
                <a:solidFill>
                  <a:srgbClr val="002060"/>
                </a:solidFill>
              </a:rPr>
              <a:t>надзвичайних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ситуацій</a:t>
            </a:r>
            <a:r>
              <a:rPr lang="ru-RU" sz="2400" b="1" dirty="0">
                <a:solidFill>
                  <a:srgbClr val="002060"/>
                </a:solidFill>
              </a:rPr>
              <a:t>. </a:t>
            </a:r>
            <a:r>
              <a:rPr lang="ru-RU" sz="2400" b="1" dirty="0" err="1">
                <a:solidFill>
                  <a:srgbClr val="002060"/>
                </a:solidFill>
              </a:rPr>
              <a:t>Важливо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щоб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учні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ідентифікували</a:t>
            </a:r>
            <a:r>
              <a:rPr lang="ru-RU" sz="2400" b="1" dirty="0">
                <a:solidFill>
                  <a:srgbClr val="002060"/>
                </a:solidFill>
              </a:rPr>
              <a:t> себе </a:t>
            </a:r>
            <a:r>
              <a:rPr lang="ru-RU" sz="2400" b="1" dirty="0" err="1">
                <a:solidFill>
                  <a:srgbClr val="002060"/>
                </a:solidFill>
              </a:rPr>
              <a:t>з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українським</a:t>
            </a:r>
            <a:r>
              <a:rPr lang="ru-RU" sz="2400" b="1" dirty="0">
                <a:solidFill>
                  <a:srgbClr val="002060"/>
                </a:solidFill>
              </a:rPr>
              <a:t> народом, </a:t>
            </a:r>
            <a:r>
              <a:rPr lang="ru-RU" sz="2400" b="1" dirty="0" err="1">
                <a:solidFill>
                  <a:srgbClr val="002060"/>
                </a:solidFill>
              </a:rPr>
              <a:t>прагнули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жити</a:t>
            </a:r>
            <a:r>
              <a:rPr lang="ru-RU" sz="2400" b="1" dirty="0">
                <a:solidFill>
                  <a:srgbClr val="002060"/>
                </a:solidFill>
              </a:rPr>
              <a:t> в </a:t>
            </a:r>
            <a:r>
              <a:rPr lang="ru-RU" sz="2400" b="1" dirty="0" err="1">
                <a:solidFill>
                  <a:srgbClr val="002060"/>
                </a:solidFill>
              </a:rPr>
              <a:t>Україні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розуміли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необхідність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дотримання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конституційних</a:t>
            </a:r>
            <a:r>
              <a:rPr lang="ru-RU" sz="2400" b="1" dirty="0">
                <a:solidFill>
                  <a:srgbClr val="002060"/>
                </a:solidFill>
              </a:rPr>
              <a:t> та </a:t>
            </a:r>
            <a:r>
              <a:rPr lang="ru-RU" sz="2400" b="1" dirty="0" err="1">
                <a:solidFill>
                  <a:srgbClr val="002060"/>
                </a:solidFill>
              </a:rPr>
              <a:t>правових</a:t>
            </a:r>
            <a:r>
              <a:rPr lang="ru-RU" sz="2400" b="1" dirty="0">
                <a:solidFill>
                  <a:srgbClr val="002060"/>
                </a:solidFill>
              </a:rPr>
              <a:t> норм, </a:t>
            </a:r>
            <a:r>
              <a:rPr lang="ru-RU" sz="2400" b="1" dirty="0" err="1">
                <a:solidFill>
                  <a:srgbClr val="002060"/>
                </a:solidFill>
              </a:rPr>
              <a:t>володіння</a:t>
            </a:r>
            <a:r>
              <a:rPr lang="ru-RU" sz="2400" b="1" dirty="0">
                <a:solidFill>
                  <a:srgbClr val="002060"/>
                </a:solidFill>
              </a:rPr>
              <a:t> державною </a:t>
            </a:r>
            <a:r>
              <a:rPr lang="ru-RU" sz="2400" b="1" dirty="0" err="1">
                <a:solidFill>
                  <a:srgbClr val="002060"/>
                </a:solidFill>
              </a:rPr>
              <a:t>мовою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шанобливого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ставлення</a:t>
            </a:r>
            <a:r>
              <a:rPr lang="ru-RU" sz="2400" b="1" dirty="0">
                <a:solidFill>
                  <a:srgbClr val="002060"/>
                </a:solidFill>
              </a:rPr>
              <a:t> до </a:t>
            </a:r>
            <a:r>
              <a:rPr lang="ru-RU" sz="2400" b="1" dirty="0" err="1">
                <a:solidFill>
                  <a:srgbClr val="002060"/>
                </a:solidFill>
              </a:rPr>
              <a:t>історії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err="1">
                <a:solidFill>
                  <a:srgbClr val="002060"/>
                </a:solidFill>
              </a:rPr>
              <a:t>культури</a:t>
            </a:r>
            <a:r>
              <a:rPr lang="ru-RU" sz="2400" b="1" dirty="0">
                <a:solidFill>
                  <a:srgbClr val="002060"/>
                </a:solidFill>
              </a:rPr>
              <a:t> та </a:t>
            </a:r>
            <a:r>
              <a:rPr lang="ru-RU" sz="2400" b="1" dirty="0" err="1">
                <a:solidFill>
                  <a:srgbClr val="002060"/>
                </a:solidFill>
              </a:rPr>
              <a:t>традицій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err="1">
                <a:solidFill>
                  <a:srgbClr val="002060"/>
                </a:solidFill>
              </a:rPr>
              <a:t>українського</a:t>
            </a:r>
            <a:r>
              <a:rPr lang="ru-RU" sz="2400" b="1" dirty="0">
                <a:solidFill>
                  <a:srgbClr val="002060"/>
                </a:solidFill>
              </a:rPr>
              <a:t> народу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61" y="17463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50534" y="428604"/>
            <a:ext cx="5929354" cy="25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нарада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218" name="Picture 2" descr="http://vkomp.ru/wp-content/uploads/2013/02/book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-7000"/>
          </a:blip>
          <a:stretch>
            <a:fillRect/>
          </a:stretch>
        </p:blipFill>
        <p:spPr bwMode="auto">
          <a:xfrm>
            <a:off x="3060790" y="825362"/>
            <a:ext cx="2927883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571731" y="2768268"/>
            <a:ext cx="52149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4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Впровадження Держстандарту</a:t>
            </a:r>
            <a:endParaRPr lang="ru-RU" sz="4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6386" name="Picture 2" descr="http://im8-tub-ua.yandex.net/i?id=208164917-23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4214818"/>
            <a:ext cx="1714502" cy="1785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2" name="Picture 8" descr="http://img-fotki.yandex.ru/get/6423/176473108.1/0_86faf_fd4b143_XL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571744"/>
            <a:ext cx="2714619" cy="3619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7463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57488" y="1000108"/>
            <a:ext cx="3786214" cy="116955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5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Держстандарт</a:t>
            </a:r>
            <a:br>
              <a:rPr lang="uk-UA" sz="35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35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(підходи)</a:t>
            </a:r>
            <a:endParaRPr lang="ru-RU" sz="35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285984" y="2357430"/>
            <a:ext cx="2071702" cy="57150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500562" y="2357430"/>
            <a:ext cx="2143140" cy="42862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4108447" y="2678107"/>
            <a:ext cx="64294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71472" y="3214686"/>
            <a:ext cx="2643206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err="1" smtClean="0"/>
              <a:t>Особистісно</a:t>
            </a:r>
            <a:r>
              <a:rPr lang="uk-UA" sz="2400" b="1" dirty="0" smtClean="0"/>
              <a:t> </a:t>
            </a:r>
            <a:r>
              <a:rPr lang="uk-UA" sz="2400" b="1" dirty="0"/>
              <a:t>зорієнтований 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643306" y="3214686"/>
            <a:ext cx="2500330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err="1" smtClean="0"/>
              <a:t>Компетентнісний</a:t>
            </a:r>
            <a:endParaRPr lang="uk-UA" sz="2400" b="1" dirty="0" smtClean="0"/>
          </a:p>
          <a:p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72264" y="3286124"/>
            <a:ext cx="2320216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 err="1" smtClean="0"/>
              <a:t>Діяльнісний</a:t>
            </a:r>
            <a:endParaRPr lang="uk-UA" sz="2400" b="1" dirty="0" smtClean="0"/>
          </a:p>
          <a:p>
            <a:endParaRPr lang="ru-RU" sz="24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1643042" y="4286256"/>
            <a:ext cx="428628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4607719" y="4321975"/>
            <a:ext cx="500066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7429520" y="4357694"/>
            <a:ext cx="428628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71472" y="4572008"/>
            <a:ext cx="2500330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/>
              <a:t>розвиток </a:t>
            </a:r>
          </a:p>
          <a:p>
            <a:r>
              <a:rPr lang="uk-UA" sz="2400" b="1" dirty="0" smtClean="0"/>
              <a:t>здібностей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200592" y="4597279"/>
            <a:ext cx="3080953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b="1" dirty="0" smtClean="0"/>
              <a:t>формування</a:t>
            </a:r>
            <a:br>
              <a:rPr lang="uk-UA" sz="2400" b="1" dirty="0" smtClean="0"/>
            </a:br>
            <a:r>
              <a:rPr lang="uk-UA" sz="2400" b="1" dirty="0" err="1" smtClean="0"/>
              <a:t>компетентностей</a:t>
            </a:r>
            <a:endParaRPr lang="ru-RU" sz="2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500825" y="4643446"/>
            <a:ext cx="2619361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dirty="0"/>
              <a:t>з</a:t>
            </a:r>
            <a:r>
              <a:rPr lang="uk-UA" sz="2400" b="1" dirty="0" smtClean="0"/>
              <a:t>астосування</a:t>
            </a:r>
            <a:br>
              <a:rPr lang="uk-UA" sz="2400" b="1" dirty="0" smtClean="0"/>
            </a:br>
            <a:r>
              <a:rPr lang="uk-UA" sz="2400" b="1" dirty="0" smtClean="0"/>
              <a:t>знань у </a:t>
            </a:r>
            <a:br>
              <a:rPr lang="uk-UA" sz="2400" b="1" dirty="0" smtClean="0"/>
            </a:br>
            <a:r>
              <a:rPr lang="uk-UA" sz="2400" b="1" dirty="0" smtClean="0"/>
              <a:t>практичних</a:t>
            </a:r>
            <a:br>
              <a:rPr lang="uk-UA" sz="2400" b="1" dirty="0" smtClean="0"/>
            </a:br>
            <a:r>
              <a:rPr lang="uk-UA" sz="2400" b="1" dirty="0" smtClean="0"/>
              <a:t> ситуаціях</a:t>
            </a:r>
            <a:endParaRPr lang="ru-RU" sz="2400" b="1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22" grpId="0" animBg="1"/>
      <p:bldP spid="23" grpId="0" animBg="1"/>
      <p:bldP spid="2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17-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50"/>
            <a:ext cx="9358282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32345" y="194085"/>
            <a:ext cx="7093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/>
              <a:t>Рекомендації</a:t>
            </a:r>
            <a:r>
              <a:rPr lang="en-US" sz="3600" b="1" dirty="0"/>
              <a:t> </a:t>
            </a:r>
            <a:r>
              <a:rPr lang="en-US" sz="3600" b="1" dirty="0" err="1"/>
              <a:t>вчителям</a:t>
            </a:r>
            <a:r>
              <a:rPr lang="en-US" sz="3600" b="1" dirty="0"/>
              <a:t> </a:t>
            </a:r>
            <a:r>
              <a:rPr lang="en-US" sz="3600" b="1" dirty="0" smtClean="0"/>
              <a:t>1-х </a:t>
            </a:r>
            <a:r>
              <a:rPr lang="en-US" sz="3600" b="1" dirty="0" err="1" smtClean="0"/>
              <a:t>класів</a:t>
            </a:r>
            <a:r>
              <a:rPr lang="ru-RU" sz="3600" b="1" dirty="0" smtClean="0"/>
              <a:t>:</a:t>
            </a:r>
            <a:endParaRPr lang="ru-RU" sz="3600" b="1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285852" y="5643578"/>
            <a:ext cx="7858148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змінювати види діяльності кожні 3-5 хвилин;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оцінювати лише вербально «Правильно»,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«Спасибі за роботу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 за відповідь)»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928670"/>
            <a:ext cx="8715404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вересні ввести тижневий адаптаційний курс «Введення в шкільне життя» з використанням програми «Будь успішним»;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785926"/>
            <a:ext cx="8715404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систематично вести відстеження успіхів чи не успіхів дітей «групи ризику»;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357430"/>
            <a:ext cx="8715404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батьками спілкуватися тільки на позитивній ноті, пропонувати батькам усні ( письмові) пам’ятки – рекомендації щодо </a:t>
            </a:r>
            <a:r>
              <a:rPr lang="uk-UA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коррекційних</a:t>
            </a: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занять у сім’ї , розвитку дрібної моторики кісті руки, фонематичного слуху, режиму дня, організовувати зустрічі з лікарем – педіатром, психологом;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857628"/>
            <a:ext cx="8715404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діяти за принципом «Краще один раз показати ніж декілька сказати»;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4357694"/>
            <a:ext cx="8715404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35 хвилин уроку робити дві паузи відпочинку під музичний супровід: проводити вправи на розслаблення шиї, спини, рук, очей. Не перевантажувати урок віршованими </a:t>
            </a:r>
            <a:r>
              <a:rPr lang="uk-UA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фізкультхвилинками</a:t>
            </a: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13314" name="Picture 2" descr="http://img0.liveinternet.ru/images/attach/c/6/90/736/90736560_4698066_0_6eacc_b3542967_XL_2_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929198"/>
            <a:ext cx="2071670" cy="20716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71604" y="214290"/>
            <a:ext cx="614181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200" dirty="0" err="1"/>
              <a:t>Рекомендації</a:t>
            </a:r>
            <a:r>
              <a:rPr lang="en-US" sz="3200" dirty="0"/>
              <a:t> </a:t>
            </a:r>
            <a:r>
              <a:rPr lang="en-US" sz="3200" dirty="0" err="1"/>
              <a:t>вчителям</a:t>
            </a:r>
            <a:r>
              <a:rPr lang="en-US" sz="3200" dirty="0"/>
              <a:t> </a:t>
            </a:r>
            <a:r>
              <a:rPr lang="uk-UA" sz="3200" dirty="0" smtClean="0"/>
              <a:t>2</a:t>
            </a:r>
            <a:r>
              <a:rPr lang="en-US" sz="3200" dirty="0" smtClean="0"/>
              <a:t>-х </a:t>
            </a:r>
            <a:r>
              <a:rPr lang="en-US" sz="3200" dirty="0" err="1" smtClean="0"/>
              <a:t>класів</a:t>
            </a:r>
            <a:r>
              <a:rPr lang="uk-UA" sz="3200" dirty="0" smtClean="0"/>
              <a:t>:</a:t>
            </a:r>
            <a:endParaRPr lang="ru-RU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428868"/>
            <a:ext cx="1033246" cy="2117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73954758"/>
              </p:ext>
            </p:extLst>
          </p:nvPr>
        </p:nvGraphicFramePr>
        <p:xfrm>
          <a:off x="1763688" y="1196752"/>
          <a:ext cx="6096000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974958258"/>
              </p:ext>
            </p:extLst>
          </p:nvPr>
        </p:nvGraphicFramePr>
        <p:xfrm>
          <a:off x="642910" y="2928934"/>
          <a:ext cx="8072494" cy="3929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7" name="Овал 6"/>
          <p:cNvSpPr/>
          <p:nvPr/>
        </p:nvSpPr>
        <p:spPr>
          <a:xfrm>
            <a:off x="4143372" y="4214818"/>
            <a:ext cx="1714512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Без</a:t>
            </a:r>
            <a:br>
              <a:rPr lang="uk-UA" sz="3600" b="1" dirty="0" smtClean="0">
                <a:solidFill>
                  <a:srgbClr val="FFFF00"/>
                </a:solidFill>
              </a:rPr>
            </a:br>
            <a:r>
              <a:rPr lang="uk-UA" sz="3600" b="1" dirty="0" smtClean="0">
                <a:solidFill>
                  <a:srgbClr val="FFFF00"/>
                </a:solidFill>
              </a:rPr>
              <a:t>Д/З</a:t>
            </a:r>
            <a:endParaRPr lang="ru-RU" sz="3600" b="1" dirty="0">
              <a:solidFill>
                <a:srgbClr val="FFFF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5857884" y="4714885"/>
            <a:ext cx="285752" cy="1428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7" idx="0"/>
          </p:cNvCxnSpPr>
          <p:nvPr/>
        </p:nvCxnSpPr>
        <p:spPr>
          <a:xfrm rot="5400000" flipH="1" flipV="1">
            <a:off x="4822033" y="4036223"/>
            <a:ext cx="35719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3714744" y="4714884"/>
            <a:ext cx="428628" cy="7143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7" idx="3"/>
          </p:cNvCxnSpPr>
          <p:nvPr/>
        </p:nvCxnSpPr>
        <p:spPr>
          <a:xfrm rot="5400000">
            <a:off x="4037114" y="5143358"/>
            <a:ext cx="249289" cy="46539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5"/>
          </p:cNvCxnSpPr>
          <p:nvPr/>
        </p:nvCxnSpPr>
        <p:spPr>
          <a:xfrm rot="16200000" flipH="1">
            <a:off x="5643416" y="5214795"/>
            <a:ext cx="249289" cy="322523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564" y="-148404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2910" y="1698596"/>
            <a:ext cx="796153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Формування “почуття</a:t>
            </a:r>
            <a:r>
              <a:rPr lang="uk-UA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дорослості”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2500298" y="0"/>
            <a:ext cx="2791782" cy="1771632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5</a:t>
            </a:r>
            <a:r>
              <a:rPr lang="uk-UA" sz="2400" b="1" dirty="0" smtClean="0">
                <a:solidFill>
                  <a:srgbClr val="C00000"/>
                </a:solidFill>
              </a:rPr>
              <a:t/>
            </a:r>
            <a:br>
              <a:rPr lang="uk-UA" sz="2400" b="1" dirty="0" smtClean="0">
                <a:solidFill>
                  <a:srgbClr val="C00000"/>
                </a:solidFill>
              </a:rPr>
            </a:br>
            <a:r>
              <a:rPr lang="uk-UA" sz="2400" b="1" dirty="0" smtClean="0">
                <a:solidFill>
                  <a:srgbClr val="C00000"/>
                </a:solidFill>
              </a:rPr>
              <a:t>клас</a:t>
            </a:r>
            <a:endParaRPr lang="ru-RU" sz="2400" b="1" dirty="0">
              <a:solidFill>
                <a:srgbClr val="C0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1643042" y="2328850"/>
            <a:ext cx="1000132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 flipV="1">
            <a:off x="4251584" y="2393150"/>
            <a:ext cx="1428760" cy="121444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4500529" y="2283371"/>
            <a:ext cx="2375727" cy="190947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5929322" y="2500306"/>
            <a:ext cx="2143140" cy="18573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09975" y="2900355"/>
            <a:ext cx="3786214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-стосовно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навчальної діяльності;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42837" y="3365816"/>
            <a:ext cx="4000528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стосовно школи й предметів;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428727" y="3852499"/>
            <a:ext cx="3071802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стосовно однокласників;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755576" y="4509936"/>
            <a:ext cx="5786478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-у новому відношенні до внутрішнього світу.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http://img0.liveinternet.ru/images/attach/c/6/90/736/90736560_4698066_0_6eacc_b3542967_XL_2_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00644"/>
            <a:ext cx="1857356" cy="18573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animBg="1"/>
      <p:bldP spid="9218" grpId="0" animBg="1"/>
      <p:bldP spid="9219" grpId="0" animBg="1"/>
      <p:bldP spid="922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нутый угол 5"/>
          <p:cNvSpPr/>
          <p:nvPr/>
        </p:nvSpPr>
        <p:spPr>
          <a:xfrm>
            <a:off x="500034" y="3143248"/>
            <a:ext cx="2071702" cy="2357454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63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14480" y="1714488"/>
            <a:ext cx="6221312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Труднощі адаптаційного періоду      (</a:t>
            </a:r>
            <a:r>
              <a:rPr lang="uk-UA" sz="2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Ісеместр</a:t>
            </a:r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2786050" y="0"/>
            <a:ext cx="3429024" cy="1771632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5</a:t>
            </a:r>
            <a:r>
              <a:rPr lang="uk-UA" sz="2400" b="1" dirty="0" smtClean="0">
                <a:solidFill>
                  <a:srgbClr val="C00000"/>
                </a:solidFill>
              </a:rPr>
              <a:t>клас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3000372"/>
            <a:ext cx="342902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Збільшення обсягу й</a:t>
            </a:r>
            <a:br>
              <a:rPr lang="uk-UA" sz="2400" dirty="0" smtClean="0"/>
            </a:br>
            <a:r>
              <a:rPr lang="uk-UA" sz="2400" dirty="0" smtClean="0"/>
              <a:t>розмаїття змісту</a:t>
            </a:r>
          </a:p>
          <a:p>
            <a:pPr algn="ctr"/>
            <a:r>
              <a:rPr lang="uk-UA" sz="2400" dirty="0" smtClean="0"/>
              <a:t>освіти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14348" y="4572008"/>
            <a:ext cx="3315661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Розширення кола</a:t>
            </a:r>
          </a:p>
          <a:p>
            <a:pPr algn="ctr"/>
            <a:r>
              <a:rPr lang="uk-UA" sz="2400" dirty="0" smtClean="0"/>
              <a:t>вчителів і неузгодженість</a:t>
            </a:r>
          </a:p>
          <a:p>
            <a:pPr algn="ctr"/>
            <a:r>
              <a:rPr lang="uk-UA" sz="2400" dirty="0" smtClean="0"/>
              <a:t>їх вимог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572132" y="3000372"/>
            <a:ext cx="335758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Перехід до кабінетної</a:t>
            </a:r>
          </a:p>
          <a:p>
            <a:pPr algn="ctr"/>
            <a:r>
              <a:rPr lang="uk-UA" sz="2400" dirty="0" smtClean="0"/>
              <a:t> системи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286380" y="4286256"/>
            <a:ext cx="2649412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smtClean="0"/>
              <a:t>Зниження самооцінки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4" y="5500702"/>
            <a:ext cx="215105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Мікроклімат класу</a:t>
            </a:r>
            <a:endParaRPr lang="ru-RU" sz="24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2786050" y="2714620"/>
            <a:ext cx="285752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3" idx="2"/>
          </p:cNvCxnSpPr>
          <p:nvPr/>
        </p:nvCxnSpPr>
        <p:spPr>
          <a:xfrm flipH="1">
            <a:off x="3714746" y="2668595"/>
            <a:ext cx="1110390" cy="183197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3" idx="2"/>
          </p:cNvCxnSpPr>
          <p:nvPr/>
        </p:nvCxnSpPr>
        <p:spPr>
          <a:xfrm flipH="1">
            <a:off x="4714878" y="2668595"/>
            <a:ext cx="110258" cy="276066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3" idx="2"/>
          </p:cNvCxnSpPr>
          <p:nvPr/>
        </p:nvCxnSpPr>
        <p:spPr>
          <a:xfrm>
            <a:off x="4825136" y="2668595"/>
            <a:ext cx="604121" cy="154622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857884" y="2714620"/>
            <a:ext cx="357190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17463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 rot="16200000">
            <a:off x="-920839" y="3271782"/>
            <a:ext cx="4062651" cy="12858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wrap="square">
            <a:spAutoFit/>
          </a:bodyPr>
          <a:lstStyle/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</a:t>
            </a:r>
          </a:p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   К </a:t>
            </a:r>
          </a:p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  Е</a:t>
            </a:r>
            <a:b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   Р</a:t>
            </a:r>
            <a:b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    І</a:t>
            </a:r>
            <a:b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   В</a:t>
            </a:r>
            <a:b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    Н</a:t>
            </a:r>
            <a:b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И</a:t>
            </a:r>
            <a:b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К</a:t>
            </a:r>
          </a:p>
        </p:txBody>
      </p:sp>
      <p:sp>
        <p:nvSpPr>
          <p:cNvPr id="4" name="Солнце 3"/>
          <p:cNvSpPr/>
          <p:nvPr/>
        </p:nvSpPr>
        <p:spPr>
          <a:xfrm>
            <a:off x="2786050" y="0"/>
            <a:ext cx="3714776" cy="1771632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</a:rPr>
              <a:t>5</a:t>
            </a:r>
            <a:r>
              <a:rPr lang="uk-UA" sz="2400" b="1" dirty="0" smtClean="0">
                <a:solidFill>
                  <a:srgbClr val="C00000"/>
                </a:solidFill>
              </a:rPr>
              <a:t>клас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1928794" y="1714488"/>
            <a:ext cx="2786082" cy="150019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допомагає</a:t>
            </a:r>
            <a:br>
              <a:rPr lang="uk-UA" sz="2400" b="1" dirty="0" smtClean="0"/>
            </a:br>
            <a:r>
              <a:rPr lang="uk-UA" sz="2400" b="1" dirty="0" err="1" smtClean="0"/>
              <a:t>запам</a:t>
            </a:r>
            <a:r>
              <a:rPr lang="en-US" sz="2400" b="1" dirty="0" smtClean="0"/>
              <a:t>’</a:t>
            </a:r>
            <a:r>
              <a:rPr lang="uk-UA" sz="2400" b="1" dirty="0" err="1" smtClean="0"/>
              <a:t>ятати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929190" y="2000240"/>
            <a:ext cx="3392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400" b="1" dirty="0" smtClean="0"/>
              <a:t>  імена однокласників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929190" y="2500306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400" b="1" dirty="0" smtClean="0"/>
              <a:t>   ПІБ  вчителів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857752" y="2928934"/>
            <a:ext cx="2656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400" b="1" dirty="0" smtClean="0"/>
              <a:t>  розсаджування</a:t>
            </a:r>
            <a:endParaRPr lang="ru-RU" sz="2400" b="1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2000232" y="3214686"/>
            <a:ext cx="2143140" cy="114300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вивчає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286247" y="3571876"/>
            <a:ext cx="4654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400" b="1" dirty="0" smtClean="0"/>
              <a:t> умови проживання учнів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73859" y="4126861"/>
            <a:ext cx="3224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</a:t>
            </a:r>
            <a:r>
              <a:rPr lang="uk-UA" sz="2400" b="1" dirty="0" smtClean="0"/>
              <a:t> </a:t>
            </a:r>
            <a:r>
              <a:rPr lang="en-US" sz="2400" b="1" dirty="0" smtClean="0"/>
              <a:t>c</a:t>
            </a:r>
            <a:r>
              <a:rPr lang="uk-UA" sz="2400" b="1" dirty="0" err="1" smtClean="0"/>
              <a:t>тан</a:t>
            </a:r>
            <a:r>
              <a:rPr lang="uk-UA" sz="2400" b="1" dirty="0" smtClean="0"/>
              <a:t>  здоров</a:t>
            </a:r>
            <a:r>
              <a:rPr lang="en-US" sz="2400" b="1" dirty="0" smtClean="0"/>
              <a:t>’</a:t>
            </a:r>
            <a:r>
              <a:rPr lang="uk-UA" sz="2400" b="1" dirty="0" smtClean="0"/>
              <a:t>я учнів</a:t>
            </a:r>
            <a:endParaRPr lang="ru-RU" sz="2400" b="1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2000232" y="4572008"/>
            <a:ext cx="2099917" cy="1374042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від нього залежить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3372" y="4786322"/>
            <a:ext cx="3117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400" b="1" dirty="0" smtClean="0"/>
              <a:t> мікроклімат в класі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143372" y="5500702"/>
            <a:ext cx="4461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400" b="1" dirty="0" smtClean="0"/>
              <a:t> результат навчальної </a:t>
            </a:r>
          </a:p>
          <a:p>
            <a:r>
              <a:rPr lang="uk-UA" sz="2400" b="1" dirty="0" smtClean="0"/>
              <a:t>діяльності</a:t>
            </a:r>
            <a:endParaRPr lang="ru-RU" sz="2400" b="1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  <p:bldP spid="7" grpId="0"/>
      <p:bldP spid="8" grpId="0"/>
      <p:bldP spid="9" grpId="0" animBg="1"/>
      <p:bldP spid="10" grpId="0"/>
      <p:bldP spid="11" grpId="0"/>
      <p:bldP spid="12" grpId="0" animBg="1"/>
      <p:bldP spid="13" grpId="0"/>
      <p:bldP spid="1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rot="21021245">
            <a:off x="751750" y="4863868"/>
            <a:ext cx="78406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i="1" dirty="0" smtClean="0">
                <a:latin typeface="Batang" pitchFamily="18" charset="-127"/>
                <a:ea typeface="Batang" pitchFamily="18" charset="-127"/>
              </a:rPr>
              <a:t>Дякуємо за увагу!</a:t>
            </a:r>
            <a:endParaRPr lang="ru-RU" sz="6600" b="1" i="1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026" name="Picture 2" descr="http://stat18.privet.ru/lr/0a23f623c995a36393eed7887fcd6ee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571480"/>
            <a:ext cx="5357810" cy="40897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0" y="-20194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46679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700808"/>
            <a:ext cx="62960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Диаграмма 1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533900"/>
            <a:ext cx="7488832" cy="2063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7464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-747464"/>
            <a:ext cx="9144000" cy="244827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20688"/>
            <a:ext cx="367240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620688"/>
            <a:ext cx="453650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332656"/>
            <a:ext cx="8640960" cy="19442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7"/>
            <a:ext cx="860444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933056"/>
            <a:ext cx="8208912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0"/>
            <a:ext cx="9120187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332656"/>
            <a:ext cx="8892480" cy="17281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Серпнева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</a:t>
            </a:r>
            <a:r>
              <a:rPr lang="uk-UA" sz="32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гічна</a:t>
            </a:r>
            <a:r>
              <a:rPr lang="uk-U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нарада  – 2014</a:t>
            </a:r>
            <a:endParaRPr lang="uk-UA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980729"/>
            <a:ext cx="647509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645024"/>
            <a:ext cx="7848872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978</TotalTime>
  <Words>1940</Words>
  <Application>Microsoft Office PowerPoint</Application>
  <PresentationFormat>Экран (4:3)</PresentationFormat>
  <Paragraphs>366</Paragraphs>
  <Slides>59</Slides>
  <Notes>16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59</vt:i4>
      </vt:variant>
    </vt:vector>
  </HeadingPairs>
  <TitlesOfParts>
    <vt:vector size="62" baseType="lpstr">
      <vt:lpstr>Городская</vt:lpstr>
      <vt:lpstr>Диаграмма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Для ПОСИЛЕННЯ ВИХОВНОЇ СПРЯМОВАНОСТІ НАВЧАЛЬНОГО ПРОЦЕСУ: </vt:lpstr>
      <vt:lpstr>Виклики 2014-2015 Н. Р.</vt:lpstr>
      <vt:lpstr> СТАНОВЛЕННЯ КОНКУРЕНТНОЇ ОСВІТИ ЗА РАХУНОК ПІДВИЩЕННЯ ЇЇ ЯКОСТІ: </vt:lpstr>
      <vt:lpstr>СТАНОВЛЕННЯ КОНКУРЕНТНОЇ ОСВІТИ ЗА РАХУНОК ПІДВИЩЕННЯ ЇЇ ЯКОСТІ: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sh4</dc:creator>
  <cp:lastModifiedBy>PC</cp:lastModifiedBy>
  <cp:revision>70</cp:revision>
  <dcterms:created xsi:type="dcterms:W3CDTF">2013-08-28T19:22:29Z</dcterms:created>
  <dcterms:modified xsi:type="dcterms:W3CDTF">2014-08-26T17:05:42Z</dcterms:modified>
</cp:coreProperties>
</file>