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ppt/charts/chart16.xml" ContentType="application/vnd.openxmlformats-officedocument.drawingml.chart+xml"/>
  <Override PartName="/ppt/charts/chart17.xml" ContentType="application/vnd.openxmlformats-officedocument.drawingml.chart+xml"/>
  <Override PartName="/ppt/charts/chart18.xml" ContentType="application/vnd.openxmlformats-officedocument.drawingml.chart+xml"/>
  <Override PartName="/ppt/charts/chart19.xml" ContentType="application/vnd.openxmlformats-officedocument.drawingml.chart+xml"/>
  <Override PartName="/ppt/charts/chart20.xml" ContentType="application/vnd.openxmlformats-officedocument.drawingml.chart+xml"/>
  <Override PartName="/ppt/charts/chart21.xml" ContentType="application/vnd.openxmlformats-officedocument.drawingml.chart+xml"/>
  <Override PartName="/ppt/charts/chart22.xml" ContentType="application/vnd.openxmlformats-officedocument.drawingml.chart+xml"/>
  <Override PartName="/ppt/charts/chart23.xml" ContentType="application/vnd.openxmlformats-officedocument.drawingml.chart+xml"/>
  <Override PartName="/ppt/charts/chart24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4"/>
  </p:notesMasterIdLst>
  <p:sldIdLst>
    <p:sldId id="256" r:id="rId2"/>
    <p:sldId id="257" r:id="rId3"/>
    <p:sldId id="321" r:id="rId4"/>
    <p:sldId id="306" r:id="rId5"/>
    <p:sldId id="307" r:id="rId6"/>
    <p:sldId id="308" r:id="rId7"/>
    <p:sldId id="281" r:id="rId8"/>
    <p:sldId id="282" r:id="rId9"/>
    <p:sldId id="322" r:id="rId10"/>
    <p:sldId id="283" r:id="rId11"/>
    <p:sldId id="284" r:id="rId12"/>
    <p:sldId id="285" r:id="rId13"/>
    <p:sldId id="286" r:id="rId14"/>
    <p:sldId id="287" r:id="rId15"/>
    <p:sldId id="288" r:id="rId16"/>
    <p:sldId id="289" r:id="rId17"/>
    <p:sldId id="290" r:id="rId18"/>
    <p:sldId id="291" r:id="rId19"/>
    <p:sldId id="324" r:id="rId20"/>
    <p:sldId id="292" r:id="rId21"/>
    <p:sldId id="323" r:id="rId22"/>
    <p:sldId id="293" r:id="rId23"/>
    <p:sldId id="311" r:id="rId24"/>
    <p:sldId id="309" r:id="rId25"/>
    <p:sldId id="326" r:id="rId26"/>
    <p:sldId id="325" r:id="rId27"/>
    <p:sldId id="310" r:id="rId28"/>
    <p:sldId id="258" r:id="rId29"/>
    <p:sldId id="259" r:id="rId30"/>
    <p:sldId id="260" r:id="rId31"/>
    <p:sldId id="295" r:id="rId32"/>
    <p:sldId id="312" r:id="rId33"/>
    <p:sldId id="313" r:id="rId34"/>
    <p:sldId id="314" r:id="rId35"/>
    <p:sldId id="315" r:id="rId36"/>
    <p:sldId id="316" r:id="rId37"/>
    <p:sldId id="317" r:id="rId38"/>
    <p:sldId id="318" r:id="rId39"/>
    <p:sldId id="319" r:id="rId40"/>
    <p:sldId id="320" r:id="rId41"/>
    <p:sldId id="261" r:id="rId42"/>
    <p:sldId id="265" r:id="rId4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5" autoAdjust="0"/>
    <p:restoredTop sz="94700" autoAdjust="0"/>
  </p:normalViewPr>
  <p:slideViewPr>
    <p:cSldViewPr>
      <p:cViewPr varScale="1">
        <p:scale>
          <a:sx n="70" d="100"/>
          <a:sy n="70" d="100"/>
        </p:scale>
        <p:origin x="-138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24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file:///F:\&#1076;&#1110;&#1072;&#1075;&#1088;&#1072;&#1084;&#1080;%20&#1076;&#1086;%20&#1087;&#1077;&#1076;&#1088;&#1072;&#1076;&#1080;.xls" TargetMode="Externa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oleObject" Target="file:///F:\&#1076;&#1110;&#1072;&#1075;&#1088;&#1072;&#1084;&#1080;%20&#1076;&#1086;%20&#1087;&#1077;&#1076;&#1088;&#1072;&#1076;&#1080;.xls" TargetMode="External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oleObject" Target="file:///F:\&#1076;&#1110;&#1072;&#1075;&#1088;&#1072;&#1084;&#1080;%20&#1076;&#1086;%20&#1087;&#1077;&#1076;&#1088;&#1072;&#1076;&#1080;.xls" TargetMode="External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oleObject" Target="file:///F:\&#1076;&#1110;&#1072;&#1075;&#1088;&#1072;&#1084;&#1080;%20&#1076;&#1086;%20&#1087;&#1077;&#1076;&#1088;&#1072;&#1076;&#1080;.xls" TargetMode="External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oleObject" Target="file:///F:\&#1076;&#1110;&#1072;&#1075;&#1088;&#1072;&#1084;&#1080;%20&#1076;&#1086;%20&#1087;&#1077;&#1076;&#1088;&#1072;&#1076;&#1080;.xls" TargetMode="External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9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oleObject" Target="file:///F:\&#1076;&#1110;&#1072;&#1075;&#1088;&#1072;&#1084;&#1080;%20&#1076;&#1086;%20&#1087;&#1077;&#1076;&#1088;&#1072;&#1076;&#1080;.xls" TargetMode="External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oleObject" Target="file:///F:\&#1076;&#1110;&#1072;&#1075;&#1088;&#1072;&#1084;&#1080;%20&#1076;&#1086;%20&#1087;&#1077;&#1076;&#1088;&#1072;&#1076;&#1080;.xls" TargetMode="External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0.xlsx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oleObject" Target="file:///F:\&#1076;&#1110;&#1072;&#1075;&#1088;&#1072;&#1084;&#1080;%20&#1076;&#1086;%20&#1087;&#1077;&#1076;&#1088;&#1072;&#1076;&#1080;.xls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oleObject" Target="file:///F:\&#1076;&#1110;&#1072;&#1075;&#1088;&#1072;&#1084;&#1080;%20&#1076;&#1086;%20&#1087;&#1077;&#1076;&#1088;&#1072;&#1076;&#1080;.xls" TargetMode="External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1.xlsx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2.xlsx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3.xlsx"/></Relationships>
</file>

<file path=ppt/charts/_rels/chart2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4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F:\&#1076;&#1110;&#1072;&#1075;&#1088;&#1072;&#1084;&#1080;%20&#1076;&#1086;%20&#1087;&#1077;&#1076;&#1088;&#1072;&#1076;&#1080;.xls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hart>
    <c:title>
      <c:tx>
        <c:rich>
          <a:bodyPr/>
          <a:lstStyle/>
          <a:p>
            <a:pPr>
              <a:defRPr>
                <a:latin typeface="Arial Narrow" pitchFamily="34" charset="0"/>
              </a:defRPr>
            </a:pPr>
            <a:r>
              <a:rPr lang="ru-RU" sz="1800">
                <a:latin typeface="Arial Narrow" pitchFamily="34" charset="0"/>
              </a:rPr>
              <a:t>РНУ по предметах</a:t>
            </a:r>
          </a:p>
        </c:rich>
      </c:tx>
      <c:layout/>
      <c:overlay val="0"/>
      <c:spPr>
        <a:noFill/>
        <a:ln w="25400">
          <a:noFill/>
        </a:ln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6">
                <a:lumMod val="75000"/>
              </a:schemeClr>
            </a:solidFill>
          </c:spPr>
          <c:invertIfNegative val="0"/>
          <c:dLbls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10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'РНУ+ДВ'!$B$1:$AF$1</c:f>
              <c:strCache>
                <c:ptCount val="31"/>
                <c:pt idx="0">
                  <c:v>Українська мова</c:v>
                </c:pt>
                <c:pt idx="1">
                  <c:v>Українська література</c:v>
                </c:pt>
                <c:pt idx="2">
                  <c:v>Зарубіжна література</c:v>
                </c:pt>
                <c:pt idx="3">
                  <c:v>Англійська мова</c:v>
                </c:pt>
                <c:pt idx="4">
                  <c:v>художня культура </c:v>
                </c:pt>
                <c:pt idx="5">
                  <c:v>Математика</c:v>
                </c:pt>
                <c:pt idx="6">
                  <c:v>Алгебра</c:v>
                </c:pt>
                <c:pt idx="7">
                  <c:v>Геометрія</c:v>
                </c:pt>
                <c:pt idx="8">
                  <c:v>Інформатика</c:v>
                </c:pt>
                <c:pt idx="9">
                  <c:v>Історія України</c:v>
                </c:pt>
                <c:pt idx="10">
                  <c:v>Всесвітня історія</c:v>
                </c:pt>
                <c:pt idx="11">
                  <c:v>Людина і світ</c:v>
                </c:pt>
                <c:pt idx="12">
                  <c:v>Правознавство</c:v>
                </c:pt>
                <c:pt idx="13">
                  <c:v>Природознавство</c:v>
                </c:pt>
                <c:pt idx="14">
                  <c:v>Географія</c:v>
                </c:pt>
                <c:pt idx="15">
                  <c:v>Основи економіки</c:v>
                </c:pt>
                <c:pt idx="16">
                  <c:v>Харківщинознавство</c:v>
                </c:pt>
                <c:pt idx="17">
                  <c:v>Біологія</c:v>
                </c:pt>
                <c:pt idx="18">
                  <c:v>Астрономія</c:v>
                </c:pt>
                <c:pt idx="19">
                  <c:v>Фізика</c:v>
                </c:pt>
                <c:pt idx="20">
                  <c:v>Хімія</c:v>
                </c:pt>
                <c:pt idx="21">
                  <c:v>країнознавство</c:v>
                </c:pt>
                <c:pt idx="22">
                  <c:v>Етика</c:v>
                </c:pt>
                <c:pt idx="23">
                  <c:v>Російська мова</c:v>
                </c:pt>
                <c:pt idx="24">
                  <c:v>Музика</c:v>
                </c:pt>
                <c:pt idx="25">
                  <c:v>Образотворче мистецтво</c:v>
                </c:pt>
                <c:pt idx="26">
                  <c:v>Фізкультура</c:v>
                </c:pt>
                <c:pt idx="27">
                  <c:v>Основи здоровя</c:v>
                </c:pt>
                <c:pt idx="28">
                  <c:v>Креслення</c:v>
                </c:pt>
                <c:pt idx="29">
                  <c:v>ДПЮ</c:v>
                </c:pt>
                <c:pt idx="30">
                  <c:v>Трудове навчання</c:v>
                </c:pt>
              </c:strCache>
            </c:strRef>
          </c:cat>
          <c:val>
            <c:numRef>
              <c:f>'РНУ+ДВ'!$B$14:$AF$14</c:f>
              <c:numCache>
                <c:formatCode>0.00</c:formatCode>
                <c:ptCount val="31"/>
                <c:pt idx="0">
                  <c:v>0.67655269100647253</c:v>
                </c:pt>
                <c:pt idx="1">
                  <c:v>0.71090089182526151</c:v>
                </c:pt>
                <c:pt idx="2">
                  <c:v>0.74534327950294332</c:v>
                </c:pt>
                <c:pt idx="3">
                  <c:v>0.69535991086411253</c:v>
                </c:pt>
                <c:pt idx="4">
                  <c:v>0.87698412698412698</c:v>
                </c:pt>
                <c:pt idx="5">
                  <c:v>0.69284188034188032</c:v>
                </c:pt>
                <c:pt idx="6">
                  <c:v>0.65432951362363123</c:v>
                </c:pt>
                <c:pt idx="7">
                  <c:v>0.67382480264833211</c:v>
                </c:pt>
                <c:pt idx="8">
                  <c:v>0.9338827838827839</c:v>
                </c:pt>
                <c:pt idx="9">
                  <c:v>0.66303248105769108</c:v>
                </c:pt>
                <c:pt idx="10">
                  <c:v>0.67008174178762414</c:v>
                </c:pt>
                <c:pt idx="11">
                  <c:v>0.93181818181818177</c:v>
                </c:pt>
                <c:pt idx="12">
                  <c:v>0.61904761904761907</c:v>
                </c:pt>
                <c:pt idx="13">
                  <c:v>0.77928321678321688</c:v>
                </c:pt>
                <c:pt idx="14">
                  <c:v>0.68031185807656391</c:v>
                </c:pt>
                <c:pt idx="15">
                  <c:v>0.95454545454545459</c:v>
                </c:pt>
                <c:pt idx="16">
                  <c:v>0.64355742296918761</c:v>
                </c:pt>
                <c:pt idx="17">
                  <c:v>0.65336176895000431</c:v>
                </c:pt>
                <c:pt idx="18">
                  <c:v>1</c:v>
                </c:pt>
                <c:pt idx="19">
                  <c:v>0.71365877259994903</c:v>
                </c:pt>
                <c:pt idx="20">
                  <c:v>0.63509727527374582</c:v>
                </c:pt>
                <c:pt idx="21">
                  <c:v>0</c:v>
                </c:pt>
                <c:pt idx="22">
                  <c:v>0.77190170940170943</c:v>
                </c:pt>
                <c:pt idx="23">
                  <c:v>0.64043683114271355</c:v>
                </c:pt>
                <c:pt idx="24">
                  <c:v>0.84763448969331323</c:v>
                </c:pt>
                <c:pt idx="25">
                  <c:v>0.77632478632478641</c:v>
                </c:pt>
                <c:pt idx="26">
                  <c:v>0.87849541730567826</c:v>
                </c:pt>
                <c:pt idx="27">
                  <c:v>0.77128479853479859</c:v>
                </c:pt>
                <c:pt idx="28">
                  <c:v>0.92174369747899165</c:v>
                </c:pt>
                <c:pt idx="29">
                  <c:v>0.93181818181818177</c:v>
                </c:pt>
                <c:pt idx="30">
                  <c:v>0.9426000656672926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-25"/>
        <c:axId val="86604416"/>
        <c:axId val="86610304"/>
      </c:barChart>
      <c:catAx>
        <c:axId val="866044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 rot="-5400000" vert="horz"/>
          <a:lstStyle/>
          <a:p>
            <a:pPr>
              <a:defRPr>
                <a:latin typeface="Arial Narrow" pitchFamily="34" charset="0"/>
              </a:defRPr>
            </a:pPr>
            <a:endParaRPr lang="ru-RU"/>
          </a:p>
        </c:txPr>
        <c:crossAx val="86610304"/>
        <c:crosses val="autoZero"/>
        <c:auto val="1"/>
        <c:lblAlgn val="ctr"/>
        <c:lblOffset val="100"/>
        <c:noMultiLvlLbl val="0"/>
      </c:catAx>
      <c:valAx>
        <c:axId val="86610304"/>
        <c:scaling>
          <c:orientation val="minMax"/>
          <c:max val="1"/>
        </c:scaling>
        <c:delete val="0"/>
        <c:axPos val="l"/>
        <c:majorGridlines/>
        <c:numFmt formatCode="0.00" sourceLinked="1"/>
        <c:majorTickMark val="none"/>
        <c:minorTickMark val="none"/>
        <c:tickLblPos val="nextTo"/>
        <c:spPr>
          <a:ln w="9525">
            <a:noFill/>
          </a:ln>
        </c:spPr>
        <c:txPr>
          <a:bodyPr/>
          <a:lstStyle/>
          <a:p>
            <a:pPr>
              <a:defRPr>
                <a:latin typeface="Arial Narrow" pitchFamily="34" charset="0"/>
              </a:defRPr>
            </a:pPr>
            <a:endParaRPr lang="ru-RU"/>
          </a:p>
        </c:txPr>
        <c:crossAx val="86604416"/>
        <c:crosses val="autoZero"/>
        <c:crossBetween val="between"/>
      </c:valAx>
      <c:spPr>
        <a:solidFill>
          <a:srgbClr val="003366"/>
        </a:solidFill>
      </c:spPr>
    </c:plotArea>
    <c:plotVisOnly val="1"/>
    <c:dispBlanksAs val="gap"/>
    <c:showDLblsOverMax val="0"/>
  </c:chart>
  <c:spPr>
    <a:solidFill>
      <a:srgbClr val="003366"/>
    </a:solidFill>
  </c:spPr>
  <c:txPr>
    <a:bodyPr/>
    <a:lstStyle/>
    <a:p>
      <a:pPr>
        <a:defRPr sz="1050">
          <a:solidFill>
            <a:srgbClr val="FFFF00"/>
          </a:solidFill>
        </a:defRPr>
      </a:pPr>
      <a:endParaRPr lang="ru-RU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200" b="1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r>
              <a:rPr lang="ru-RU"/>
              <a:t>математика І семестр</a:t>
            </a:r>
          </a:p>
        </c:rich>
      </c:tx>
      <c:layout>
        <c:manualLayout>
          <c:xMode val="edge"/>
          <c:yMode val="edge"/>
          <c:x val="0.40951396070320578"/>
          <c:y val="2.0338983050847456E-2"/>
        </c:manualLayout>
      </c:layout>
      <c:overlay val="0"/>
      <c:spPr>
        <a:noFill/>
        <a:ln w="25400">
          <a:noFill/>
        </a:ln>
      </c:spPr>
    </c:title>
    <c:autoTitleDeleted val="0"/>
    <c:view3D>
      <c:rotX val="15"/>
      <c:hPercent val="62"/>
      <c:rotY val="20"/>
      <c:depthPercent val="100"/>
      <c:rAngAx val="1"/>
    </c:view3D>
    <c:floor>
      <c:thickness val="0"/>
      <c:spPr>
        <a:solidFill>
          <a:srgbClr val="C0C0C0"/>
        </a:solidFill>
        <a:ln w="3175">
          <a:solidFill>
            <a:srgbClr val="000000"/>
          </a:solidFill>
          <a:prstDash val="solid"/>
        </a:ln>
      </c:spPr>
    </c:floor>
    <c:sideWall>
      <c:thickness val="0"/>
      <c:spPr>
        <a:solidFill>
          <a:srgbClr val="FFFFCC"/>
        </a:solidFill>
        <a:ln w="12700">
          <a:solidFill>
            <a:srgbClr val="808080"/>
          </a:solidFill>
          <a:prstDash val="solid"/>
        </a:ln>
      </c:spPr>
    </c:sideWall>
    <c:backWall>
      <c:thickness val="0"/>
      <c:spPr>
        <a:solidFill>
          <a:srgbClr val="FFFFCC"/>
        </a:solidFill>
        <a:ln w="12700">
          <a:solidFill>
            <a:srgbClr val="808080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0.21716647096408803"/>
          <c:y val="2.1072970477857025E-2"/>
          <c:w val="0.78283350568769394"/>
          <c:h val="0.77457627118644068"/>
        </c:manualLayout>
      </c:layout>
      <c:bar3DChart>
        <c:barDir val="col"/>
        <c:grouping val="clustered"/>
        <c:varyColors val="0"/>
        <c:ser>
          <c:idx val="0"/>
          <c:order val="0"/>
          <c:spPr>
            <a:solidFill>
              <a:srgbClr val="9999FF"/>
            </a:solidFill>
            <a:ln w="12700">
              <a:solidFill>
                <a:srgbClr val="000000"/>
              </a:solidFill>
              <a:prstDash val="solid"/>
            </a:ln>
          </c:spPr>
          <c:invertIfNegative val="0"/>
          <c:dPt>
            <c:idx val="0"/>
            <c:invertIfNegative val="0"/>
            <c:bubble3D val="0"/>
            <c:spPr>
              <a:solidFill>
                <a:srgbClr val="0000FF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1"/>
            <c:invertIfNegative val="0"/>
            <c:bubble3D val="0"/>
            <c:spPr>
              <a:solidFill>
                <a:srgbClr val="FF0000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2"/>
            <c:invertIfNegative val="0"/>
            <c:bubble3D val="0"/>
            <c:spPr>
              <a:solidFill>
                <a:srgbClr val="00FF00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Lbls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600" b="1" i="0" u="none" strike="noStrike" baseline="0">
                    <a:solidFill>
                      <a:srgbClr val="FF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Лист1!$A$13:$A$15</c:f>
              <c:strCache>
                <c:ptCount val="3"/>
                <c:pt idx="0">
                  <c:v>Марченко А.О.</c:v>
                </c:pt>
                <c:pt idx="1">
                  <c:v>Горлова А.О.</c:v>
                </c:pt>
                <c:pt idx="2">
                  <c:v>Понижай В.М.</c:v>
                </c:pt>
              </c:strCache>
            </c:strRef>
          </c:cat>
          <c:val>
            <c:numRef>
              <c:f>Лист1!$B$13:$B$15</c:f>
              <c:numCache>
                <c:formatCode>General</c:formatCode>
                <c:ptCount val="3"/>
                <c:pt idx="0">
                  <c:v>0.69</c:v>
                </c:pt>
                <c:pt idx="1">
                  <c:v>0.77</c:v>
                </c:pt>
                <c:pt idx="2">
                  <c:v>0.71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66691840"/>
        <c:axId val="66700032"/>
        <c:axId val="0"/>
      </c:bar3DChart>
      <c:catAx>
        <c:axId val="6669184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6670003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66700032"/>
        <c:scaling>
          <c:orientation val="minMax"/>
        </c:scaling>
        <c:delete val="0"/>
        <c:axPos val="l"/>
        <c:majorGridlines>
          <c:spPr>
            <a:ln w="3175">
              <a:solidFill>
                <a:srgbClr val="000000"/>
              </a:solidFill>
              <a:prstDash val="solid"/>
            </a:ln>
          </c:spPr>
        </c:majorGridlines>
        <c:numFmt formatCode="General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200" b="1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66691840"/>
        <c:crosses val="autoZero"/>
        <c:crossBetween val="between"/>
      </c:valAx>
      <c:dTable>
        <c:showHorzBorder val="1"/>
        <c:showVertBorder val="1"/>
        <c:showOutline val="1"/>
        <c:showKeys val="1"/>
        <c:spPr>
          <a:ln w="3175">
            <a:solidFill>
              <a:srgbClr val="000000"/>
            </a:solidFill>
            <a:prstDash val="solid"/>
          </a:ln>
        </c:spPr>
        <c:txPr>
          <a:bodyPr/>
          <a:lstStyle/>
          <a:p>
            <a:pPr rtl="0">
              <a:defRPr sz="1400" b="1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</c:dTable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8821096173733195"/>
          <c:y val="0.49152542372881358"/>
          <c:w val="0.11375387797311272"/>
          <c:h val="0.10847457627118644"/>
        </c:manualLayout>
      </c:layout>
      <c:overlay val="0"/>
      <c:spPr>
        <a:solidFill>
          <a:srgbClr val="FFFFFF"/>
        </a:solidFill>
        <a:ln w="3175">
          <a:solidFill>
            <a:srgbClr val="000000"/>
          </a:solidFill>
          <a:prstDash val="solid"/>
        </a:ln>
      </c:spPr>
      <c:txPr>
        <a:bodyPr/>
        <a:lstStyle/>
        <a:p>
          <a:pPr>
            <a:defRPr sz="920" b="0" i="0" u="none" strike="noStrike" baseline="0">
              <a:solidFill>
                <a:srgbClr val="000000"/>
              </a:solidFill>
              <a:latin typeface="Arial Cyr"/>
              <a:ea typeface="Arial Cyr"/>
              <a:cs typeface="Arial Cyr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rgbClr val="CCFFFF"/>
    </a:solidFill>
    <a:ln w="9525">
      <a:noFill/>
    </a:ln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200" b="1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r>
              <a:rPr lang="ru-RU"/>
              <a:t>Марченко А.О. І семестр</a:t>
            </a:r>
          </a:p>
        </c:rich>
      </c:tx>
      <c:layout>
        <c:manualLayout>
          <c:xMode val="edge"/>
          <c:yMode val="edge"/>
          <c:x val="0.39813857290589449"/>
          <c:y val="2.0338983050847456E-2"/>
        </c:manualLayout>
      </c:layout>
      <c:overlay val="0"/>
      <c:spPr>
        <a:noFill/>
        <a:ln w="25400">
          <a:noFill/>
        </a:ln>
      </c:spPr>
    </c:title>
    <c:autoTitleDeleted val="0"/>
    <c:view3D>
      <c:rotX val="15"/>
      <c:hPercent val="60"/>
      <c:rotY val="20"/>
      <c:depthPercent val="100"/>
      <c:rAngAx val="1"/>
    </c:view3D>
    <c:floor>
      <c:thickness val="0"/>
      <c:spPr>
        <a:solidFill>
          <a:srgbClr val="C0C0C0"/>
        </a:solidFill>
        <a:ln w="3175">
          <a:solidFill>
            <a:srgbClr val="000000"/>
          </a:solidFill>
          <a:prstDash val="solid"/>
        </a:ln>
      </c:spPr>
    </c:floor>
    <c:sideWall>
      <c:thickness val="0"/>
      <c:spPr>
        <a:solidFill>
          <a:srgbClr val="CCFFFF"/>
        </a:solidFill>
        <a:ln w="12700">
          <a:solidFill>
            <a:srgbClr val="808080"/>
          </a:solidFill>
          <a:prstDash val="solid"/>
        </a:ln>
      </c:spPr>
    </c:sideWall>
    <c:backWall>
      <c:thickness val="0"/>
      <c:spPr>
        <a:solidFill>
          <a:srgbClr val="CCFFFF"/>
        </a:solidFill>
        <a:ln w="12700">
          <a:solidFill>
            <a:srgbClr val="808080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8.790072388831438E-2"/>
          <c:y val="0.10508474576271186"/>
          <c:w val="0.81695966907962769"/>
          <c:h val="0.77457627118644068"/>
        </c:manualLayout>
      </c:layout>
      <c:bar3DChart>
        <c:barDir val="col"/>
        <c:grouping val="clustered"/>
        <c:varyColors val="0"/>
        <c:ser>
          <c:idx val="0"/>
          <c:order val="0"/>
          <c:spPr>
            <a:solidFill>
              <a:srgbClr val="9999FF"/>
            </a:solidFill>
            <a:ln w="12700">
              <a:solidFill>
                <a:srgbClr val="000000"/>
              </a:solidFill>
              <a:prstDash val="solid"/>
            </a:ln>
          </c:spPr>
          <c:invertIfNegative val="0"/>
          <c:dPt>
            <c:idx val="0"/>
            <c:invertIfNegative val="0"/>
            <c:bubble3D val="0"/>
            <c:spPr>
              <a:solidFill>
                <a:srgbClr val="0000FF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1"/>
            <c:invertIfNegative val="0"/>
            <c:bubble3D val="0"/>
            <c:spPr>
              <a:solidFill>
                <a:srgbClr val="00FF00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2"/>
            <c:invertIfNegative val="0"/>
            <c:bubble3D val="0"/>
            <c:spPr>
              <a:solidFill>
                <a:srgbClr val="FF0000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Lbls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600" b="1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Лист1!$A$17:$A$19</c:f>
              <c:strCache>
                <c:ptCount val="3"/>
                <c:pt idx="0">
                  <c:v>алгебра </c:v>
                </c:pt>
                <c:pt idx="1">
                  <c:v>геометрія</c:v>
                </c:pt>
                <c:pt idx="2">
                  <c:v>фізика </c:v>
                </c:pt>
              </c:strCache>
            </c:strRef>
          </c:cat>
          <c:val>
            <c:numRef>
              <c:f>Лист1!$B$17:$B$19</c:f>
              <c:numCache>
                <c:formatCode>General</c:formatCode>
                <c:ptCount val="3"/>
                <c:pt idx="0">
                  <c:v>0.61</c:v>
                </c:pt>
                <c:pt idx="1">
                  <c:v>0.64</c:v>
                </c:pt>
                <c:pt idx="2">
                  <c:v>0.7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72689920"/>
        <c:axId val="72710400"/>
        <c:axId val="0"/>
      </c:bar3DChart>
      <c:catAx>
        <c:axId val="7268992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72710400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72710400"/>
        <c:scaling>
          <c:orientation val="minMax"/>
        </c:scaling>
        <c:delete val="0"/>
        <c:axPos val="l"/>
        <c:majorGridlines>
          <c:spPr>
            <a:ln w="3175">
              <a:solidFill>
                <a:srgbClr val="000000"/>
              </a:solidFill>
              <a:prstDash val="solid"/>
            </a:ln>
          </c:spPr>
        </c:majorGridlines>
        <c:numFmt formatCode="General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200" b="1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72689920"/>
        <c:crosses val="autoZero"/>
        <c:crossBetween val="between"/>
      </c:valAx>
      <c:dTable>
        <c:showHorzBorder val="1"/>
        <c:showVertBorder val="1"/>
        <c:showOutline val="1"/>
        <c:showKeys val="1"/>
        <c:spPr>
          <a:ln w="3175">
            <a:solidFill>
              <a:srgbClr val="000000"/>
            </a:solidFill>
            <a:prstDash val="solid"/>
          </a:ln>
        </c:spPr>
        <c:txPr>
          <a:bodyPr/>
          <a:lstStyle/>
          <a:p>
            <a:pPr rtl="0">
              <a:defRPr sz="1400" b="1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</c:dTable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26924292804587391"/>
          <c:y val="0.82485870516185478"/>
          <c:w val="0.48263665126044292"/>
          <c:h val="0.10847457627118644"/>
        </c:manualLayout>
      </c:layout>
      <c:overlay val="0"/>
      <c:spPr>
        <a:solidFill>
          <a:srgbClr val="FFFFFF"/>
        </a:solidFill>
        <a:ln w="3175">
          <a:solidFill>
            <a:srgbClr val="000000"/>
          </a:solidFill>
          <a:prstDash val="solid"/>
        </a:ln>
      </c:spPr>
      <c:txPr>
        <a:bodyPr/>
        <a:lstStyle/>
        <a:p>
          <a:pPr>
            <a:defRPr sz="920" b="0" i="0" u="none" strike="noStrike" baseline="0">
              <a:solidFill>
                <a:srgbClr val="000000"/>
              </a:solidFill>
              <a:latin typeface="Arial Cyr"/>
              <a:ea typeface="Arial Cyr"/>
              <a:cs typeface="Arial Cyr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rgbClr val="00FFFF"/>
    </a:solidFill>
    <a:ln w="9525">
      <a:noFill/>
    </a:ln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200" b="1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r>
              <a:rPr lang="ru-RU"/>
              <a:t>Оніщенко М.С.</a:t>
            </a:r>
          </a:p>
        </c:rich>
      </c:tx>
      <c:layout>
        <c:manualLayout>
          <c:xMode val="edge"/>
          <c:yMode val="edge"/>
          <c:x val="0.43743536711478803"/>
          <c:y val="2.0338983050847456E-2"/>
        </c:manualLayout>
      </c:layout>
      <c:overlay val="0"/>
      <c:spPr>
        <a:noFill/>
        <a:ln w="25400">
          <a:noFill/>
        </a:ln>
      </c:spPr>
    </c:title>
    <c:autoTitleDeleted val="0"/>
    <c:view3D>
      <c:rotX val="15"/>
      <c:hPercent val="61"/>
      <c:rotY val="20"/>
      <c:depthPercent val="100"/>
      <c:rAngAx val="1"/>
    </c:view3D>
    <c:floor>
      <c:thickness val="0"/>
      <c:spPr>
        <a:solidFill>
          <a:srgbClr val="C0C0C0"/>
        </a:solidFill>
        <a:ln w="3175">
          <a:solidFill>
            <a:srgbClr val="000000"/>
          </a:solidFill>
          <a:prstDash val="solid"/>
        </a:ln>
      </c:spPr>
    </c:floor>
    <c:sideWall>
      <c:thickness val="0"/>
      <c:spPr>
        <a:solidFill>
          <a:srgbClr val="C0C0C0"/>
        </a:solidFill>
        <a:ln w="12700">
          <a:solidFill>
            <a:srgbClr val="808080"/>
          </a:solidFill>
          <a:prstDash val="solid"/>
        </a:ln>
      </c:spPr>
    </c:sideWall>
    <c:backWall>
      <c:thickness val="0"/>
      <c:spPr>
        <a:solidFill>
          <a:srgbClr val="C0C0C0"/>
        </a:solidFill>
        <a:ln w="12700">
          <a:solidFill>
            <a:srgbClr val="808080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8.790072388831438E-2"/>
          <c:y val="0.10508474576271186"/>
          <c:w val="0.79937952430196479"/>
          <c:h val="0.77457627118644068"/>
        </c:manualLayout>
      </c:layout>
      <c:bar3DChart>
        <c:barDir val="col"/>
        <c:grouping val="clustered"/>
        <c:varyColors val="0"/>
        <c:ser>
          <c:idx val="0"/>
          <c:order val="0"/>
          <c:spPr>
            <a:solidFill>
              <a:srgbClr val="9999FF"/>
            </a:solidFill>
            <a:ln w="12700">
              <a:solidFill>
                <a:srgbClr val="000000"/>
              </a:solidFill>
              <a:prstDash val="solid"/>
            </a:ln>
          </c:spPr>
          <c:invertIfNegative val="0"/>
          <c:dPt>
            <c:idx val="0"/>
            <c:invertIfNegative val="0"/>
            <c:bubble3D val="0"/>
            <c:spPr>
              <a:solidFill>
                <a:srgbClr val="00FF00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1"/>
            <c:invertIfNegative val="0"/>
            <c:bubble3D val="0"/>
            <c:spPr>
              <a:solidFill>
                <a:srgbClr val="0000FF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2"/>
            <c:invertIfNegative val="0"/>
            <c:bubble3D val="0"/>
            <c:spPr>
              <a:solidFill>
                <a:srgbClr val="FF0000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Lbls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600" b="1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Лист1!$A$21:$A$23</c:f>
              <c:strCache>
                <c:ptCount val="3"/>
                <c:pt idx="0">
                  <c:v>інформатика</c:v>
                </c:pt>
                <c:pt idx="1">
                  <c:v>фізика </c:v>
                </c:pt>
                <c:pt idx="2">
                  <c:v>астрономія</c:v>
                </c:pt>
              </c:strCache>
            </c:strRef>
          </c:cat>
          <c:val>
            <c:numRef>
              <c:f>Лист1!$B$21:$B$23</c:f>
              <c:numCache>
                <c:formatCode>General</c:formatCode>
                <c:ptCount val="3"/>
                <c:pt idx="0">
                  <c:v>0.93</c:v>
                </c:pt>
                <c:pt idx="1">
                  <c:v>0.73</c:v>
                </c:pt>
                <c:pt idx="2">
                  <c:v>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73809920"/>
        <c:axId val="73814016"/>
        <c:axId val="0"/>
      </c:bar3DChart>
      <c:catAx>
        <c:axId val="7380992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7381401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73814016"/>
        <c:scaling>
          <c:orientation val="minMax"/>
        </c:scaling>
        <c:delete val="0"/>
        <c:axPos val="l"/>
        <c:majorGridlines>
          <c:spPr>
            <a:ln w="3175">
              <a:solidFill>
                <a:srgbClr val="000000"/>
              </a:solidFill>
              <a:prstDash val="solid"/>
            </a:ln>
          </c:spPr>
        </c:majorGridlines>
        <c:numFmt formatCode="General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200" b="1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73809920"/>
        <c:crosses val="autoZero"/>
        <c:crossBetween val="between"/>
      </c:valAx>
      <c:dTable>
        <c:showHorzBorder val="1"/>
        <c:showVertBorder val="1"/>
        <c:showOutline val="1"/>
        <c:showKeys val="1"/>
        <c:spPr>
          <a:ln w="3175">
            <a:solidFill>
              <a:srgbClr val="000000"/>
            </a:solidFill>
            <a:prstDash val="solid"/>
          </a:ln>
        </c:spPr>
        <c:txPr>
          <a:bodyPr/>
          <a:lstStyle/>
          <a:p>
            <a:pPr rtl="0">
              <a:defRPr sz="1400" b="1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</c:dTable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6.9524444565227675E-2"/>
          <c:y val="0.84708092738407703"/>
          <c:w val="0.48620326045650353"/>
          <c:h val="0.10847457627118644"/>
        </c:manualLayout>
      </c:layout>
      <c:overlay val="0"/>
      <c:spPr>
        <a:solidFill>
          <a:srgbClr val="FFFFFF"/>
        </a:solidFill>
        <a:ln w="3175">
          <a:solidFill>
            <a:srgbClr val="000000"/>
          </a:solidFill>
          <a:prstDash val="solid"/>
        </a:ln>
      </c:spPr>
      <c:txPr>
        <a:bodyPr/>
        <a:lstStyle/>
        <a:p>
          <a:pPr>
            <a:defRPr sz="920" b="0" i="0" u="none" strike="noStrike" baseline="0">
              <a:solidFill>
                <a:srgbClr val="000000"/>
              </a:solidFill>
              <a:latin typeface="Arial Cyr"/>
              <a:ea typeface="Arial Cyr"/>
              <a:cs typeface="Arial Cyr"/>
            </a:defRPr>
          </a:pPr>
          <a:endParaRPr lang="ru-RU"/>
        </a:p>
      </c:txPr>
    </c:legend>
    <c:plotVisOnly val="1"/>
    <c:dispBlanksAs val="gap"/>
    <c:showDLblsOverMax val="0"/>
  </c:chart>
  <c:spPr>
    <a:noFill/>
    <a:ln w="9525">
      <a:noFill/>
    </a:ln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200" b="1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r>
              <a:rPr lang="ru-RU"/>
              <a:t>основи здоров'я</a:t>
            </a:r>
          </a:p>
        </c:rich>
      </c:tx>
      <c:layout>
        <c:manualLayout>
          <c:xMode val="edge"/>
          <c:yMode val="edge"/>
          <c:x val="0.42709410548086868"/>
          <c:y val="2.0338983050847456E-2"/>
        </c:manualLayout>
      </c:layout>
      <c:overlay val="0"/>
      <c:spPr>
        <a:noFill/>
        <a:ln w="25400">
          <a:noFill/>
        </a:ln>
      </c:spPr>
    </c:title>
    <c:autoTitleDeleted val="0"/>
    <c:view3D>
      <c:rotX val="15"/>
      <c:hPercent val="64"/>
      <c:rotY val="20"/>
      <c:depthPercent val="100"/>
      <c:rAngAx val="1"/>
    </c:view3D>
    <c:floor>
      <c:thickness val="0"/>
      <c:spPr>
        <a:solidFill>
          <a:srgbClr val="C0C0C0"/>
        </a:solidFill>
        <a:ln w="3175">
          <a:solidFill>
            <a:srgbClr val="000000"/>
          </a:solidFill>
          <a:prstDash val="solid"/>
        </a:ln>
      </c:spPr>
    </c:floor>
    <c:sideWall>
      <c:thickness val="0"/>
      <c:spPr>
        <a:solidFill>
          <a:srgbClr val="CCFFFF"/>
        </a:solidFill>
        <a:ln w="12700">
          <a:solidFill>
            <a:srgbClr val="808080"/>
          </a:solidFill>
          <a:prstDash val="solid"/>
        </a:ln>
      </c:spPr>
    </c:sideWall>
    <c:backWall>
      <c:thickness val="0"/>
      <c:spPr>
        <a:solidFill>
          <a:srgbClr val="CCFFFF"/>
        </a:solidFill>
        <a:ln w="12700">
          <a:solidFill>
            <a:srgbClr val="808080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8.790072388831438E-2"/>
          <c:y val="0.10508474576271186"/>
          <c:w val="0.76318510858324717"/>
          <c:h val="0.77457627118644068"/>
        </c:manualLayout>
      </c:layout>
      <c:bar3DChart>
        <c:barDir val="col"/>
        <c:grouping val="clustered"/>
        <c:varyColors val="0"/>
        <c:ser>
          <c:idx val="0"/>
          <c:order val="0"/>
          <c:spPr>
            <a:solidFill>
              <a:srgbClr val="9999FF"/>
            </a:solidFill>
            <a:ln w="12700">
              <a:solidFill>
                <a:srgbClr val="000000"/>
              </a:solidFill>
              <a:prstDash val="solid"/>
            </a:ln>
          </c:spPr>
          <c:invertIfNegative val="0"/>
          <c:dPt>
            <c:idx val="0"/>
            <c:invertIfNegative val="0"/>
            <c:bubble3D val="0"/>
            <c:spPr>
              <a:solidFill>
                <a:srgbClr val="FF0000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1"/>
            <c:invertIfNegative val="0"/>
            <c:bubble3D val="0"/>
            <c:spPr>
              <a:solidFill>
                <a:srgbClr val="00FF00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Lbls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600" b="1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Лист1!$A$26:$A$27</c:f>
              <c:strCache>
                <c:ptCount val="2"/>
                <c:pt idx="0">
                  <c:v>Пономаренко К.С.</c:v>
                </c:pt>
                <c:pt idx="1">
                  <c:v>Понижай В.М.</c:v>
                </c:pt>
              </c:strCache>
            </c:strRef>
          </c:cat>
          <c:val>
            <c:numRef>
              <c:f>Лист1!$B$26:$B$27</c:f>
              <c:numCache>
                <c:formatCode>General</c:formatCode>
                <c:ptCount val="2"/>
                <c:pt idx="0">
                  <c:v>0.77</c:v>
                </c:pt>
                <c:pt idx="1">
                  <c:v>0.76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73852416"/>
        <c:axId val="75760768"/>
        <c:axId val="0"/>
      </c:bar3DChart>
      <c:catAx>
        <c:axId val="738524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75760768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75760768"/>
        <c:scaling>
          <c:orientation val="minMax"/>
        </c:scaling>
        <c:delete val="0"/>
        <c:axPos val="l"/>
        <c:majorGridlines>
          <c:spPr>
            <a:ln w="3175">
              <a:solidFill>
                <a:srgbClr val="000000"/>
              </a:solidFill>
              <a:prstDash val="solid"/>
            </a:ln>
          </c:spPr>
        </c:majorGridlines>
        <c:numFmt formatCode="General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200" b="1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73852416"/>
        <c:crosses val="autoZero"/>
        <c:crossBetween val="between"/>
      </c:valAx>
      <c:dTable>
        <c:showHorzBorder val="1"/>
        <c:showVertBorder val="1"/>
        <c:showOutline val="1"/>
        <c:showKeys val="1"/>
        <c:spPr>
          <a:ln w="3175">
            <a:solidFill>
              <a:srgbClr val="000000"/>
            </a:solidFill>
            <a:prstDash val="solid"/>
          </a:ln>
        </c:spPr>
        <c:txPr>
          <a:bodyPr/>
          <a:lstStyle/>
          <a:p>
            <a:pPr rtl="0">
              <a:defRPr sz="1400" b="1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</c:dTable>
      <c:spPr>
        <a:solidFill>
          <a:srgbClr val="FFFF99"/>
        </a:solidFill>
        <a:ln w="25400">
          <a:noFill/>
        </a:ln>
      </c:spPr>
    </c:plotArea>
    <c:legend>
      <c:legendPos val="r"/>
      <c:layout>
        <c:manualLayout>
          <c:xMode val="edge"/>
          <c:yMode val="edge"/>
          <c:x val="0.1339785637174265"/>
          <c:y val="0.88826705656977123"/>
          <c:w val="0.46962506933143416"/>
          <c:h val="7.2881355932203393E-2"/>
        </c:manualLayout>
      </c:layout>
      <c:overlay val="0"/>
      <c:spPr>
        <a:solidFill>
          <a:srgbClr val="FFFFFF"/>
        </a:solidFill>
        <a:ln w="3175">
          <a:solidFill>
            <a:srgbClr val="000000"/>
          </a:solidFill>
          <a:prstDash val="solid"/>
        </a:ln>
      </c:spPr>
      <c:txPr>
        <a:bodyPr/>
        <a:lstStyle/>
        <a:p>
          <a:pPr>
            <a:defRPr sz="920" b="0" i="0" u="none" strike="noStrike" baseline="0">
              <a:solidFill>
                <a:srgbClr val="000000"/>
              </a:solidFill>
              <a:latin typeface="Arial Cyr"/>
              <a:ea typeface="Arial Cyr"/>
              <a:cs typeface="Arial Cyr"/>
            </a:defRPr>
          </a:pPr>
          <a:endParaRPr lang="ru-RU"/>
        </a:p>
      </c:txPr>
    </c:legend>
    <c:plotVisOnly val="1"/>
    <c:dispBlanksAs val="gap"/>
    <c:showDLblsOverMax val="0"/>
  </c:chart>
  <c:spPr>
    <a:noFill/>
    <a:ln w="9525">
      <a:noFill/>
    </a:ln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200" b="1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r>
              <a:rPr lang="ru-RU"/>
              <a:t>фізична культура І семестр</a:t>
            </a:r>
          </a:p>
        </c:rich>
      </c:tx>
      <c:layout>
        <c:manualLayout>
          <c:xMode val="edge"/>
          <c:yMode val="edge"/>
          <c:x val="0.38366080661840746"/>
          <c:y val="2.0338983050847456E-2"/>
        </c:manualLayout>
      </c:layout>
      <c:overlay val="0"/>
      <c:spPr>
        <a:noFill/>
        <a:ln w="25400">
          <a:noFill/>
        </a:ln>
      </c:spPr>
    </c:title>
    <c:autoTitleDeleted val="0"/>
    <c:view3D>
      <c:rotX val="15"/>
      <c:hPercent val="62"/>
      <c:rotY val="20"/>
      <c:depthPercent val="100"/>
      <c:rAngAx val="1"/>
    </c:view3D>
    <c:floor>
      <c:thickness val="0"/>
      <c:spPr>
        <a:solidFill>
          <a:srgbClr val="C0C0C0"/>
        </a:solidFill>
        <a:ln w="3175">
          <a:solidFill>
            <a:srgbClr val="000000"/>
          </a:solidFill>
          <a:prstDash val="solid"/>
        </a:ln>
      </c:spPr>
    </c:floor>
    <c:sideWall>
      <c:thickness val="0"/>
      <c:spPr>
        <a:solidFill>
          <a:srgbClr val="FFFF00"/>
        </a:solidFill>
        <a:ln w="12700">
          <a:solidFill>
            <a:srgbClr val="808080"/>
          </a:solidFill>
          <a:prstDash val="solid"/>
        </a:ln>
      </c:spPr>
    </c:sideWall>
    <c:backWall>
      <c:thickness val="0"/>
      <c:spPr>
        <a:solidFill>
          <a:srgbClr val="FFFF00"/>
        </a:solidFill>
        <a:ln w="12700">
          <a:solidFill>
            <a:srgbClr val="808080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8.790072388831438E-2"/>
          <c:y val="0.10508474576271186"/>
          <c:w val="0.78179937952430201"/>
          <c:h val="0.77457627118644068"/>
        </c:manualLayout>
      </c:layout>
      <c:bar3DChart>
        <c:barDir val="col"/>
        <c:grouping val="clustered"/>
        <c:varyColors val="0"/>
        <c:ser>
          <c:idx val="0"/>
          <c:order val="0"/>
          <c:spPr>
            <a:pattFill prst="sphere">
              <a:fgClr>
                <a:srgbClr xmlns:mc="http://schemas.openxmlformats.org/markup-compatibility/2006" xmlns:a14="http://schemas.microsoft.com/office/drawing/2010/main" val="00FF00" mc:Ignorable="a14" a14:legacySpreadsheetColorIndex="11"/>
              </a:fgClr>
              <a:bgClr>
                <a:srgbClr xmlns:mc="http://schemas.openxmlformats.org/markup-compatibility/2006" xmlns:a14="http://schemas.microsoft.com/office/drawing/2010/main" val="FF0000" mc:Ignorable="a14" a14:legacySpreadsheetColorIndex="10"/>
              </a:bgClr>
            </a:pattFill>
            <a:ln w="12700">
              <a:solidFill>
                <a:srgbClr val="000000"/>
              </a:solidFill>
              <a:prstDash val="solid"/>
            </a:ln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  <c:spPr>
              <a:pattFill prst="sphere">
                <a:fgClr>
                  <a:srgbClr xmlns:mc="http://schemas.openxmlformats.org/markup-compatibility/2006" xmlns:a14="http://schemas.microsoft.com/office/drawing/2010/main" val="00FF00" mc:Ignorable="a14" a14:legacySpreadsheetColorIndex="11"/>
                </a:fgClr>
                <a:bgClr>
                  <a:srgbClr xmlns:mc="http://schemas.openxmlformats.org/markup-compatibility/2006" xmlns:a14="http://schemas.microsoft.com/office/drawing/2010/main" val="0000FF" mc:Ignorable="a14" a14:legacySpreadsheetColorIndex="12"/>
                </a:bgClr>
              </a:pattFill>
              <a:ln w="12700">
                <a:solidFill>
                  <a:srgbClr val="000000"/>
                </a:solidFill>
                <a:prstDash val="solid"/>
              </a:ln>
            </c:spPr>
          </c:dPt>
          <c:dLbls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600" b="1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Лист1!$D$2:$D$3</c:f>
              <c:strCache>
                <c:ptCount val="2"/>
                <c:pt idx="0">
                  <c:v>Тимченко М.М.</c:v>
                </c:pt>
                <c:pt idx="1">
                  <c:v>Понижай В.М.</c:v>
                </c:pt>
              </c:strCache>
            </c:strRef>
          </c:cat>
          <c:val>
            <c:numRef>
              <c:f>Лист1!$E$2:$E$3</c:f>
              <c:numCache>
                <c:formatCode>General</c:formatCode>
                <c:ptCount val="2"/>
                <c:pt idx="0">
                  <c:v>0.88</c:v>
                </c:pt>
                <c:pt idx="1">
                  <c:v>0.87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75811456"/>
        <c:axId val="75819264"/>
        <c:axId val="0"/>
      </c:bar3DChart>
      <c:catAx>
        <c:axId val="7581145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75819264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75819264"/>
        <c:scaling>
          <c:orientation val="minMax"/>
        </c:scaling>
        <c:delete val="0"/>
        <c:axPos val="l"/>
        <c:majorGridlines>
          <c:spPr>
            <a:ln w="3175">
              <a:solidFill>
                <a:srgbClr val="000000"/>
              </a:solidFill>
              <a:prstDash val="solid"/>
            </a:ln>
          </c:spPr>
        </c:majorGridlines>
        <c:numFmt formatCode="General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200" b="1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75811456"/>
        <c:crosses val="autoZero"/>
        <c:crossBetween val="between"/>
      </c:valAx>
      <c:dTable>
        <c:showHorzBorder val="1"/>
        <c:showVertBorder val="1"/>
        <c:showOutline val="1"/>
        <c:showKeys val="1"/>
        <c:spPr>
          <a:ln w="3175">
            <a:solidFill>
              <a:srgbClr val="000000"/>
            </a:solidFill>
            <a:prstDash val="solid"/>
          </a:ln>
        </c:spPr>
        <c:txPr>
          <a:bodyPr/>
          <a:lstStyle/>
          <a:p>
            <a:pPr rtl="0">
              <a:defRPr sz="1400" b="1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</c:dTable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10076914007973498"/>
          <c:y val="0.84847664351305241"/>
          <c:w val="0.57618650560577533"/>
          <c:h val="7.2881355932203393E-2"/>
        </c:manualLayout>
      </c:layout>
      <c:overlay val="0"/>
      <c:spPr>
        <a:solidFill>
          <a:srgbClr val="FFFFFF"/>
        </a:solidFill>
        <a:ln w="3175">
          <a:solidFill>
            <a:srgbClr val="000000"/>
          </a:solidFill>
          <a:prstDash val="solid"/>
        </a:ln>
      </c:spPr>
      <c:txPr>
        <a:bodyPr/>
        <a:lstStyle/>
        <a:p>
          <a:pPr>
            <a:defRPr sz="920" b="0" i="0" u="none" strike="noStrike" baseline="0">
              <a:solidFill>
                <a:srgbClr val="000000"/>
              </a:solidFill>
              <a:latin typeface="Arial Cyr"/>
              <a:ea typeface="Arial Cyr"/>
              <a:cs typeface="Arial Cyr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rgbClr val="CCFFFF"/>
    </a:solidFill>
    <a:ln w="9525">
      <a:noFill/>
    </a:ln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/>
              <a:t>Калініченко</a:t>
            </a:r>
            <a:r>
              <a:rPr lang="ru-RU" baseline="0"/>
              <a:t> О.Є</a:t>
            </a:r>
            <a:endParaRPr lang="ru-RU"/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  <c:spPr>
        <a:solidFill>
          <a:srgbClr val="FFFF00"/>
        </a:solidFill>
      </c:spPr>
    </c:sideWall>
    <c:backWall>
      <c:thickness val="0"/>
      <c:spPr>
        <a:solidFill>
          <a:srgbClr val="FFFF00"/>
        </a:solidFill>
      </c:spPr>
    </c:backWall>
    <c:plotArea>
      <c:layout/>
      <c:bar3DChart>
        <c:barDir val="col"/>
        <c:grouping val="clustered"/>
        <c:varyColors val="0"/>
        <c:ser>
          <c:idx val="0"/>
          <c:order val="0"/>
          <c:invertIfNegative val="0"/>
          <c:dPt>
            <c:idx val="0"/>
            <c:invertIfNegative val="0"/>
            <c:bubble3D val="0"/>
            <c:spPr>
              <a:solidFill>
                <a:srgbClr val="00B050"/>
              </a:solidFill>
            </c:spPr>
          </c:dPt>
          <c:dPt>
            <c:idx val="2"/>
            <c:invertIfNegative val="0"/>
            <c:bubble3D val="0"/>
            <c:spPr>
              <a:solidFill>
                <a:srgbClr val="00B050"/>
              </a:solidFill>
            </c:spPr>
          </c:dPt>
          <c:dLbls>
            <c:txPr>
              <a:bodyPr/>
              <a:lstStyle/>
              <a:p>
                <a:pPr>
                  <a:defRPr sz="1800" b="1">
                    <a:solidFill>
                      <a:srgbClr val="FF0000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Лист1!$D$6:$D$9</c:f>
              <c:strCache>
                <c:ptCount val="4"/>
                <c:pt idx="0">
                  <c:v>географія</c:v>
                </c:pt>
                <c:pt idx="1">
                  <c:v>хімія</c:v>
                </c:pt>
                <c:pt idx="2">
                  <c:v>природознавство</c:v>
                </c:pt>
                <c:pt idx="3">
                  <c:v>Харківщинознавство</c:v>
                </c:pt>
              </c:strCache>
            </c:strRef>
          </c:cat>
          <c:val>
            <c:numRef>
              <c:f>Лист1!$E$6:$E$9</c:f>
              <c:numCache>
                <c:formatCode>General</c:formatCode>
                <c:ptCount val="4"/>
                <c:pt idx="0">
                  <c:v>0.68</c:v>
                </c:pt>
                <c:pt idx="1">
                  <c:v>0.64</c:v>
                </c:pt>
                <c:pt idx="2">
                  <c:v>0.74</c:v>
                </c:pt>
                <c:pt idx="3">
                  <c:v>0.63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29355008"/>
        <c:axId val="28050176"/>
        <c:axId val="0"/>
      </c:bar3DChart>
      <c:catAx>
        <c:axId val="29355008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sz="1400" b="1">
                <a:solidFill>
                  <a:srgbClr val="FF0000"/>
                </a:solidFill>
              </a:defRPr>
            </a:pPr>
            <a:endParaRPr lang="ru-RU"/>
          </a:p>
        </c:txPr>
        <c:crossAx val="28050176"/>
        <c:crosses val="autoZero"/>
        <c:auto val="1"/>
        <c:lblAlgn val="ctr"/>
        <c:lblOffset val="100"/>
        <c:noMultiLvlLbl val="0"/>
      </c:catAx>
      <c:valAx>
        <c:axId val="2805017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29355008"/>
        <c:crosses val="autoZero"/>
        <c:crossBetween val="between"/>
      </c:valAx>
    </c:plotArea>
    <c:legend>
      <c:legendPos val="t"/>
      <c:layout/>
      <c:overlay val="0"/>
    </c:legend>
    <c:plotVisOnly val="1"/>
    <c:dispBlanksAs val="gap"/>
    <c:showDLblsOverMax val="0"/>
  </c:chart>
  <c:spPr>
    <a:solidFill>
      <a:schemeClr val="accent6">
        <a:lumMod val="20000"/>
        <a:lumOff val="80000"/>
        <a:alpha val="73000"/>
      </a:schemeClr>
    </a:solidFill>
  </c:spPr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200" b="1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r>
              <a:rPr lang="ru-RU"/>
              <a:t>Пономаренко К.С.</a:t>
            </a:r>
          </a:p>
        </c:rich>
      </c:tx>
      <c:layout>
        <c:manualLayout>
          <c:xMode val="edge"/>
          <c:yMode val="edge"/>
          <c:x val="0.42295760082730094"/>
          <c:y val="2.0338983050847456E-2"/>
        </c:manualLayout>
      </c:layout>
      <c:overlay val="0"/>
      <c:spPr>
        <a:noFill/>
        <a:ln w="25400">
          <a:noFill/>
        </a:ln>
      </c:spPr>
    </c:title>
    <c:autoTitleDeleted val="0"/>
    <c:view3D>
      <c:rotX val="15"/>
      <c:hPercent val="63"/>
      <c:rotY val="20"/>
      <c:depthPercent val="100"/>
      <c:rAngAx val="1"/>
    </c:view3D>
    <c:floor>
      <c:thickness val="0"/>
      <c:spPr>
        <a:solidFill>
          <a:srgbClr val="C0C0C0"/>
        </a:solidFill>
        <a:ln w="3175">
          <a:solidFill>
            <a:srgbClr val="000000"/>
          </a:solidFill>
          <a:prstDash val="solid"/>
        </a:ln>
      </c:spPr>
    </c:floor>
    <c:sideWall>
      <c:thickness val="0"/>
      <c:spPr>
        <a:solidFill>
          <a:srgbClr val="C0C0C0"/>
        </a:solidFill>
        <a:ln w="12700">
          <a:solidFill>
            <a:srgbClr val="808080"/>
          </a:solidFill>
          <a:prstDash val="solid"/>
        </a:ln>
      </c:spPr>
    </c:sideWall>
    <c:backWall>
      <c:thickness val="0"/>
      <c:spPr>
        <a:solidFill>
          <a:srgbClr val="C0C0C0"/>
        </a:solidFill>
        <a:ln w="12700">
          <a:solidFill>
            <a:srgbClr val="808080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8.790072388831438E-2"/>
          <c:y val="0.10508474576271186"/>
          <c:w val="0.7755946225439504"/>
          <c:h val="0.77457627118644068"/>
        </c:manualLayout>
      </c:layout>
      <c:bar3DChart>
        <c:barDir val="col"/>
        <c:grouping val="clustered"/>
        <c:varyColors val="0"/>
        <c:ser>
          <c:idx val="0"/>
          <c:order val="0"/>
          <c:spPr>
            <a:solidFill>
              <a:srgbClr val="9999FF"/>
            </a:solidFill>
            <a:ln w="12700">
              <a:solidFill>
                <a:srgbClr val="000000"/>
              </a:solidFill>
              <a:prstDash val="solid"/>
            </a:ln>
          </c:spPr>
          <c:invertIfNegative val="0"/>
          <c:dPt>
            <c:idx val="0"/>
            <c:invertIfNegative val="0"/>
            <c:bubble3D val="0"/>
            <c:spPr>
              <a:solidFill>
                <a:srgbClr val="0000FF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1"/>
            <c:invertIfNegative val="0"/>
            <c:bubble3D val="0"/>
            <c:spPr>
              <a:solidFill>
                <a:srgbClr val="00FF00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2"/>
            <c:invertIfNegative val="0"/>
            <c:bubble3D val="0"/>
            <c:spPr>
              <a:solidFill>
                <a:srgbClr val="FF0000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Lbls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600" b="1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Лист1!$D$10:$D$12</c:f>
              <c:strCache>
                <c:ptCount val="3"/>
                <c:pt idx="0">
                  <c:v>біологія</c:v>
                </c:pt>
                <c:pt idx="1">
                  <c:v>основи здоров'я</c:v>
                </c:pt>
                <c:pt idx="2">
                  <c:v>Захист Вітчизни</c:v>
                </c:pt>
              </c:strCache>
            </c:strRef>
          </c:cat>
          <c:val>
            <c:numRef>
              <c:f>Лист1!$E$10:$E$12</c:f>
              <c:numCache>
                <c:formatCode>General</c:formatCode>
                <c:ptCount val="3"/>
                <c:pt idx="0">
                  <c:v>0.65</c:v>
                </c:pt>
                <c:pt idx="1">
                  <c:v>0.77</c:v>
                </c:pt>
                <c:pt idx="2">
                  <c:v>0.86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75878400"/>
        <c:axId val="85786624"/>
        <c:axId val="0"/>
      </c:bar3DChart>
      <c:catAx>
        <c:axId val="7587840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85786624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85786624"/>
        <c:scaling>
          <c:orientation val="minMax"/>
        </c:scaling>
        <c:delete val="0"/>
        <c:axPos val="l"/>
        <c:majorGridlines>
          <c:spPr>
            <a:ln w="3175">
              <a:solidFill>
                <a:srgbClr val="000000"/>
              </a:solidFill>
              <a:prstDash val="solid"/>
            </a:ln>
          </c:spPr>
        </c:majorGridlines>
        <c:numFmt formatCode="General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200" b="1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75878400"/>
        <c:crosses val="autoZero"/>
        <c:crossBetween val="between"/>
      </c:valAx>
      <c:dTable>
        <c:showHorzBorder val="1"/>
        <c:showVertBorder val="1"/>
        <c:showOutline val="1"/>
        <c:showKeys val="1"/>
        <c:spPr>
          <a:ln w="3175">
            <a:solidFill>
              <a:srgbClr val="000000"/>
            </a:solidFill>
            <a:prstDash val="solid"/>
          </a:ln>
        </c:spPr>
        <c:txPr>
          <a:bodyPr/>
          <a:lstStyle/>
          <a:p>
            <a:pPr rtl="0">
              <a:defRPr sz="1400" b="1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</c:dTable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10822626710518687"/>
          <c:y val="0.8915254460549189"/>
          <c:w val="0.51956071606067167"/>
          <c:h val="0.10847457627118644"/>
        </c:manualLayout>
      </c:layout>
      <c:overlay val="0"/>
      <c:spPr>
        <a:solidFill>
          <a:srgbClr val="FFFFFF"/>
        </a:solidFill>
        <a:ln w="3175">
          <a:solidFill>
            <a:srgbClr val="000000"/>
          </a:solidFill>
          <a:prstDash val="solid"/>
        </a:ln>
      </c:spPr>
      <c:txPr>
        <a:bodyPr/>
        <a:lstStyle/>
        <a:p>
          <a:pPr>
            <a:defRPr sz="920" b="0" i="0" u="none" strike="noStrike" baseline="0">
              <a:solidFill>
                <a:srgbClr val="000000"/>
              </a:solidFill>
              <a:latin typeface="Arial Cyr"/>
              <a:ea typeface="Arial Cyr"/>
              <a:cs typeface="Arial Cyr"/>
            </a:defRPr>
          </a:pPr>
          <a:endParaRPr lang="ru-RU"/>
        </a:p>
      </c:txPr>
    </c:legend>
    <c:plotVisOnly val="1"/>
    <c:dispBlanksAs val="gap"/>
    <c:showDLblsOverMax val="0"/>
  </c:chart>
  <c:spPr>
    <a:noFill/>
    <a:ln w="9525">
      <a:noFill/>
    </a:ln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200" b="1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r>
              <a:rPr lang="ru-RU"/>
              <a:t>Захист Вітчизни І семестр</a:t>
            </a:r>
          </a:p>
        </c:rich>
      </c:tx>
      <c:layout>
        <c:manualLayout>
          <c:xMode val="edge"/>
          <c:yMode val="edge"/>
          <c:x val="0.38986556359875907"/>
          <c:y val="2.0338983050847456E-2"/>
        </c:manualLayout>
      </c:layout>
      <c:overlay val="0"/>
      <c:spPr>
        <a:noFill/>
        <a:ln w="25400">
          <a:noFill/>
        </a:ln>
      </c:spPr>
    </c:title>
    <c:autoTitleDeleted val="0"/>
    <c:view3D>
      <c:rotX val="15"/>
      <c:hPercent val="64"/>
      <c:rotY val="20"/>
      <c:depthPercent val="100"/>
      <c:rAngAx val="1"/>
    </c:view3D>
    <c:floor>
      <c:thickness val="0"/>
      <c:spPr>
        <a:solidFill>
          <a:srgbClr val="C0C0C0"/>
        </a:solidFill>
        <a:ln w="3175">
          <a:solidFill>
            <a:srgbClr val="000000"/>
          </a:solidFill>
          <a:prstDash val="solid"/>
        </a:ln>
      </c:spPr>
    </c:floor>
    <c:sideWall>
      <c:thickness val="0"/>
      <c:spPr>
        <a:solidFill>
          <a:srgbClr val="FFCC99"/>
        </a:solidFill>
        <a:ln w="12700">
          <a:solidFill>
            <a:srgbClr val="808080"/>
          </a:solidFill>
          <a:prstDash val="solid"/>
        </a:ln>
      </c:spPr>
    </c:sideWall>
    <c:backWall>
      <c:thickness val="0"/>
      <c:spPr>
        <a:solidFill>
          <a:srgbClr val="FFCC99"/>
        </a:solidFill>
        <a:ln w="12700">
          <a:solidFill>
            <a:srgbClr val="808080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8.790072388831438E-2"/>
          <c:y val="0.10508474576271186"/>
          <c:w val="0.76318510858324717"/>
          <c:h val="0.77457627118644068"/>
        </c:manualLayout>
      </c:layout>
      <c:bar3DChart>
        <c:barDir val="col"/>
        <c:grouping val="clustered"/>
        <c:varyColors val="0"/>
        <c:ser>
          <c:idx val="0"/>
          <c:order val="0"/>
          <c:spPr>
            <a:solidFill>
              <a:srgbClr val="9999FF"/>
            </a:solidFill>
            <a:ln w="12700">
              <a:solidFill>
                <a:srgbClr val="000000"/>
              </a:solidFill>
              <a:prstDash val="solid"/>
            </a:ln>
          </c:spPr>
          <c:invertIfNegative val="0"/>
          <c:dPt>
            <c:idx val="0"/>
            <c:invertIfNegative val="0"/>
            <c:bubble3D val="0"/>
            <c:spPr>
              <a:solidFill>
                <a:srgbClr val="FF0000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1"/>
            <c:invertIfNegative val="0"/>
            <c:bubble3D val="0"/>
            <c:spPr>
              <a:solidFill>
                <a:srgbClr val="00FF00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Lbls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600" b="1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Лист1!$D$14:$D$15</c:f>
              <c:strCache>
                <c:ptCount val="2"/>
                <c:pt idx="0">
                  <c:v>Циганко Д.О.</c:v>
                </c:pt>
                <c:pt idx="1">
                  <c:v>Пономаренко К.С.</c:v>
                </c:pt>
              </c:strCache>
            </c:strRef>
          </c:cat>
          <c:val>
            <c:numRef>
              <c:f>Лист1!$E$14:$E$15</c:f>
              <c:numCache>
                <c:formatCode>General</c:formatCode>
                <c:ptCount val="2"/>
                <c:pt idx="0">
                  <c:v>0.92</c:v>
                </c:pt>
                <c:pt idx="1">
                  <c:v>0.86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85800448"/>
        <c:axId val="85832832"/>
        <c:axId val="0"/>
      </c:bar3DChart>
      <c:catAx>
        <c:axId val="858004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8583283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85832832"/>
        <c:scaling>
          <c:orientation val="minMax"/>
        </c:scaling>
        <c:delete val="0"/>
        <c:axPos val="l"/>
        <c:majorGridlines>
          <c:spPr>
            <a:ln w="3175">
              <a:solidFill>
                <a:srgbClr val="000000"/>
              </a:solidFill>
              <a:prstDash val="solid"/>
            </a:ln>
          </c:spPr>
        </c:majorGridlines>
        <c:numFmt formatCode="General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200" b="1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85800448"/>
        <c:crosses val="autoZero"/>
        <c:crossBetween val="between"/>
      </c:valAx>
      <c:dTable>
        <c:showHorzBorder val="1"/>
        <c:showVertBorder val="1"/>
        <c:showOutline val="1"/>
        <c:showKeys val="1"/>
        <c:spPr>
          <a:ln w="3175">
            <a:solidFill>
              <a:srgbClr val="000000"/>
            </a:solidFill>
            <a:prstDash val="solid"/>
          </a:ln>
        </c:spPr>
        <c:txPr>
          <a:bodyPr/>
          <a:lstStyle/>
          <a:p>
            <a:pPr rtl="0">
              <a:defRPr sz="1400" b="1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</c:dTable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17805903190250547"/>
          <c:y val="0.89730973266075764"/>
          <c:w val="0.62651197243513213"/>
          <c:h val="7.2881355932203393E-2"/>
        </c:manualLayout>
      </c:layout>
      <c:overlay val="0"/>
      <c:spPr>
        <a:solidFill>
          <a:srgbClr val="FFFFFF"/>
        </a:solidFill>
        <a:ln w="3175">
          <a:solidFill>
            <a:srgbClr val="000000"/>
          </a:solidFill>
          <a:prstDash val="solid"/>
        </a:ln>
      </c:spPr>
      <c:txPr>
        <a:bodyPr/>
        <a:lstStyle/>
        <a:p>
          <a:pPr>
            <a:defRPr sz="920" b="0" i="0" u="none" strike="noStrike" baseline="0">
              <a:solidFill>
                <a:srgbClr val="000000"/>
              </a:solidFill>
              <a:latin typeface="Arial Cyr"/>
              <a:ea typeface="Arial Cyr"/>
              <a:cs typeface="Arial Cyr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rgbClr val="CCFFFF"/>
    </a:solidFill>
    <a:ln w="9525">
      <a:noFill/>
    </a:ln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1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/>
              <a:t>Возгріва</a:t>
            </a:r>
            <a:r>
              <a:rPr lang="ru-RU" baseline="0"/>
              <a:t> К.М.</a:t>
            </a:r>
            <a:endParaRPr lang="ru-RU"/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  <c:spPr>
        <a:solidFill>
          <a:srgbClr val="FFFF00"/>
        </a:solidFill>
      </c:spPr>
    </c:sideWall>
    <c:backWall>
      <c:thickness val="0"/>
      <c:spPr>
        <a:solidFill>
          <a:srgbClr val="FFFF00"/>
        </a:solidFill>
      </c:spPr>
    </c:backWall>
    <c:plotArea>
      <c:layout/>
      <c:bar3DChart>
        <c:barDir val="col"/>
        <c:grouping val="clustered"/>
        <c:varyColors val="0"/>
        <c:ser>
          <c:idx val="0"/>
          <c:order val="0"/>
          <c:invertIfNegative val="0"/>
          <c:dPt>
            <c:idx val="0"/>
            <c:invertIfNegative val="0"/>
            <c:bubble3D val="0"/>
            <c:spPr>
              <a:solidFill>
                <a:srgbClr val="00B050"/>
              </a:solidFill>
            </c:spPr>
          </c:dPt>
          <c:dPt>
            <c:idx val="1"/>
            <c:invertIfNegative val="0"/>
            <c:bubble3D val="0"/>
            <c:spPr>
              <a:solidFill>
                <a:srgbClr val="00B050"/>
              </a:solidFill>
            </c:spPr>
          </c:dPt>
          <c:dPt>
            <c:idx val="3"/>
            <c:invertIfNegative val="0"/>
            <c:bubble3D val="0"/>
            <c:spPr>
              <a:solidFill>
                <a:srgbClr val="00B050"/>
              </a:solidFill>
            </c:spPr>
          </c:dPt>
          <c:dLbls>
            <c:txPr>
              <a:bodyPr/>
              <a:lstStyle/>
              <a:p>
                <a:pPr>
                  <a:defRPr sz="1800" b="1">
                    <a:solidFill>
                      <a:srgbClr val="FF0000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Лист1!$D$17:$D$20</c:f>
              <c:strCache>
                <c:ptCount val="4"/>
                <c:pt idx="0">
                  <c:v>історія України</c:v>
                </c:pt>
                <c:pt idx="1">
                  <c:v>Всесвітня історія</c:v>
                </c:pt>
                <c:pt idx="2">
                  <c:v>правознавство</c:v>
                </c:pt>
                <c:pt idx="3">
                  <c:v>Харківщинознавство</c:v>
                </c:pt>
              </c:strCache>
            </c:strRef>
          </c:cat>
          <c:val>
            <c:numRef>
              <c:f>Лист1!$E$17:$E$20</c:f>
              <c:numCache>
                <c:formatCode>General</c:formatCode>
                <c:ptCount val="4"/>
                <c:pt idx="0">
                  <c:v>0.66</c:v>
                </c:pt>
                <c:pt idx="1">
                  <c:v>0.67</c:v>
                </c:pt>
                <c:pt idx="2">
                  <c:v>0.62</c:v>
                </c:pt>
                <c:pt idx="3">
                  <c:v>0.65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28419200"/>
        <c:axId val="28655616"/>
        <c:axId val="0"/>
      </c:bar3DChart>
      <c:catAx>
        <c:axId val="28419200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sz="1400" b="1">
                <a:solidFill>
                  <a:srgbClr val="FF0000"/>
                </a:solidFill>
              </a:defRPr>
            </a:pPr>
            <a:endParaRPr lang="ru-RU"/>
          </a:p>
        </c:txPr>
        <c:crossAx val="28655616"/>
        <c:crosses val="autoZero"/>
        <c:auto val="1"/>
        <c:lblAlgn val="ctr"/>
        <c:lblOffset val="100"/>
        <c:noMultiLvlLbl val="0"/>
      </c:catAx>
      <c:valAx>
        <c:axId val="2865561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28419200"/>
        <c:crosses val="autoZero"/>
        <c:crossBetween val="between"/>
      </c:valAx>
    </c:plotArea>
    <c:legend>
      <c:legendPos val="t"/>
      <c:layout/>
      <c:overlay val="0"/>
    </c:legend>
    <c:plotVisOnly val="1"/>
    <c:dispBlanksAs val="gap"/>
    <c:showDLblsOverMax val="0"/>
  </c:chart>
  <c:spPr>
    <a:solidFill>
      <a:schemeClr val="accent3">
        <a:lumMod val="40000"/>
        <a:lumOff val="60000"/>
      </a:schemeClr>
    </a:solidFill>
  </c:spPr>
  <c:externalData r:id="rId1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/>
              <a:t>Тимбай</a:t>
            </a:r>
            <a:r>
              <a:rPr lang="ru-RU" baseline="0"/>
              <a:t> А.І.</a:t>
            </a:r>
            <a:endParaRPr lang="ru-RU"/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  <c:spPr>
        <a:solidFill>
          <a:schemeClr val="accent3">
            <a:lumMod val="60000"/>
            <a:lumOff val="40000"/>
          </a:schemeClr>
        </a:solidFill>
      </c:spPr>
    </c:sideWall>
    <c:backWall>
      <c:thickness val="0"/>
      <c:spPr>
        <a:solidFill>
          <a:schemeClr val="accent3">
            <a:lumMod val="60000"/>
            <a:lumOff val="40000"/>
          </a:schemeClr>
        </a:solidFill>
      </c:spPr>
    </c:backWall>
    <c:plotArea>
      <c:layout/>
      <c:bar3DChart>
        <c:barDir val="col"/>
        <c:grouping val="clustered"/>
        <c:varyColors val="0"/>
        <c:ser>
          <c:idx val="0"/>
          <c:order val="0"/>
          <c:spPr>
            <a:solidFill>
              <a:srgbClr val="00B050"/>
            </a:solidFill>
          </c:spPr>
          <c:invertIfNegative val="0"/>
          <c:dLbls>
            <c:txPr>
              <a:bodyPr/>
              <a:lstStyle/>
              <a:p>
                <a:pPr>
                  <a:defRPr sz="2000" b="1">
                    <a:solidFill>
                      <a:srgbClr val="FF0000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Лист1!$G$10:$G$12</c:f>
              <c:strCache>
                <c:ptCount val="3"/>
                <c:pt idx="0">
                  <c:v>українська мова</c:v>
                </c:pt>
                <c:pt idx="1">
                  <c:v>світова література</c:v>
                </c:pt>
                <c:pt idx="2">
                  <c:v>художня культура</c:v>
                </c:pt>
              </c:strCache>
            </c:strRef>
          </c:cat>
          <c:val>
            <c:numRef>
              <c:f>Лист1!$H$10:$H$12</c:f>
              <c:numCache>
                <c:formatCode>General</c:formatCode>
                <c:ptCount val="3"/>
                <c:pt idx="0">
                  <c:v>0.77</c:v>
                </c:pt>
                <c:pt idx="1">
                  <c:v>0.75</c:v>
                </c:pt>
                <c:pt idx="2">
                  <c:v>0.88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85846656"/>
        <c:axId val="85931520"/>
        <c:axId val="0"/>
      </c:bar3DChart>
      <c:catAx>
        <c:axId val="85846656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sz="1400" b="1">
                <a:solidFill>
                  <a:srgbClr val="FF0000"/>
                </a:solidFill>
              </a:defRPr>
            </a:pPr>
            <a:endParaRPr lang="ru-RU"/>
          </a:p>
        </c:txPr>
        <c:crossAx val="85931520"/>
        <c:crosses val="autoZero"/>
        <c:auto val="1"/>
        <c:lblAlgn val="ctr"/>
        <c:lblOffset val="100"/>
        <c:noMultiLvlLbl val="0"/>
      </c:catAx>
      <c:valAx>
        <c:axId val="8593152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85846656"/>
        <c:crosses val="autoZero"/>
        <c:crossBetween val="between"/>
      </c:valAx>
    </c:plotArea>
    <c:legend>
      <c:legendPos val="t"/>
      <c:layout/>
      <c:overlay val="0"/>
    </c:legend>
    <c:plotVisOnly val="1"/>
    <c:dispBlanksAs val="gap"/>
    <c:showDLblsOverMax val="0"/>
  </c:chart>
  <c:spPr>
    <a:solidFill>
      <a:schemeClr val="accent6">
        <a:lumMod val="20000"/>
        <a:lumOff val="80000"/>
        <a:alpha val="81000"/>
      </a:schemeClr>
    </a:solidFill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hart>
    <c:title>
      <c:tx>
        <c:rich>
          <a:bodyPr/>
          <a:lstStyle/>
          <a:p>
            <a:pPr>
              <a:defRPr>
                <a:latin typeface="Arial Narrow" pitchFamily="34" charset="0"/>
              </a:defRPr>
            </a:pPr>
            <a:r>
              <a:rPr lang="ru-RU" sz="1800">
                <a:latin typeface="Arial Narrow" pitchFamily="34" charset="0"/>
              </a:rPr>
              <a:t>РНУ по предметах</a:t>
            </a:r>
          </a:p>
        </c:rich>
      </c:tx>
      <c:layout/>
      <c:overlay val="0"/>
      <c:spPr>
        <a:noFill/>
        <a:ln w="2540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7.2242687849506354E-2"/>
          <c:y val="0.16562403218961602"/>
          <c:w val="0.9058339644600093"/>
          <c:h val="0.39984840561592089"/>
        </c:manualLayout>
      </c:layout>
      <c:barChart>
        <c:barDir val="col"/>
        <c:grouping val="clustered"/>
        <c:varyColors val="0"/>
        <c:ser>
          <c:idx val="0"/>
          <c:order val="0"/>
          <c:spPr>
            <a:gradFill rotWithShape="0">
              <a:gsLst>
                <a:gs pos="0">
                  <a:srgbClr xmlns:mc="http://schemas.openxmlformats.org/markup-compatibility/2006" xmlns:a14="http://schemas.microsoft.com/office/drawing/2010/main" val="FF00FF" mc:Ignorable="a14" a14:legacySpreadsheetColorIndex="33"/>
                </a:gs>
                <a:gs pos="100000">
                  <a:srgbClr xmlns:mc="http://schemas.openxmlformats.org/markup-compatibility/2006" xmlns:a14="http://schemas.microsoft.com/office/drawing/2010/main" val="00FF00" mc:Ignorable="a14" a14:legacySpreadsheetColorIndex="11"/>
                </a:gs>
              </a:gsLst>
              <a:path path="rect">
                <a:fillToRect l="50000" t="50000" r="50000" b="50000"/>
              </a:path>
            </a:gradFill>
            <a:ln w="25400">
              <a:noFill/>
            </a:ln>
            <a:effectLst>
              <a:outerShdw dist="35921" dir="2700000" algn="br">
                <a:srgbClr val="000000"/>
              </a:outerShdw>
            </a:effectLst>
          </c:spPr>
          <c:invertIfNegative val="0"/>
          <c:dLbls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100" b="1" i="0" u="none" strike="noStrike" baseline="0">
                    <a:solidFill>
                      <a:srgbClr val="000000"/>
                    </a:solidFill>
                    <a:latin typeface="Arial"/>
                    <a:ea typeface="Arial"/>
                    <a:cs typeface="Arial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'РНУ+ДВ'!$B$1:$AF$1</c:f>
              <c:strCache>
                <c:ptCount val="31"/>
                <c:pt idx="0">
                  <c:v>Українська мова</c:v>
                </c:pt>
                <c:pt idx="1">
                  <c:v>Українська література</c:v>
                </c:pt>
                <c:pt idx="2">
                  <c:v>Зарубіжна література</c:v>
                </c:pt>
                <c:pt idx="3">
                  <c:v>Англійська мова</c:v>
                </c:pt>
                <c:pt idx="5">
                  <c:v>Математика</c:v>
                </c:pt>
                <c:pt idx="9">
                  <c:v>Історія України</c:v>
                </c:pt>
                <c:pt idx="10">
                  <c:v>Всесвітня історія</c:v>
                </c:pt>
                <c:pt idx="11">
                  <c:v>Людина і світ</c:v>
                </c:pt>
                <c:pt idx="12">
                  <c:v>Правознавство</c:v>
                </c:pt>
                <c:pt idx="13">
                  <c:v>Природознавство</c:v>
                </c:pt>
                <c:pt idx="14">
                  <c:v>громадянська освіта</c:v>
                </c:pt>
                <c:pt idx="15">
                  <c:v>Основи економіки</c:v>
                </c:pt>
                <c:pt idx="16">
                  <c:v>Харківщинознавство</c:v>
                </c:pt>
                <c:pt idx="17">
                  <c:v>Біологія</c:v>
                </c:pt>
                <c:pt idx="18">
                  <c:v>Астрономія</c:v>
                </c:pt>
                <c:pt idx="19">
                  <c:v>Фізика</c:v>
                </c:pt>
                <c:pt idx="20">
                  <c:v>Хімія</c:v>
                </c:pt>
                <c:pt idx="21">
                  <c:v>Логіка</c:v>
                </c:pt>
                <c:pt idx="22">
                  <c:v>Етика</c:v>
                </c:pt>
                <c:pt idx="23">
                  <c:v>Російська мова</c:v>
                </c:pt>
                <c:pt idx="24">
                  <c:v>Музика</c:v>
                </c:pt>
                <c:pt idx="25">
                  <c:v>Образотворче мистецтво</c:v>
                </c:pt>
                <c:pt idx="26">
                  <c:v>Фізкультура</c:v>
                </c:pt>
                <c:pt idx="27">
                  <c:v>Основи здоровя</c:v>
                </c:pt>
                <c:pt idx="28">
                  <c:v>Креслення</c:v>
                </c:pt>
                <c:pt idx="29">
                  <c:v>ДПЮ</c:v>
                </c:pt>
                <c:pt idx="30">
                  <c:v>Трудове навчання</c:v>
                </c:pt>
              </c:strCache>
            </c:strRef>
          </c:cat>
          <c:val>
            <c:numRef>
              <c:f>'РНУ+ДВ'!$B$14:$AF$14</c:f>
              <c:numCache>
                <c:formatCode>0.00</c:formatCode>
                <c:ptCount val="31"/>
                <c:pt idx="0">
                  <c:v>0.71376811594202905</c:v>
                </c:pt>
                <c:pt idx="1">
                  <c:v>0.80344202898550721</c:v>
                </c:pt>
                <c:pt idx="2">
                  <c:v>0</c:v>
                </c:pt>
                <c:pt idx="3">
                  <c:v>0.62689393939393945</c:v>
                </c:pt>
                <c:pt idx="4">
                  <c:v>0</c:v>
                </c:pt>
                <c:pt idx="5">
                  <c:v>0.74003623188405798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0.74849033816425126</c:v>
                </c:pt>
                <c:pt idx="14">
                  <c:v>0.79166666666666663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0.78260869565217395</c:v>
                </c:pt>
                <c:pt idx="23">
                  <c:v>0.68055555555555558</c:v>
                </c:pt>
                <c:pt idx="24">
                  <c:v>0.84601449275362328</c:v>
                </c:pt>
                <c:pt idx="25">
                  <c:v>0.84722222222222221</c:v>
                </c:pt>
                <c:pt idx="26">
                  <c:v>0.86764705882352944</c:v>
                </c:pt>
                <c:pt idx="27">
                  <c:v>0.76388888888888884</c:v>
                </c:pt>
                <c:pt idx="28">
                  <c:v>0</c:v>
                </c:pt>
                <c:pt idx="29">
                  <c:v>0</c:v>
                </c:pt>
                <c:pt idx="30">
                  <c:v>0.86745169082125606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-25"/>
        <c:axId val="21152128"/>
        <c:axId val="21153664"/>
      </c:barChart>
      <c:catAx>
        <c:axId val="211521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 rot="-5400000" vert="horz"/>
          <a:lstStyle/>
          <a:p>
            <a:pPr>
              <a:defRPr sz="1200" b="1" i="0" u="none" strike="noStrike" baseline="0">
                <a:solidFill>
                  <a:srgbClr val="000000"/>
                </a:solidFill>
                <a:latin typeface="Arial Narrow"/>
                <a:ea typeface="Arial Narrow"/>
                <a:cs typeface="Arial Narrow"/>
              </a:defRPr>
            </a:pPr>
            <a:endParaRPr lang="ru-RU"/>
          </a:p>
        </c:txPr>
        <c:crossAx val="21153664"/>
        <c:crosses val="autoZero"/>
        <c:auto val="1"/>
        <c:lblAlgn val="ctr"/>
        <c:lblOffset val="100"/>
        <c:noMultiLvlLbl val="0"/>
      </c:catAx>
      <c:valAx>
        <c:axId val="21153664"/>
        <c:scaling>
          <c:orientation val="minMax"/>
          <c:max val="1"/>
        </c:scaling>
        <c:delete val="0"/>
        <c:axPos val="l"/>
        <c:majorGridlines>
          <c:spPr>
            <a:ln w="3175">
              <a:solidFill>
                <a:srgbClr val="00FFFF"/>
              </a:solidFill>
              <a:prstDash val="solid"/>
            </a:ln>
          </c:spPr>
        </c:majorGridlines>
        <c:numFmt formatCode="0.00" sourceLinked="1"/>
        <c:majorTickMark val="none"/>
        <c:minorTickMark val="none"/>
        <c:tickLblPos val="nextTo"/>
        <c:spPr>
          <a:ln w="9525">
            <a:noFill/>
          </a:ln>
        </c:spPr>
        <c:txPr>
          <a:bodyPr rot="0" vert="horz"/>
          <a:lstStyle/>
          <a:p>
            <a:pPr>
              <a:defRPr sz="1200" b="1" i="0" u="none" strike="noStrike" baseline="0">
                <a:solidFill>
                  <a:srgbClr val="000000"/>
                </a:solidFill>
                <a:latin typeface="Arial Narrow"/>
                <a:ea typeface="Arial Narrow"/>
                <a:cs typeface="Arial Narrow"/>
              </a:defRPr>
            </a:pPr>
            <a:endParaRPr lang="ru-RU"/>
          </a:p>
        </c:txPr>
        <c:crossAx val="21152128"/>
        <c:crosses val="autoZero"/>
        <c:crossBetween val="between"/>
      </c:valAx>
      <c:spPr>
        <a:solidFill>
          <a:srgbClr val="00FFFF"/>
        </a:solidFill>
        <a:ln w="25400">
          <a:noFill/>
        </a:ln>
      </c:spPr>
    </c:plotArea>
    <c:plotVisOnly val="1"/>
    <c:dispBlanksAs val="gap"/>
    <c:showDLblsOverMax val="0"/>
  </c:chart>
  <c:spPr>
    <a:solidFill>
      <a:srgbClr val="00FFFF"/>
    </a:solidFill>
    <a:ln w="3175">
      <a:solidFill>
        <a:srgbClr val="808080"/>
      </a:solidFill>
      <a:prstDash val="solid"/>
    </a:ln>
  </c:spPr>
  <c:txPr>
    <a:bodyPr/>
    <a:lstStyle/>
    <a:p>
      <a:pPr>
        <a:defRPr sz="1050">
          <a:solidFill>
            <a:srgbClr val="FFFF00"/>
          </a:solidFill>
        </a:defRPr>
      </a:pPr>
      <a:endParaRPr lang="ru-RU"/>
    </a:p>
  </c:txPr>
  <c:externalData r:id="rId1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200" b="1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r>
              <a:rPr lang="ru-RU"/>
              <a:t>Рєзніков В.В.</a:t>
            </a:r>
          </a:p>
        </c:rich>
      </c:tx>
      <c:layout>
        <c:manualLayout>
          <c:xMode val="edge"/>
          <c:yMode val="edge"/>
          <c:x val="0.44157187176835572"/>
          <c:y val="2.0338983050847456E-2"/>
        </c:manualLayout>
      </c:layout>
      <c:overlay val="0"/>
      <c:spPr>
        <a:noFill/>
        <a:ln w="25400">
          <a:noFill/>
        </a:ln>
      </c:spPr>
    </c:title>
    <c:autoTitleDeleted val="0"/>
    <c:view3D>
      <c:rotX val="15"/>
      <c:hPercent val="58"/>
      <c:rotY val="20"/>
      <c:depthPercent val="100"/>
      <c:rAngAx val="1"/>
    </c:view3D>
    <c:floor>
      <c:thickness val="0"/>
      <c:spPr>
        <a:solidFill>
          <a:srgbClr val="C0C0C0"/>
        </a:solidFill>
        <a:ln w="3175">
          <a:solidFill>
            <a:srgbClr val="000000"/>
          </a:solidFill>
          <a:prstDash val="solid"/>
        </a:ln>
      </c:spPr>
    </c:floor>
    <c:sideWall>
      <c:thickness val="0"/>
      <c:spPr>
        <a:solidFill>
          <a:srgbClr val="00FFFF"/>
        </a:solidFill>
        <a:ln w="12700">
          <a:solidFill>
            <a:srgbClr val="808080"/>
          </a:solidFill>
          <a:prstDash val="solid"/>
        </a:ln>
      </c:spPr>
    </c:sideWall>
    <c:backWall>
      <c:thickness val="0"/>
      <c:spPr>
        <a:solidFill>
          <a:srgbClr val="00FFFF"/>
        </a:solidFill>
        <a:ln w="12700">
          <a:solidFill>
            <a:srgbClr val="808080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7.6525336091003107E-2"/>
          <c:y val="0.10508474576271186"/>
          <c:w val="0.85522233712512929"/>
          <c:h val="0.78474576271186436"/>
        </c:manualLayout>
      </c:layout>
      <c:bar3DChart>
        <c:barDir val="col"/>
        <c:grouping val="clustered"/>
        <c:varyColors val="0"/>
        <c:ser>
          <c:idx val="0"/>
          <c:order val="0"/>
          <c:spPr>
            <a:solidFill>
              <a:srgbClr val="FF0000"/>
            </a:solidFill>
            <a:ln w="12700">
              <a:solidFill>
                <a:srgbClr val="000000"/>
              </a:solidFill>
              <a:prstDash val="solid"/>
            </a:ln>
          </c:spPr>
          <c:invertIfNegative val="0"/>
          <c:dLbls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600" b="1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Лист1!$D$21:$D$24</c:f>
              <c:strCache>
                <c:ptCount val="4"/>
                <c:pt idx="0">
                  <c:v>Людина і світ</c:v>
                </c:pt>
                <c:pt idx="1">
                  <c:v>основи економіки</c:v>
                </c:pt>
                <c:pt idx="2">
                  <c:v>креслення</c:v>
                </c:pt>
                <c:pt idx="3">
                  <c:v>технології</c:v>
                </c:pt>
              </c:strCache>
            </c:strRef>
          </c:cat>
          <c:val>
            <c:numRef>
              <c:f>Лист1!$E$21:$E$24</c:f>
              <c:numCache>
                <c:formatCode>General</c:formatCode>
                <c:ptCount val="4"/>
                <c:pt idx="0">
                  <c:v>0.93</c:v>
                </c:pt>
                <c:pt idx="1">
                  <c:v>0.95</c:v>
                </c:pt>
                <c:pt idx="2">
                  <c:v>0.92</c:v>
                </c:pt>
                <c:pt idx="3">
                  <c:v>0.94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85976576"/>
        <c:axId val="85987712"/>
        <c:axId val="0"/>
      </c:bar3DChart>
      <c:catAx>
        <c:axId val="8597657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859877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85987712"/>
        <c:scaling>
          <c:orientation val="minMax"/>
        </c:scaling>
        <c:delete val="0"/>
        <c:axPos val="l"/>
        <c:majorGridlines>
          <c:spPr>
            <a:ln w="3175">
              <a:solidFill>
                <a:srgbClr val="000000"/>
              </a:solidFill>
              <a:prstDash val="solid"/>
            </a:ln>
          </c:spPr>
        </c:majorGridlines>
        <c:numFmt formatCode="General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200" b="1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85976576"/>
        <c:crosses val="autoZero"/>
        <c:crossBetween val="between"/>
      </c:valAx>
      <c:dTable>
        <c:showHorzBorder val="1"/>
        <c:showVertBorder val="1"/>
        <c:showOutline val="1"/>
        <c:showKeys val="1"/>
        <c:spPr>
          <a:ln w="3175">
            <a:solidFill>
              <a:srgbClr val="000000"/>
            </a:solidFill>
            <a:prstDash val="solid"/>
          </a:ln>
        </c:spPr>
        <c:txPr>
          <a:bodyPr/>
          <a:lstStyle/>
          <a:p>
            <a:pPr rtl="0">
              <a:defRPr sz="1200" b="1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</c:dTable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15544312334978228"/>
          <c:y val="0.86025055436759279"/>
          <c:w val="0.52063477520977075"/>
          <c:h val="3.7288135593220341E-2"/>
        </c:manualLayout>
      </c:layout>
      <c:overlay val="0"/>
      <c:spPr>
        <a:solidFill>
          <a:srgbClr val="FFFFFF"/>
        </a:solidFill>
        <a:ln w="3175">
          <a:solidFill>
            <a:srgbClr val="000000"/>
          </a:solidFill>
          <a:prstDash val="solid"/>
        </a:ln>
      </c:spPr>
      <c:txPr>
        <a:bodyPr/>
        <a:lstStyle/>
        <a:p>
          <a:pPr>
            <a:defRPr sz="920" b="0" i="0" u="none" strike="noStrike" baseline="0">
              <a:solidFill>
                <a:srgbClr val="000000"/>
              </a:solidFill>
              <a:latin typeface="Arial Cyr"/>
              <a:ea typeface="Arial Cyr"/>
              <a:cs typeface="Arial Cyr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rgbClr val="FFFFCC"/>
    </a:solidFill>
    <a:ln w="9525">
      <a:noFill/>
    </a:ln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1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200" b="1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r>
              <a:rPr lang="ru-RU"/>
              <a:t>Максимовська О.П.</a:t>
            </a:r>
          </a:p>
        </c:rich>
      </c:tx>
      <c:layout>
        <c:manualLayout>
          <c:xMode val="edge"/>
          <c:yMode val="edge"/>
          <c:x val="0.41778697001034126"/>
          <c:y val="2.0338983050847456E-2"/>
        </c:manualLayout>
      </c:layout>
      <c:overlay val="0"/>
      <c:spPr>
        <a:noFill/>
        <a:ln w="25400">
          <a:noFill/>
        </a:ln>
      </c:spPr>
    </c:title>
    <c:autoTitleDeleted val="0"/>
    <c:view3D>
      <c:rotX val="15"/>
      <c:hPercent val="58"/>
      <c:rotY val="20"/>
      <c:depthPercent val="100"/>
      <c:rAngAx val="1"/>
    </c:view3D>
    <c:floor>
      <c:thickness val="0"/>
      <c:spPr>
        <a:solidFill>
          <a:srgbClr val="C0C0C0"/>
        </a:solidFill>
        <a:ln w="3175">
          <a:solidFill>
            <a:srgbClr val="000000"/>
          </a:solidFill>
          <a:prstDash val="solid"/>
        </a:ln>
      </c:spPr>
    </c:floor>
    <c:sideWall>
      <c:thickness val="0"/>
      <c:spPr>
        <a:solidFill>
          <a:srgbClr val="FFFFCC"/>
        </a:solidFill>
        <a:ln w="12700">
          <a:solidFill>
            <a:srgbClr val="808080"/>
          </a:solidFill>
          <a:prstDash val="solid"/>
        </a:ln>
      </c:spPr>
    </c:sideWall>
    <c:backWall>
      <c:thickness val="0"/>
      <c:spPr>
        <a:solidFill>
          <a:srgbClr val="FFFFCC"/>
        </a:solidFill>
        <a:ln w="12700">
          <a:solidFill>
            <a:srgbClr val="808080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7.6525336091003107E-2"/>
          <c:y val="0.10508474576271186"/>
          <c:w val="0.85522233712512929"/>
          <c:h val="0.78474576271186436"/>
        </c:manualLayout>
      </c:layout>
      <c:bar3DChart>
        <c:barDir val="col"/>
        <c:grouping val="clustered"/>
        <c:varyColors val="0"/>
        <c:ser>
          <c:idx val="0"/>
          <c:order val="0"/>
          <c:spPr>
            <a:solidFill>
              <a:srgbClr val="00FF00"/>
            </a:solidFill>
            <a:ln w="12700">
              <a:solidFill>
                <a:srgbClr val="000000"/>
              </a:solidFill>
              <a:prstDash val="solid"/>
            </a:ln>
          </c:spPr>
          <c:invertIfNegative val="0"/>
          <c:dLbls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400" b="1" i="0" u="none" strike="noStrike" baseline="0">
                    <a:solidFill>
                      <a:srgbClr val="FF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Лист1!$G$6</c:f>
              <c:strCache>
                <c:ptCount val="1"/>
                <c:pt idx="0">
                  <c:v>Максимовська О.П.</c:v>
                </c:pt>
              </c:strCache>
            </c:strRef>
          </c:cat>
          <c:val>
            <c:numRef>
              <c:f>Лист1!$H$6</c:f>
              <c:numCache>
                <c:formatCode>General</c:formatCode>
                <c:ptCount val="1"/>
                <c:pt idx="0">
                  <c:v>0.77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28846720"/>
        <c:axId val="29120000"/>
        <c:axId val="0"/>
      </c:bar3DChart>
      <c:catAx>
        <c:axId val="2884672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29120000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29120000"/>
        <c:scaling>
          <c:orientation val="minMax"/>
        </c:scaling>
        <c:delete val="0"/>
        <c:axPos val="l"/>
        <c:majorGridlines>
          <c:spPr>
            <a:ln w="3175">
              <a:solidFill>
                <a:srgbClr val="000000"/>
              </a:solidFill>
              <a:prstDash val="solid"/>
            </a:ln>
          </c:spPr>
        </c:majorGridlines>
        <c:numFmt formatCode="General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000" b="1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28846720"/>
        <c:crosses val="autoZero"/>
        <c:crossBetween val="between"/>
      </c:valAx>
      <c:dTable>
        <c:showHorzBorder val="1"/>
        <c:showVertBorder val="1"/>
        <c:showOutline val="1"/>
        <c:showKeys val="1"/>
        <c:spPr>
          <a:ln w="3175">
            <a:solidFill>
              <a:srgbClr val="000000"/>
            </a:solidFill>
            <a:prstDash val="solid"/>
          </a:ln>
        </c:spPr>
        <c:txPr>
          <a:bodyPr/>
          <a:lstStyle/>
          <a:p>
            <a:pPr rtl="0">
              <a:defRPr sz="1200" b="1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</c:dTable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94312306101344368"/>
          <c:y val="0.52711864406779663"/>
          <c:w val="5.2740434332988625E-2"/>
          <c:h val="3.7288135593220341E-2"/>
        </c:manualLayout>
      </c:layout>
      <c:overlay val="0"/>
      <c:spPr>
        <a:solidFill>
          <a:srgbClr val="FFFFFF"/>
        </a:solidFill>
        <a:ln w="3175">
          <a:solidFill>
            <a:srgbClr val="000000"/>
          </a:solidFill>
          <a:prstDash val="solid"/>
        </a:ln>
      </c:spPr>
      <c:txPr>
        <a:bodyPr/>
        <a:lstStyle/>
        <a:p>
          <a:pPr>
            <a:defRPr sz="920" b="0" i="0" u="none" strike="noStrike" baseline="0">
              <a:solidFill>
                <a:srgbClr val="000000"/>
              </a:solidFill>
              <a:latin typeface="Arial Cyr"/>
              <a:ea typeface="Arial Cyr"/>
              <a:cs typeface="Arial Cyr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rgbClr val="CCFFFF"/>
    </a:solidFill>
    <a:ln w="9525">
      <a:noFill/>
    </a:ln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1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/>
              <a:t>11</a:t>
            </a:r>
            <a:r>
              <a:rPr lang="ru-RU" baseline="0"/>
              <a:t> клас</a:t>
            </a:r>
            <a:endParaRPr lang="ru-RU"/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3.888888888888889E-2"/>
          <c:y val="0.31121719160104988"/>
          <c:w val="0.93888888888888888"/>
          <c:h val="0.32775663458734328"/>
        </c:manualLayout>
      </c:layout>
      <c:bar3DChart>
        <c:barDir val="col"/>
        <c:grouping val="clustered"/>
        <c:varyColors val="0"/>
        <c:ser>
          <c:idx val="0"/>
          <c:order val="0"/>
          <c:invertIfNegative val="0"/>
          <c:dPt>
            <c:idx val="0"/>
            <c:invertIfNegative val="0"/>
            <c:bubble3D val="0"/>
            <c:spPr>
              <a:solidFill>
                <a:srgbClr val="00B0F0"/>
              </a:solidFill>
            </c:spPr>
          </c:dPt>
          <c:dPt>
            <c:idx val="1"/>
            <c:invertIfNegative val="0"/>
            <c:bubble3D val="0"/>
            <c:spPr>
              <a:solidFill>
                <a:srgbClr val="00B0F0"/>
              </a:solidFill>
            </c:spPr>
          </c:dPt>
          <c:dPt>
            <c:idx val="6"/>
            <c:invertIfNegative val="0"/>
            <c:bubble3D val="0"/>
            <c:spPr>
              <a:solidFill>
                <a:srgbClr val="FF0000"/>
              </a:solidFill>
            </c:spPr>
          </c:dPt>
          <c:dPt>
            <c:idx val="13"/>
            <c:invertIfNegative val="0"/>
            <c:bubble3D val="0"/>
            <c:spPr>
              <a:solidFill>
                <a:srgbClr val="FF0000"/>
              </a:solidFill>
            </c:spPr>
          </c:dPt>
          <c:dPt>
            <c:idx val="15"/>
            <c:invertIfNegative val="0"/>
            <c:bubble3D val="0"/>
            <c:spPr>
              <a:solidFill>
                <a:srgbClr val="00B0F0"/>
              </a:solidFill>
            </c:spPr>
          </c:dPt>
          <c:dPt>
            <c:idx val="18"/>
            <c:invertIfNegative val="0"/>
            <c:bubble3D val="0"/>
            <c:spPr>
              <a:solidFill>
                <a:srgbClr val="FF0000"/>
              </a:solidFill>
            </c:spPr>
          </c:dPt>
          <c:dLbls>
            <c:txPr>
              <a:bodyPr/>
              <a:lstStyle/>
              <a:p>
                <a:pPr>
                  <a:defRPr sz="9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Лист2!$A$5:$S$5</c:f>
              <c:strCache>
                <c:ptCount val="19"/>
                <c:pt idx="0">
                  <c:v>Українська мова</c:v>
                </c:pt>
                <c:pt idx="1">
                  <c:v>Українська література</c:v>
                </c:pt>
                <c:pt idx="2">
                  <c:v>Зарубіжна література</c:v>
                </c:pt>
                <c:pt idx="3">
                  <c:v>Англійська мова</c:v>
                </c:pt>
                <c:pt idx="4">
                  <c:v>Алгебра</c:v>
                </c:pt>
                <c:pt idx="5">
                  <c:v>Геометрія</c:v>
                </c:pt>
                <c:pt idx="6">
                  <c:v>Інформатика</c:v>
                </c:pt>
                <c:pt idx="7">
                  <c:v>Історія України</c:v>
                </c:pt>
                <c:pt idx="8">
                  <c:v>Всесвітня історія</c:v>
                </c:pt>
                <c:pt idx="9">
                  <c:v>Людина і світ</c:v>
                </c:pt>
                <c:pt idx="10">
                  <c:v>екологія</c:v>
                </c:pt>
                <c:pt idx="11">
                  <c:v>Основи економіки</c:v>
                </c:pt>
                <c:pt idx="12">
                  <c:v>Біологія</c:v>
                </c:pt>
                <c:pt idx="13">
                  <c:v>Астрономія</c:v>
                </c:pt>
                <c:pt idx="14">
                  <c:v>Фізика</c:v>
                </c:pt>
                <c:pt idx="15">
                  <c:v>Хімія</c:v>
                </c:pt>
                <c:pt idx="16">
                  <c:v>Фізкультура</c:v>
                </c:pt>
                <c:pt idx="17">
                  <c:v>Захист Вітчизни</c:v>
                </c:pt>
                <c:pt idx="18">
                  <c:v>Трудове навчання</c:v>
                </c:pt>
              </c:strCache>
            </c:strRef>
          </c:cat>
          <c:val>
            <c:numRef>
              <c:f>Лист2!$A$6:$S$6</c:f>
              <c:numCache>
                <c:formatCode>0.00</c:formatCode>
                <c:ptCount val="19"/>
                <c:pt idx="0">
                  <c:v>0.77272727272727271</c:v>
                </c:pt>
                <c:pt idx="1">
                  <c:v>0.77272727272727271</c:v>
                </c:pt>
                <c:pt idx="2">
                  <c:v>0.95454545454545459</c:v>
                </c:pt>
                <c:pt idx="3">
                  <c:v>0.84090909090909094</c:v>
                </c:pt>
                <c:pt idx="4">
                  <c:v>0.86363636363636365</c:v>
                </c:pt>
                <c:pt idx="5">
                  <c:v>0.79545454545454541</c:v>
                </c:pt>
                <c:pt idx="6">
                  <c:v>1</c:v>
                </c:pt>
                <c:pt idx="7">
                  <c:v>0.79545454545454541</c:v>
                </c:pt>
                <c:pt idx="8">
                  <c:v>0.81818181818181823</c:v>
                </c:pt>
                <c:pt idx="9">
                  <c:v>0.93181818181818177</c:v>
                </c:pt>
                <c:pt idx="10">
                  <c:v>0.81818181818181823</c:v>
                </c:pt>
                <c:pt idx="11">
                  <c:v>0.95454545454545459</c:v>
                </c:pt>
                <c:pt idx="12">
                  <c:v>0.81818181818181823</c:v>
                </c:pt>
                <c:pt idx="13">
                  <c:v>1</c:v>
                </c:pt>
                <c:pt idx="14">
                  <c:v>0.81818181818181823</c:v>
                </c:pt>
                <c:pt idx="15">
                  <c:v>0.77272727272727271</c:v>
                </c:pt>
                <c:pt idx="16">
                  <c:v>0.97727272727272729</c:v>
                </c:pt>
                <c:pt idx="17">
                  <c:v>0.93181818181818177</c:v>
                </c:pt>
                <c:pt idx="18">
                  <c:v>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29255168"/>
        <c:axId val="29256320"/>
        <c:axId val="0"/>
      </c:bar3DChart>
      <c:catAx>
        <c:axId val="29255168"/>
        <c:scaling>
          <c:orientation val="minMax"/>
        </c:scaling>
        <c:delete val="0"/>
        <c:axPos val="b"/>
        <c:majorTickMark val="none"/>
        <c:minorTickMark val="none"/>
        <c:tickLblPos val="nextTo"/>
        <c:crossAx val="29256320"/>
        <c:crosses val="autoZero"/>
        <c:auto val="1"/>
        <c:lblAlgn val="ctr"/>
        <c:lblOffset val="100"/>
        <c:noMultiLvlLbl val="0"/>
      </c:catAx>
      <c:valAx>
        <c:axId val="29256320"/>
        <c:scaling>
          <c:orientation val="minMax"/>
        </c:scaling>
        <c:delete val="1"/>
        <c:axPos val="l"/>
        <c:numFmt formatCode="0.00" sourceLinked="1"/>
        <c:majorTickMark val="out"/>
        <c:minorTickMark val="none"/>
        <c:tickLblPos val="nextTo"/>
        <c:crossAx val="29255168"/>
        <c:crosses val="autoZero"/>
        <c:crossBetween val="between"/>
      </c:valAx>
    </c:plotArea>
    <c:plotVisOnly val="1"/>
    <c:dispBlanksAs val="gap"/>
    <c:showDLblsOverMax val="0"/>
  </c:chart>
  <c:spPr>
    <a:solidFill>
      <a:srgbClr val="FFFF00"/>
    </a:solidFill>
  </c:spPr>
  <c:externalData r:id="rId1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/>
              <a:t>9</a:t>
            </a:r>
            <a:r>
              <a:rPr lang="ru-RU" baseline="0"/>
              <a:t> клас </a:t>
            </a:r>
            <a:endParaRPr lang="ru-RU"/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invertIfNegative val="0"/>
          <c:dPt>
            <c:idx val="6"/>
            <c:invertIfNegative val="0"/>
            <c:bubble3D val="0"/>
            <c:spPr>
              <a:solidFill>
                <a:srgbClr val="FF0000"/>
              </a:solidFill>
            </c:spPr>
          </c:dPt>
          <c:dPt>
            <c:idx val="7"/>
            <c:invertIfNegative val="0"/>
            <c:bubble3D val="0"/>
            <c:spPr>
              <a:solidFill>
                <a:schemeClr val="accent5"/>
              </a:solidFill>
            </c:spPr>
          </c:dPt>
          <c:dPt>
            <c:idx val="9"/>
            <c:invertIfNegative val="0"/>
            <c:bubble3D val="0"/>
            <c:spPr>
              <a:solidFill>
                <a:schemeClr val="accent5"/>
              </a:solidFill>
            </c:spPr>
          </c:dPt>
          <c:dPt>
            <c:idx val="14"/>
            <c:invertIfNegative val="0"/>
            <c:bubble3D val="0"/>
            <c:spPr>
              <a:solidFill>
                <a:schemeClr val="accent5"/>
              </a:solidFill>
            </c:spPr>
          </c:dPt>
          <c:dPt>
            <c:idx val="16"/>
            <c:invertIfNegative val="0"/>
            <c:bubble3D val="0"/>
            <c:spPr>
              <a:solidFill>
                <a:srgbClr val="FF0000"/>
              </a:solidFill>
            </c:spPr>
          </c:dPt>
          <c:dPt>
            <c:idx val="18"/>
            <c:invertIfNegative val="0"/>
            <c:bubble3D val="0"/>
            <c:spPr>
              <a:solidFill>
                <a:srgbClr val="FF0000"/>
              </a:solidFill>
            </c:spPr>
          </c:dPt>
          <c:cat>
            <c:strRef>
              <c:f>Лист1!$A$2:$S$2</c:f>
              <c:strCache>
                <c:ptCount val="19"/>
                <c:pt idx="0">
                  <c:v>Українська мова</c:v>
                </c:pt>
                <c:pt idx="1">
                  <c:v>Українська література</c:v>
                </c:pt>
                <c:pt idx="2">
                  <c:v>Світова література</c:v>
                </c:pt>
                <c:pt idx="3">
                  <c:v>Англійська мова</c:v>
                </c:pt>
                <c:pt idx="4">
                  <c:v>Алгебра</c:v>
                </c:pt>
                <c:pt idx="5">
                  <c:v>Геометрія</c:v>
                </c:pt>
                <c:pt idx="6">
                  <c:v>Інформатика</c:v>
                </c:pt>
                <c:pt idx="7">
                  <c:v>Історія України</c:v>
                </c:pt>
                <c:pt idx="8">
                  <c:v>Всесвітня історія</c:v>
                </c:pt>
                <c:pt idx="9">
                  <c:v>Правознавство</c:v>
                </c:pt>
                <c:pt idx="10">
                  <c:v>Географія</c:v>
                </c:pt>
                <c:pt idx="11">
                  <c:v>Харківщинознавство</c:v>
                </c:pt>
                <c:pt idx="12">
                  <c:v>Біологія</c:v>
                </c:pt>
                <c:pt idx="13">
                  <c:v>Фізика</c:v>
                </c:pt>
                <c:pt idx="14">
                  <c:v>Хімія</c:v>
                </c:pt>
                <c:pt idx="15">
                  <c:v>Російська мова</c:v>
                </c:pt>
                <c:pt idx="16">
                  <c:v>Фізкультура</c:v>
                </c:pt>
                <c:pt idx="17">
                  <c:v>Основи здоровя</c:v>
                </c:pt>
                <c:pt idx="18">
                  <c:v>Трудове навчання</c:v>
                </c:pt>
              </c:strCache>
            </c:strRef>
          </c:cat>
          <c:val>
            <c:numRef>
              <c:f>Лист1!$A$3:$S$3</c:f>
              <c:numCache>
                <c:formatCode>0.00</c:formatCode>
                <c:ptCount val="19"/>
                <c:pt idx="0">
                  <c:v>0.6071428571428571</c:v>
                </c:pt>
                <c:pt idx="1">
                  <c:v>0.70238095238095233</c:v>
                </c:pt>
                <c:pt idx="2">
                  <c:v>0.66666666666666663</c:v>
                </c:pt>
                <c:pt idx="3">
                  <c:v>0.63095238095238093</c:v>
                </c:pt>
                <c:pt idx="4">
                  <c:v>0.59523809523809523</c:v>
                </c:pt>
                <c:pt idx="5">
                  <c:v>0.61904761904761907</c:v>
                </c:pt>
                <c:pt idx="6">
                  <c:v>0.90476190476190477</c:v>
                </c:pt>
                <c:pt idx="7">
                  <c:v>0.5714285714285714</c:v>
                </c:pt>
                <c:pt idx="8">
                  <c:v>0.6428571428571429</c:v>
                </c:pt>
                <c:pt idx="9">
                  <c:v>0.59523809523809523</c:v>
                </c:pt>
                <c:pt idx="10">
                  <c:v>0.63095238095238093</c:v>
                </c:pt>
                <c:pt idx="11">
                  <c:v>0.65476190476190477</c:v>
                </c:pt>
                <c:pt idx="12">
                  <c:v>0.6071428571428571</c:v>
                </c:pt>
                <c:pt idx="13">
                  <c:v>0.73809523809523814</c:v>
                </c:pt>
                <c:pt idx="14">
                  <c:v>0.59523809523809523</c:v>
                </c:pt>
                <c:pt idx="15">
                  <c:v>0.63095238095238093</c:v>
                </c:pt>
                <c:pt idx="16">
                  <c:v>0.88157894736842102</c:v>
                </c:pt>
                <c:pt idx="17">
                  <c:v>0.6785714285714286</c:v>
                </c:pt>
                <c:pt idx="18">
                  <c:v>0.90476190476190477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66214144"/>
        <c:axId val="66215936"/>
        <c:axId val="0"/>
      </c:bar3DChart>
      <c:catAx>
        <c:axId val="66214144"/>
        <c:scaling>
          <c:orientation val="minMax"/>
        </c:scaling>
        <c:delete val="0"/>
        <c:axPos val="b"/>
        <c:majorTickMark val="none"/>
        <c:minorTickMark val="none"/>
        <c:tickLblPos val="nextTo"/>
        <c:crossAx val="66215936"/>
        <c:crosses val="autoZero"/>
        <c:auto val="1"/>
        <c:lblAlgn val="ctr"/>
        <c:lblOffset val="100"/>
        <c:noMultiLvlLbl val="0"/>
      </c:catAx>
      <c:valAx>
        <c:axId val="66215936"/>
        <c:scaling>
          <c:orientation val="minMax"/>
        </c:scaling>
        <c:delete val="1"/>
        <c:axPos val="l"/>
        <c:numFmt formatCode="0.00" sourceLinked="1"/>
        <c:majorTickMark val="none"/>
        <c:minorTickMark val="none"/>
        <c:tickLblPos val="nextTo"/>
        <c:crossAx val="66214144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spPr>
    <a:solidFill>
      <a:srgbClr val="FFFF00"/>
    </a:solidFill>
  </c:spPr>
  <c:externalData r:id="rId1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/>
              <a:t>4</a:t>
            </a:r>
            <a:r>
              <a:rPr lang="ru-RU" baseline="0"/>
              <a:t> клас</a:t>
            </a:r>
            <a:endParaRPr lang="ru-RU"/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invertIfNegative val="0"/>
          <c:dPt>
            <c:idx val="2"/>
            <c:invertIfNegative val="0"/>
            <c:bubble3D val="0"/>
            <c:spPr>
              <a:solidFill>
                <a:srgbClr val="00B0F0"/>
              </a:solidFill>
            </c:spPr>
          </c:dPt>
          <c:dPt>
            <c:idx val="10"/>
            <c:invertIfNegative val="0"/>
            <c:bubble3D val="0"/>
            <c:spPr>
              <a:solidFill>
                <a:srgbClr val="FF0000"/>
              </a:solidFill>
            </c:spPr>
          </c:dPt>
          <c:cat>
            <c:strRef>
              <c:f>Лист3!$A$3:$K$3</c:f>
              <c:strCache>
                <c:ptCount val="11"/>
                <c:pt idx="0">
                  <c:v>Українська мова</c:v>
                </c:pt>
                <c:pt idx="1">
                  <c:v>Українська література</c:v>
                </c:pt>
                <c:pt idx="2">
                  <c:v>Англійська мова</c:v>
                </c:pt>
                <c:pt idx="3">
                  <c:v>Математика</c:v>
                </c:pt>
                <c:pt idx="4">
                  <c:v>Природознавство</c:v>
                </c:pt>
                <c:pt idx="5">
                  <c:v>Російська мова</c:v>
                </c:pt>
                <c:pt idx="6">
                  <c:v>Музика</c:v>
                </c:pt>
                <c:pt idx="7">
                  <c:v>Образотворче мистецтво</c:v>
                </c:pt>
                <c:pt idx="8">
                  <c:v>Фізкультура</c:v>
                </c:pt>
                <c:pt idx="9">
                  <c:v>Основи здоровя</c:v>
                </c:pt>
                <c:pt idx="10">
                  <c:v>Трудове навчання</c:v>
                </c:pt>
              </c:strCache>
            </c:strRef>
          </c:cat>
          <c:val>
            <c:numRef>
              <c:f>Лист3!$A$4:$K$4</c:f>
              <c:numCache>
                <c:formatCode>General</c:formatCode>
                <c:ptCount val="11"/>
                <c:pt idx="0">
                  <c:v>0.67</c:v>
                </c:pt>
                <c:pt idx="1">
                  <c:v>0.79</c:v>
                </c:pt>
                <c:pt idx="2">
                  <c:v>0.57999999999999996</c:v>
                </c:pt>
                <c:pt idx="3">
                  <c:v>0.71</c:v>
                </c:pt>
                <c:pt idx="4">
                  <c:v>0.74</c:v>
                </c:pt>
                <c:pt idx="5">
                  <c:v>0.68</c:v>
                </c:pt>
                <c:pt idx="6">
                  <c:v>0.83</c:v>
                </c:pt>
                <c:pt idx="7">
                  <c:v>0.85</c:v>
                </c:pt>
                <c:pt idx="8">
                  <c:v>0.87</c:v>
                </c:pt>
                <c:pt idx="9">
                  <c:v>0.76</c:v>
                </c:pt>
                <c:pt idx="10">
                  <c:v>0.93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85661952"/>
        <c:axId val="85671936"/>
        <c:axId val="0"/>
      </c:bar3DChart>
      <c:catAx>
        <c:axId val="85661952"/>
        <c:scaling>
          <c:orientation val="minMax"/>
        </c:scaling>
        <c:delete val="0"/>
        <c:axPos val="b"/>
        <c:majorTickMark val="none"/>
        <c:minorTickMark val="none"/>
        <c:tickLblPos val="nextTo"/>
        <c:crossAx val="85671936"/>
        <c:crosses val="autoZero"/>
        <c:auto val="1"/>
        <c:lblAlgn val="ctr"/>
        <c:lblOffset val="100"/>
        <c:noMultiLvlLbl val="0"/>
      </c:catAx>
      <c:valAx>
        <c:axId val="8567193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85661952"/>
        <c:crosses val="autoZero"/>
        <c:crossBetween val="between"/>
      </c:valAx>
    </c:plotArea>
    <c:plotVisOnly val="1"/>
    <c:dispBlanksAs val="gap"/>
    <c:showDLblsOverMax val="0"/>
  </c:chart>
  <c:spPr>
    <a:solidFill>
      <a:srgbClr val="FFFF00"/>
    </a:solidFill>
  </c:sp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title>
      <c:tx>
        <c:rich>
          <a:bodyPr/>
          <a:lstStyle/>
          <a:p>
            <a:pPr>
              <a:defRPr>
                <a:latin typeface="Arial Narrow" pitchFamily="34" charset="0"/>
              </a:defRPr>
            </a:pPr>
            <a:r>
              <a:rPr lang="ru-RU">
                <a:solidFill>
                  <a:srgbClr val="FFFF00"/>
                </a:solidFill>
                <a:latin typeface="Arial Narrow" pitchFamily="34" charset="0"/>
              </a:rPr>
              <a:t>Кількість учнів на достатньому та високому рівні</a:t>
            </a:r>
          </a:p>
        </c:rich>
      </c:tx>
      <c:layout/>
      <c:overlay val="0"/>
      <c:spPr>
        <a:noFill/>
        <a:ln w="2540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3.6647893589572489E-2"/>
          <c:y val="0.12014461315979755"/>
          <c:w val="0.94864077583522399"/>
          <c:h val="0.7141671933090793"/>
        </c:manualLayout>
      </c:layout>
      <c:barChart>
        <c:barDir val="col"/>
        <c:grouping val="clustered"/>
        <c:varyColors val="0"/>
        <c:ser>
          <c:idx val="0"/>
          <c:order val="0"/>
          <c:tx>
            <c:v>На достатньому рівні</c:v>
          </c:tx>
          <c:spPr>
            <a:solidFill>
              <a:srgbClr val="00B050"/>
            </a:solidFill>
          </c:spPr>
          <c:invertIfNegative val="0"/>
          <c:dLbls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600">
                    <a:solidFill>
                      <a:schemeClr val="bg1"/>
                    </a:solidFill>
                    <a:latin typeface="Arial Narrow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'РНУ+ДВ-пр'!$A$2:$A$11</c:f>
              <c:strCache>
                <c:ptCount val="10"/>
                <c:pt idx="0">
                  <c:v>5 </c:v>
                </c:pt>
                <c:pt idx="1">
                  <c:v>6</c:v>
                </c:pt>
                <c:pt idx="2">
                  <c:v>7</c:v>
                </c:pt>
                <c:pt idx="3">
                  <c:v>8</c:v>
                </c:pt>
                <c:pt idx="5">
                  <c:v>9</c:v>
                </c:pt>
                <c:pt idx="7">
                  <c:v>10 </c:v>
                </c:pt>
                <c:pt idx="9">
                  <c:v>11</c:v>
                </c:pt>
              </c:strCache>
            </c:strRef>
          </c:cat>
          <c:val>
            <c:numRef>
              <c:f>'РНУ+ДВ-пр'!$AH$2:$AH$11</c:f>
              <c:numCache>
                <c:formatCode>General</c:formatCode>
                <c:ptCount val="10"/>
                <c:pt idx="0">
                  <c:v>10</c:v>
                </c:pt>
                <c:pt idx="1">
                  <c:v>7</c:v>
                </c:pt>
                <c:pt idx="2">
                  <c:v>5</c:v>
                </c:pt>
                <c:pt idx="3">
                  <c:v>3</c:v>
                </c:pt>
                <c:pt idx="5">
                  <c:v>3</c:v>
                </c:pt>
                <c:pt idx="7">
                  <c:v>3</c:v>
                </c:pt>
                <c:pt idx="9">
                  <c:v>9</c:v>
                </c:pt>
              </c:numCache>
            </c:numRef>
          </c:val>
        </c:ser>
        <c:ser>
          <c:idx val="1"/>
          <c:order val="1"/>
          <c:tx>
            <c:v>На високому рівні</c:v>
          </c:tx>
          <c:invertIfNegative val="0"/>
          <c:dLbls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600">
                    <a:solidFill>
                      <a:schemeClr val="bg1"/>
                    </a:solidFill>
                    <a:latin typeface="Arial Narrow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'РНУ+ДВ-пр'!$A$2:$A$11</c:f>
              <c:strCache>
                <c:ptCount val="10"/>
                <c:pt idx="0">
                  <c:v>5 </c:v>
                </c:pt>
                <c:pt idx="1">
                  <c:v>6</c:v>
                </c:pt>
                <c:pt idx="2">
                  <c:v>7</c:v>
                </c:pt>
                <c:pt idx="3">
                  <c:v>8</c:v>
                </c:pt>
                <c:pt idx="5">
                  <c:v>9</c:v>
                </c:pt>
                <c:pt idx="7">
                  <c:v>10 </c:v>
                </c:pt>
                <c:pt idx="9">
                  <c:v>11</c:v>
                </c:pt>
              </c:strCache>
            </c:strRef>
          </c:cat>
          <c:val>
            <c:numRef>
              <c:f>'РНУ+ДВ-пр'!$AI$2:$AI$11</c:f>
              <c:numCache>
                <c:formatCode>General</c:formatCode>
                <c:ptCount val="10"/>
                <c:pt idx="0">
                  <c:v>1</c:v>
                </c:pt>
                <c:pt idx="1">
                  <c:v>1</c:v>
                </c:pt>
                <c:pt idx="2">
                  <c:v>0</c:v>
                </c:pt>
                <c:pt idx="3">
                  <c:v>0</c:v>
                </c:pt>
                <c:pt idx="5">
                  <c:v>2</c:v>
                </c:pt>
                <c:pt idx="7">
                  <c:v>0</c:v>
                </c:pt>
                <c:pt idx="9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5"/>
        <c:overlap val="36"/>
        <c:axId val="22625280"/>
        <c:axId val="22631168"/>
      </c:barChart>
      <c:catAx>
        <c:axId val="22625280"/>
        <c:scaling>
          <c:orientation val="minMax"/>
        </c:scaling>
        <c:delete val="0"/>
        <c:axPos val="b"/>
        <c:numFmt formatCode="@" sourceLinked="1"/>
        <c:majorTickMark val="none"/>
        <c:minorTickMark val="none"/>
        <c:tickLblPos val="nextTo"/>
        <c:txPr>
          <a:bodyPr/>
          <a:lstStyle/>
          <a:p>
            <a:pPr>
              <a:defRPr sz="1400">
                <a:solidFill>
                  <a:srgbClr val="FFFF00"/>
                </a:solidFill>
                <a:latin typeface="Arial Narrow" pitchFamily="34" charset="0"/>
              </a:defRPr>
            </a:pPr>
            <a:endParaRPr lang="ru-RU"/>
          </a:p>
        </c:txPr>
        <c:crossAx val="22631168"/>
        <c:crosses val="autoZero"/>
        <c:auto val="1"/>
        <c:lblAlgn val="ctr"/>
        <c:lblOffset val="100"/>
        <c:noMultiLvlLbl val="0"/>
      </c:catAx>
      <c:valAx>
        <c:axId val="22631168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200">
                <a:solidFill>
                  <a:srgbClr val="FFFF00"/>
                </a:solidFill>
                <a:latin typeface="Arial Narrow" pitchFamily="34" charset="0"/>
              </a:defRPr>
            </a:pPr>
            <a:endParaRPr lang="ru-RU"/>
          </a:p>
        </c:txPr>
        <c:crossAx val="22625280"/>
        <c:crosses val="autoZero"/>
        <c:crossBetween val="between"/>
      </c:valAx>
      <c:spPr>
        <a:solidFill>
          <a:srgbClr val="003366"/>
        </a:solidFill>
      </c:spPr>
    </c:plotArea>
    <c:legend>
      <c:legendPos val="r"/>
      <c:layout>
        <c:manualLayout>
          <c:xMode val="edge"/>
          <c:yMode val="edge"/>
          <c:x val="0.37711880011867721"/>
          <c:y val="0.92841648590021697"/>
          <c:w val="0.25084756142725495"/>
          <c:h val="5.2060737527114966E-2"/>
        </c:manualLayout>
      </c:layout>
      <c:overlay val="0"/>
      <c:txPr>
        <a:bodyPr/>
        <a:lstStyle/>
        <a:p>
          <a:pPr>
            <a:defRPr sz="1100">
              <a:solidFill>
                <a:schemeClr val="bg1"/>
              </a:solidFill>
              <a:latin typeface="Arial Narrow" pitchFamily="34" charset="0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rgbClr val="003366"/>
    </a:solidFill>
  </c:sp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title>
      <c:tx>
        <c:rich>
          <a:bodyPr/>
          <a:lstStyle/>
          <a:p>
            <a:pPr>
              <a:defRPr sz="1800" b="1" i="0" u="none" strike="noStrike" baseline="0">
                <a:solidFill>
                  <a:srgbClr val="FF0000"/>
                </a:solidFill>
                <a:latin typeface="Arial Narrow"/>
                <a:ea typeface="Arial Narrow"/>
                <a:cs typeface="Arial Narrow"/>
              </a:defRPr>
            </a:pPr>
            <a:r>
              <a:rPr lang="ru-RU"/>
              <a:t>Кількість учнів на достатньому та високому рівні</a:t>
            </a:r>
          </a:p>
        </c:rich>
      </c:tx>
      <c:layout>
        <c:manualLayout>
          <c:xMode val="edge"/>
          <c:yMode val="edge"/>
          <c:x val="0.27334178566662215"/>
          <c:y val="2.2813688212927757E-2"/>
        </c:manualLayout>
      </c:layout>
      <c:overlay val="0"/>
      <c:spPr>
        <a:noFill/>
        <a:ln w="2540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6.5770298499069374E-2"/>
          <c:y val="0.1928421255193318"/>
          <c:w val="0.93380381689576941"/>
          <c:h val="0.67995149845812997"/>
        </c:manualLayout>
      </c:layout>
      <c:barChart>
        <c:barDir val="col"/>
        <c:grouping val="clustered"/>
        <c:varyColors val="0"/>
        <c:ser>
          <c:idx val="0"/>
          <c:order val="0"/>
          <c:tx>
            <c:v>На достатньому рівні</c:v>
          </c:tx>
          <c:spPr>
            <a:solidFill>
              <a:srgbClr val="00FF00"/>
            </a:solidFill>
            <a:ln w="25400">
              <a:noFill/>
            </a:ln>
            <a:effectLst>
              <a:outerShdw dist="35921" dir="2700000" algn="br">
                <a:srgbClr val="000000"/>
              </a:outerShdw>
            </a:effectLst>
          </c:spPr>
          <c:invertIfNegative val="0"/>
          <c:dLbls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600" b="1" i="0" u="none" strike="noStrike" baseline="0">
                    <a:solidFill>
                      <a:srgbClr val="0000FF"/>
                    </a:solidFill>
                    <a:latin typeface="Arial Narrow"/>
                    <a:ea typeface="Arial Narrow"/>
                    <a:cs typeface="Arial Narrow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'РНУ+ДВ'!$A$2:$A$13</c:f>
              <c:strCache>
                <c:ptCount val="5"/>
                <c:pt idx="0">
                  <c:v>2</c:v>
                </c:pt>
                <c:pt idx="2">
                  <c:v>3</c:v>
                </c:pt>
                <c:pt idx="4">
                  <c:v>4</c:v>
                </c:pt>
              </c:strCache>
            </c:strRef>
          </c:cat>
          <c:val>
            <c:numRef>
              <c:f>'РНУ+ДВ'!$AH$2:$AH$13</c:f>
              <c:numCache>
                <c:formatCode>General</c:formatCode>
                <c:ptCount val="12"/>
                <c:pt idx="0">
                  <c:v>0</c:v>
                </c:pt>
                <c:pt idx="2">
                  <c:v>12</c:v>
                </c:pt>
                <c:pt idx="4">
                  <c:v>6</c:v>
                </c:pt>
                <c:pt idx="6">
                  <c:v>0</c:v>
                </c:pt>
                <c:pt idx="8">
                  <c:v>0</c:v>
                </c:pt>
                <c:pt idx="10">
                  <c:v>0</c:v>
                </c:pt>
                <c:pt idx="11">
                  <c:v>0</c:v>
                </c:pt>
              </c:numCache>
            </c:numRef>
          </c:val>
        </c:ser>
        <c:ser>
          <c:idx val="1"/>
          <c:order val="1"/>
          <c:tx>
            <c:v>На високому рівні</c:v>
          </c:tx>
          <c:spPr>
            <a:solidFill>
              <a:srgbClr val="FF0000"/>
            </a:solidFill>
            <a:ln w="25400">
              <a:noFill/>
            </a:ln>
            <a:effectLst>
              <a:outerShdw dist="35921" dir="2700000" algn="br">
                <a:srgbClr val="000000"/>
              </a:outerShdw>
            </a:effectLst>
          </c:spPr>
          <c:invertIfNegative val="0"/>
          <c:dLbls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600" b="0" i="0" u="none" strike="noStrike" baseline="0">
                    <a:solidFill>
                      <a:srgbClr val="0000FF"/>
                    </a:solidFill>
                    <a:latin typeface="Arial Narrow"/>
                    <a:ea typeface="Arial Narrow"/>
                    <a:cs typeface="Arial Narrow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'РНУ+ДВ'!$A$2:$A$13</c:f>
              <c:strCache>
                <c:ptCount val="5"/>
                <c:pt idx="0">
                  <c:v>2</c:v>
                </c:pt>
                <c:pt idx="2">
                  <c:v>3</c:v>
                </c:pt>
                <c:pt idx="4">
                  <c:v>4</c:v>
                </c:pt>
              </c:strCache>
            </c:strRef>
          </c:cat>
          <c:val>
            <c:numRef>
              <c:f>'РНУ+ДВ'!$AI$2:$AI$13</c:f>
              <c:numCache>
                <c:formatCode>General</c:formatCode>
                <c:ptCount val="12"/>
                <c:pt idx="0">
                  <c:v>0</c:v>
                </c:pt>
                <c:pt idx="2">
                  <c:v>2</c:v>
                </c:pt>
                <c:pt idx="4">
                  <c:v>0</c:v>
                </c:pt>
                <c:pt idx="6">
                  <c:v>0</c:v>
                </c:pt>
                <c:pt idx="8">
                  <c:v>0</c:v>
                </c:pt>
                <c:pt idx="10">
                  <c:v>0</c:v>
                </c:pt>
                <c:pt idx="11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5"/>
        <c:overlap val="36"/>
        <c:axId val="23058688"/>
        <c:axId val="22740992"/>
      </c:barChart>
      <c:catAx>
        <c:axId val="23058688"/>
        <c:scaling>
          <c:orientation val="minMax"/>
        </c:scaling>
        <c:delete val="0"/>
        <c:axPos val="b"/>
        <c:numFmt formatCode="@" sourceLinked="1"/>
        <c:majorTickMark val="none"/>
        <c:minorTickMark val="none"/>
        <c:tickLblPos val="nextTo"/>
        <c:txPr>
          <a:bodyPr rot="0" vert="horz"/>
          <a:lstStyle/>
          <a:p>
            <a:pPr>
              <a:defRPr sz="2000" b="1" i="0" u="none" strike="noStrike" baseline="0">
                <a:solidFill>
                  <a:srgbClr val="000000"/>
                </a:solidFill>
                <a:latin typeface="Arial Narrow"/>
                <a:ea typeface="Arial Narrow"/>
                <a:cs typeface="Arial Narrow"/>
              </a:defRPr>
            </a:pPr>
            <a:endParaRPr lang="ru-RU"/>
          </a:p>
        </c:txPr>
        <c:crossAx val="22740992"/>
        <c:crosses val="autoZero"/>
        <c:auto val="1"/>
        <c:lblAlgn val="ctr"/>
        <c:lblOffset val="100"/>
        <c:noMultiLvlLbl val="0"/>
      </c:catAx>
      <c:valAx>
        <c:axId val="22740992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txPr>
          <a:bodyPr rot="0" vert="horz"/>
          <a:lstStyle/>
          <a:p>
            <a:pPr>
              <a:defRPr sz="1600" b="1" i="0" u="none" strike="noStrike" baseline="0">
                <a:solidFill>
                  <a:srgbClr val="000000"/>
                </a:solidFill>
                <a:latin typeface="Arial Narrow"/>
                <a:ea typeface="Arial Narrow"/>
                <a:cs typeface="Arial Narrow"/>
              </a:defRPr>
            </a:pPr>
            <a:endParaRPr lang="ru-RU"/>
          </a:p>
        </c:txPr>
        <c:crossAx val="23058688"/>
        <c:crosses val="autoZero"/>
        <c:crossBetween val="between"/>
      </c:valAx>
      <c:spPr>
        <a:solidFill>
          <a:srgbClr val="CCFFFF"/>
        </a:solidFill>
        <a:ln w="25400">
          <a:noFill/>
        </a:ln>
      </c:spPr>
    </c:plotArea>
    <c:legend>
      <c:legendPos val="r"/>
      <c:layout>
        <c:manualLayout>
          <c:xMode val="edge"/>
          <c:yMode val="edge"/>
          <c:x val="0.37372899150318073"/>
          <c:y val="0.92841651447561446"/>
          <c:w val="0.25084754659904795"/>
          <c:h val="5.2060716745007674E-2"/>
        </c:manualLayout>
      </c:layout>
      <c:overlay val="0"/>
      <c:txPr>
        <a:bodyPr/>
        <a:lstStyle/>
        <a:p>
          <a:pPr>
            <a:defRPr sz="1010" b="1" i="0" u="none" strike="noStrike" baseline="0">
              <a:solidFill>
                <a:srgbClr val="0000FF"/>
              </a:solidFill>
              <a:latin typeface="Arial Narrow"/>
              <a:ea typeface="Arial Narrow"/>
              <a:cs typeface="Arial Narrow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rgbClr val="CCFFFF"/>
    </a:solidFill>
    <a:ln w="3175">
      <a:solidFill>
        <a:srgbClr val="808080"/>
      </a:solidFill>
      <a:prstDash val="solid"/>
    </a:ln>
  </c:sp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title>
      <c:tx>
        <c:rich>
          <a:bodyPr/>
          <a:lstStyle/>
          <a:p>
            <a:pPr>
              <a:defRPr sz="1800" b="1" i="0" u="none" strike="noStrike" baseline="0">
                <a:solidFill>
                  <a:srgbClr val="FF0000"/>
                </a:solidFill>
                <a:latin typeface="Arial Narrow"/>
                <a:ea typeface="Arial Narrow"/>
                <a:cs typeface="Arial Narrow"/>
              </a:defRPr>
            </a:pPr>
            <a:r>
              <a:rPr lang="ru-RU"/>
              <a:t> н.р. </a:t>
            </a:r>
          </a:p>
        </c:rich>
      </c:tx>
      <c:layout>
        <c:manualLayout>
          <c:xMode val="edge"/>
          <c:yMode val="edge"/>
          <c:x val="0.48047538200339557"/>
          <c:y val="1.9277131114847416E-2"/>
        </c:manualLayout>
      </c:layout>
      <c:overlay val="0"/>
      <c:spPr>
        <a:noFill/>
        <a:ln w="2540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6.1969439728353143E-2"/>
          <c:y val="0.17831346281233859"/>
          <c:w val="0.9252971137521222"/>
          <c:h val="0.63132604401125281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rgbClr val="FF0000"/>
            </a:solidFill>
            <a:ln w="25400">
              <a:noFill/>
            </a:ln>
            <a:effectLst>
              <a:outerShdw dist="35921" dir="2700000" algn="br">
                <a:srgbClr val="000000"/>
              </a:outerShdw>
            </a:effectLst>
          </c:spPr>
          <c:invertIfNegative val="0"/>
          <c:dLbls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400" b="1" i="0" u="none" strike="noStrike" baseline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'РНУ+ДВ'!$A$2:$A$13</c:f>
              <c:strCache>
                <c:ptCount val="12"/>
                <c:pt idx="0">
                  <c:v>5</c:v>
                </c:pt>
                <c:pt idx="2">
                  <c:v>6</c:v>
                </c:pt>
                <c:pt idx="4">
                  <c:v>7</c:v>
                </c:pt>
                <c:pt idx="6">
                  <c:v>8</c:v>
                </c:pt>
                <c:pt idx="8">
                  <c:v>9</c:v>
                </c:pt>
                <c:pt idx="10">
                  <c:v>10</c:v>
                </c:pt>
                <c:pt idx="11">
                  <c:v>11</c:v>
                </c:pt>
              </c:strCache>
            </c:strRef>
          </c:cat>
          <c:val>
            <c:numRef>
              <c:f>'РНУ+ДВ'!$AG$2:$AG$13</c:f>
              <c:numCache>
                <c:formatCode>General</c:formatCode>
                <c:ptCount val="12"/>
                <c:pt idx="0" formatCode="0.00">
                  <c:v>0.78691239316239303</c:v>
                </c:pt>
                <c:pt idx="2" formatCode="0.00">
                  <c:v>0.78645833333333348</c:v>
                </c:pt>
                <c:pt idx="4" formatCode="0.00">
                  <c:v>0.69085648148148138</c:v>
                </c:pt>
                <c:pt idx="6" formatCode="0.00">
                  <c:v>0.68488777089783281</c:v>
                </c:pt>
                <c:pt idx="8" formatCode="0.00">
                  <c:v>0.67979323308270678</c:v>
                </c:pt>
                <c:pt idx="10" formatCode="0.00">
                  <c:v>0.71825396825396826</c:v>
                </c:pt>
                <c:pt idx="11" formatCode="0.00">
                  <c:v>0.88181818181818183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-25"/>
        <c:axId val="23118592"/>
        <c:axId val="23120128"/>
      </c:barChart>
      <c:catAx>
        <c:axId val="23118592"/>
        <c:scaling>
          <c:orientation val="minMax"/>
        </c:scaling>
        <c:delete val="0"/>
        <c:axPos val="b"/>
        <c:numFmt formatCode="@" sourceLinked="1"/>
        <c:majorTickMark val="none"/>
        <c:minorTickMark val="none"/>
        <c:tickLblPos val="nextTo"/>
        <c:spPr>
          <a:ln w="3175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 sz="2000" b="1" i="0" u="none" strike="noStrike" baseline="0">
                <a:solidFill>
                  <a:srgbClr val="000000"/>
                </a:solidFill>
                <a:latin typeface="Arial Narrow"/>
                <a:ea typeface="Arial Narrow"/>
                <a:cs typeface="Arial Narrow"/>
              </a:defRPr>
            </a:pPr>
            <a:endParaRPr lang="ru-RU"/>
          </a:p>
        </c:txPr>
        <c:crossAx val="23120128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23120128"/>
        <c:scaling>
          <c:orientation val="minMax"/>
        </c:scaling>
        <c:delete val="0"/>
        <c:axPos val="l"/>
        <c:majorGridlines>
          <c:spPr>
            <a:ln w="3175">
              <a:solidFill>
                <a:srgbClr val="808080"/>
              </a:solidFill>
              <a:prstDash val="solid"/>
            </a:ln>
          </c:spPr>
        </c:majorGridlines>
        <c:numFmt formatCode="0.00" sourceLinked="1"/>
        <c:majorTickMark val="none"/>
        <c:minorTickMark val="none"/>
        <c:tickLblPos val="nextTo"/>
        <c:spPr>
          <a:ln w="9525">
            <a:noFill/>
          </a:ln>
        </c:spPr>
        <c:txPr>
          <a:bodyPr rot="0" vert="horz"/>
          <a:lstStyle/>
          <a:p>
            <a:pPr>
              <a:defRPr sz="1600" b="1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23118592"/>
        <c:crosses val="autoZero"/>
        <c:crossBetween val="between"/>
      </c:valAx>
      <c:spPr>
        <a:solidFill>
          <a:srgbClr val="FFCC99"/>
        </a:solidFill>
        <a:ln w="25400">
          <a:noFill/>
        </a:ln>
      </c:spPr>
    </c:plotArea>
    <c:plotVisOnly val="1"/>
    <c:dispBlanksAs val="gap"/>
    <c:showDLblsOverMax val="0"/>
  </c:chart>
  <c:spPr>
    <a:solidFill>
      <a:srgbClr val="FFCC99"/>
    </a:solidFill>
    <a:ln w="3175">
      <a:solidFill>
        <a:srgbClr val="808080"/>
      </a:solidFill>
      <a:prstDash val="solid"/>
    </a:ln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title>
      <c:tx>
        <c:rich>
          <a:bodyPr/>
          <a:lstStyle/>
          <a:p>
            <a:pPr>
              <a:defRPr sz="1800" b="1" i="0" u="none" strike="noStrike" baseline="0">
                <a:solidFill>
                  <a:srgbClr val="FF0000"/>
                </a:solidFill>
                <a:latin typeface="Arial Narrow"/>
                <a:ea typeface="Arial Narrow"/>
                <a:cs typeface="Arial Narrow"/>
              </a:defRPr>
            </a:pPr>
            <a:r>
              <a:rPr lang="ru-RU"/>
              <a:t>Рейтинг класів</a:t>
            </a:r>
          </a:p>
        </c:rich>
      </c:tx>
      <c:layout>
        <c:manualLayout>
          <c:xMode val="edge"/>
          <c:yMode val="edge"/>
          <c:x val="0.43548387096774194"/>
          <c:y val="1.9277131114847416E-2"/>
        </c:manualLayout>
      </c:layout>
      <c:overlay val="0"/>
      <c:spPr>
        <a:noFill/>
        <a:ln w="2540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0.11128262743889177"/>
          <c:y val="0.22083930362912782"/>
          <c:w val="0.9252971137521222"/>
          <c:h val="0.63132604401125281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rgbClr val="FF0000"/>
            </a:solidFill>
            <a:ln w="25400">
              <a:noFill/>
            </a:ln>
            <a:effectLst>
              <a:outerShdw dist="35921" dir="2700000" algn="br">
                <a:srgbClr val="000000"/>
              </a:outerShdw>
            </a:effectLst>
          </c:spPr>
          <c:invertIfNegative val="0"/>
          <c:dLbls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400" b="1" i="0" u="none" strike="noStrike" baseline="0">
                    <a:solidFill>
                      <a:srgbClr val="0000FF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'РНУ+ДВ'!$A$2:$A$13</c:f>
              <c:strCache>
                <c:ptCount val="5"/>
                <c:pt idx="0">
                  <c:v>2</c:v>
                </c:pt>
                <c:pt idx="2">
                  <c:v>3</c:v>
                </c:pt>
                <c:pt idx="4">
                  <c:v>4</c:v>
                </c:pt>
              </c:strCache>
            </c:strRef>
          </c:cat>
          <c:val>
            <c:numRef>
              <c:f>'РНУ+ДВ'!$AG$2:$AG$13</c:f>
              <c:numCache>
                <c:formatCode>General</c:formatCode>
                <c:ptCount val="12"/>
                <c:pt idx="0" formatCode="0.00">
                  <c:v>0</c:v>
                </c:pt>
                <c:pt idx="2" formatCode="0.00">
                  <c:v>0.77810029644268774</c:v>
                </c:pt>
                <c:pt idx="4" formatCode="0.00">
                  <c:v>0.76674836601307195</c:v>
                </c:pt>
                <c:pt idx="6" formatCode="0.00">
                  <c:v>0</c:v>
                </c:pt>
                <c:pt idx="8" formatCode="0.00">
                  <c:v>0</c:v>
                </c:pt>
                <c:pt idx="10" formatCode="0.00">
                  <c:v>0</c:v>
                </c:pt>
                <c:pt idx="11" formatCode="0.00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-25"/>
        <c:axId val="23218432"/>
        <c:axId val="23232512"/>
      </c:barChart>
      <c:catAx>
        <c:axId val="23218432"/>
        <c:scaling>
          <c:orientation val="minMax"/>
        </c:scaling>
        <c:delete val="0"/>
        <c:axPos val="b"/>
        <c:numFmt formatCode="@" sourceLinked="1"/>
        <c:majorTickMark val="none"/>
        <c:minorTickMark val="none"/>
        <c:tickLblPos val="nextTo"/>
        <c:spPr>
          <a:ln w="3175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 sz="2000" b="1" i="0" u="none" strike="noStrike" baseline="0">
                <a:solidFill>
                  <a:srgbClr val="000000"/>
                </a:solidFill>
                <a:latin typeface="Arial Narrow"/>
                <a:ea typeface="Arial Narrow"/>
                <a:cs typeface="Arial Narrow"/>
              </a:defRPr>
            </a:pPr>
            <a:endParaRPr lang="ru-RU"/>
          </a:p>
        </c:txPr>
        <c:crossAx val="232325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23232512"/>
        <c:scaling>
          <c:orientation val="minMax"/>
        </c:scaling>
        <c:delete val="0"/>
        <c:axPos val="l"/>
        <c:majorGridlines>
          <c:spPr>
            <a:ln w="3175">
              <a:solidFill>
                <a:srgbClr val="808080"/>
              </a:solidFill>
              <a:prstDash val="solid"/>
            </a:ln>
          </c:spPr>
        </c:majorGridlines>
        <c:numFmt formatCode="0.00" sourceLinked="1"/>
        <c:majorTickMark val="none"/>
        <c:minorTickMark val="none"/>
        <c:tickLblPos val="nextTo"/>
        <c:spPr>
          <a:ln w="9525">
            <a:noFill/>
          </a:ln>
        </c:spPr>
        <c:txPr>
          <a:bodyPr rot="0" vert="horz"/>
          <a:lstStyle/>
          <a:p>
            <a:pPr>
              <a:defRPr sz="1600" b="1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23218432"/>
        <c:crosses val="autoZero"/>
        <c:crossBetween val="between"/>
      </c:valAx>
      <c:spPr>
        <a:solidFill>
          <a:srgbClr val="00FFFF"/>
        </a:solidFill>
        <a:ln w="25400">
          <a:noFill/>
        </a:ln>
      </c:spPr>
    </c:plotArea>
    <c:plotVisOnly val="1"/>
    <c:dispBlanksAs val="gap"/>
    <c:showDLblsOverMax val="0"/>
  </c:chart>
  <c:spPr>
    <a:solidFill>
      <a:srgbClr val="00FFFF"/>
    </a:solidFill>
    <a:ln w="3175">
      <a:solidFill>
        <a:srgbClr val="808080"/>
      </a:solidFill>
      <a:prstDash val="solid"/>
    </a:ln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200" b="1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r>
              <a:rPr lang="ru-RU"/>
              <a:t>українська мова І семестр</a:t>
            </a:r>
          </a:p>
        </c:rich>
      </c:tx>
      <c:layout>
        <c:manualLayout>
          <c:xMode val="edge"/>
          <c:yMode val="edge"/>
          <c:x val="0.38986556359875907"/>
          <c:y val="2.0338983050847456E-2"/>
        </c:manualLayout>
      </c:layout>
      <c:overlay val="0"/>
      <c:spPr>
        <a:solidFill>
          <a:schemeClr val="accent2"/>
        </a:solidFill>
        <a:ln w="25400">
          <a:noFill/>
        </a:ln>
      </c:spPr>
    </c:title>
    <c:autoTitleDeleted val="0"/>
    <c:view3D>
      <c:rotX val="15"/>
      <c:hPercent val="62"/>
      <c:rotY val="20"/>
      <c:depthPercent val="100"/>
      <c:rAngAx val="1"/>
    </c:view3D>
    <c:floor>
      <c:thickness val="0"/>
      <c:spPr>
        <a:solidFill>
          <a:srgbClr val="C0C0C0"/>
        </a:solidFill>
        <a:ln w="3175">
          <a:solidFill>
            <a:srgbClr val="000000"/>
          </a:solidFill>
          <a:prstDash val="solid"/>
        </a:ln>
      </c:spPr>
    </c:floor>
    <c:sideWall>
      <c:thickness val="0"/>
      <c:spPr>
        <a:solidFill>
          <a:srgbClr val="C0C0C0"/>
        </a:solidFill>
        <a:ln w="12700">
          <a:solidFill>
            <a:srgbClr val="808080"/>
          </a:solidFill>
          <a:prstDash val="solid"/>
        </a:ln>
      </c:spPr>
    </c:sideWall>
    <c:backWall>
      <c:thickness val="0"/>
      <c:spPr>
        <a:solidFill>
          <a:srgbClr val="C0C0C0"/>
        </a:solidFill>
        <a:ln w="12700">
          <a:solidFill>
            <a:srgbClr val="808080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6.2047569803516028E-2"/>
          <c:y val="0.10508474576271186"/>
          <c:w val="0.80661840744570834"/>
          <c:h val="0.80169491525423731"/>
        </c:manualLayout>
      </c:layout>
      <c:bar3DChart>
        <c:barDir val="col"/>
        <c:grouping val="stacked"/>
        <c:varyColors val="0"/>
        <c:ser>
          <c:idx val="0"/>
          <c:order val="0"/>
          <c:spPr>
            <a:solidFill>
              <a:srgbClr val="9999FF"/>
            </a:solidFill>
            <a:ln w="12700">
              <a:solidFill>
                <a:srgbClr val="000000"/>
              </a:solidFill>
              <a:prstDash val="solid"/>
            </a:ln>
          </c:spPr>
          <c:invertIfNegative val="0"/>
          <c:dPt>
            <c:idx val="0"/>
            <c:invertIfNegative val="0"/>
            <c:bubble3D val="0"/>
            <c:spPr>
              <a:solidFill>
                <a:srgbClr val="FF0000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1"/>
            <c:invertIfNegative val="0"/>
            <c:bubble3D val="0"/>
            <c:spPr>
              <a:solidFill>
                <a:srgbClr val="00FF00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2"/>
            <c:invertIfNegative val="0"/>
            <c:bubble3D val="0"/>
            <c:spPr>
              <a:solidFill>
                <a:srgbClr val="0000FF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3"/>
            <c:invertIfNegative val="0"/>
            <c:bubble3D val="0"/>
            <c:spPr>
              <a:solidFill>
                <a:srgbClr val="FF0000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4"/>
            <c:invertIfNegative val="0"/>
            <c:bubble3D val="0"/>
            <c:spPr>
              <a:solidFill>
                <a:srgbClr val="00FF00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Lbls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600" b="1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Лист1!$A$2:$A$6</c:f>
              <c:strCache>
                <c:ptCount val="5"/>
                <c:pt idx="0">
                  <c:v>Ляпун Н.Г.</c:v>
                </c:pt>
                <c:pt idx="1">
                  <c:v>Тимбай А.І.</c:v>
                </c:pt>
                <c:pt idx="2">
                  <c:v>Тимошенко А.І.</c:v>
                </c:pt>
                <c:pt idx="3">
                  <c:v>Горлова А.О.</c:v>
                </c:pt>
                <c:pt idx="4">
                  <c:v>Понижай В.М.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0.74</c:v>
                </c:pt>
                <c:pt idx="1">
                  <c:v>0.7</c:v>
                </c:pt>
                <c:pt idx="2">
                  <c:v>0.61</c:v>
                </c:pt>
                <c:pt idx="3">
                  <c:v>0.76</c:v>
                </c:pt>
                <c:pt idx="4">
                  <c:v>0.67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28131712"/>
        <c:axId val="28136576"/>
        <c:axId val="0"/>
      </c:bar3DChart>
      <c:catAx>
        <c:axId val="2813171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2813657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28136576"/>
        <c:scaling>
          <c:orientation val="minMax"/>
        </c:scaling>
        <c:delete val="0"/>
        <c:axPos val="l"/>
        <c:majorGridlines>
          <c:spPr>
            <a:ln w="3175">
              <a:solidFill>
                <a:srgbClr val="000000"/>
              </a:solidFill>
              <a:prstDash val="solid"/>
            </a:ln>
          </c:spPr>
        </c:majorGridlines>
        <c:numFmt formatCode="General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200" b="1" i="0" u="none" strike="noStrike" baseline="0">
                <a:solidFill>
                  <a:srgbClr val="FF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28131712"/>
        <c:crosses val="autoZero"/>
        <c:crossBetween val="between"/>
      </c:valAx>
      <c:dTable>
        <c:showHorzBorder val="1"/>
        <c:showVertBorder val="1"/>
        <c:showOutline val="1"/>
        <c:showKeys val="1"/>
        <c:spPr>
          <a:ln w="3175">
            <a:solidFill>
              <a:srgbClr val="000000"/>
            </a:solidFill>
            <a:prstDash val="solid"/>
          </a:ln>
        </c:spPr>
        <c:txPr>
          <a:bodyPr/>
          <a:lstStyle/>
          <a:p>
            <a:pPr rtl="0">
              <a:defRPr sz="1400" b="1" i="0" u="none" strike="noStrike" baseline="0">
                <a:solidFill>
                  <a:srgbClr val="FF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</c:dTable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88004136504653563"/>
          <c:y val="0.41184856612674536"/>
          <c:w val="0.11894922877001482"/>
          <c:h val="0.223744789182408"/>
        </c:manualLayout>
      </c:layout>
      <c:overlay val="0"/>
      <c:spPr>
        <a:solidFill>
          <a:srgbClr val="FFFFFF"/>
        </a:solidFill>
        <a:ln w="3175">
          <a:solidFill>
            <a:srgbClr val="000000"/>
          </a:solidFill>
          <a:prstDash val="solid"/>
        </a:ln>
      </c:spPr>
      <c:txPr>
        <a:bodyPr/>
        <a:lstStyle/>
        <a:p>
          <a:pPr>
            <a:defRPr sz="920" b="1" i="0" u="none" strike="noStrike" baseline="0">
              <a:solidFill>
                <a:srgbClr val="FF0000"/>
              </a:solidFill>
              <a:latin typeface="Arial Cyr"/>
              <a:ea typeface="Arial Cyr"/>
              <a:cs typeface="Arial Cyr"/>
            </a:defRPr>
          </a:pPr>
          <a:endParaRPr lang="ru-RU"/>
        </a:p>
      </c:txPr>
    </c:legend>
    <c:plotVisOnly val="1"/>
    <c:dispBlanksAs val="gap"/>
    <c:showDLblsOverMax val="0"/>
  </c:chart>
  <c:spPr>
    <a:noFill/>
    <a:ln w="9525">
      <a:noFill/>
    </a:ln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200" b="1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r>
              <a:rPr lang="ru-RU"/>
              <a:t>українська література І семестр </a:t>
            </a:r>
          </a:p>
        </c:rich>
      </c:tx>
      <c:layout>
        <c:manualLayout>
          <c:xMode val="edge"/>
          <c:yMode val="edge"/>
          <c:x val="0.36608066184074456"/>
          <c:y val="2.0338983050847456E-2"/>
        </c:manualLayout>
      </c:layout>
      <c:overlay val="0"/>
      <c:spPr>
        <a:noFill/>
        <a:ln w="25400">
          <a:noFill/>
        </a:ln>
      </c:spPr>
    </c:title>
    <c:autoTitleDeleted val="0"/>
    <c:view3D>
      <c:rotX val="15"/>
      <c:hPercent val="62"/>
      <c:rotY val="20"/>
      <c:depthPercent val="100"/>
      <c:rAngAx val="1"/>
    </c:view3D>
    <c:floor>
      <c:thickness val="0"/>
      <c:spPr>
        <a:solidFill>
          <a:srgbClr val="C0C0C0"/>
        </a:solidFill>
        <a:ln w="3175">
          <a:solidFill>
            <a:srgbClr val="000000"/>
          </a:solidFill>
          <a:prstDash val="solid"/>
        </a:ln>
      </c:spPr>
    </c:floor>
    <c:sideWall>
      <c:thickness val="0"/>
      <c:spPr>
        <a:solidFill>
          <a:srgbClr val="CCFFCC"/>
        </a:solidFill>
        <a:ln w="12700">
          <a:solidFill>
            <a:srgbClr val="808080"/>
          </a:solidFill>
          <a:prstDash val="solid"/>
        </a:ln>
      </c:spPr>
    </c:sideWall>
    <c:backWall>
      <c:thickness val="0"/>
      <c:spPr>
        <a:solidFill>
          <a:srgbClr val="CCFFCC"/>
        </a:solidFill>
        <a:ln w="12700">
          <a:solidFill>
            <a:srgbClr val="808080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8.790072388831438E-2"/>
          <c:y val="0.10508474576271186"/>
          <c:w val="0.78076525336091007"/>
          <c:h val="0.77457627118644068"/>
        </c:manualLayout>
      </c:layout>
      <c:bar3DChart>
        <c:barDir val="col"/>
        <c:grouping val="clustered"/>
        <c:varyColors val="0"/>
        <c:ser>
          <c:idx val="0"/>
          <c:order val="0"/>
          <c:spPr>
            <a:solidFill>
              <a:srgbClr val="9999FF"/>
            </a:solidFill>
            <a:ln w="12700">
              <a:solidFill>
                <a:srgbClr val="000000"/>
              </a:solidFill>
              <a:prstDash val="solid"/>
            </a:ln>
          </c:spPr>
          <c:invertIfNegative val="0"/>
          <c:dPt>
            <c:idx val="0"/>
            <c:invertIfNegative val="0"/>
            <c:bubble3D val="0"/>
            <c:spPr>
              <a:solidFill>
                <a:srgbClr val="FF0000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1"/>
            <c:invertIfNegative val="0"/>
            <c:bubble3D val="0"/>
            <c:spPr>
              <a:solidFill>
                <a:srgbClr val="0000FF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2"/>
            <c:invertIfNegative val="0"/>
            <c:bubble3D val="0"/>
            <c:spPr>
              <a:solidFill>
                <a:srgbClr val="FF0000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3"/>
            <c:invertIfNegative val="0"/>
            <c:bubble3D val="0"/>
            <c:spPr>
              <a:solidFill>
                <a:srgbClr val="00FF00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Lbls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600" b="1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LegendKey val="1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Лист1!$A$8:$A$11</c:f>
              <c:strCache>
                <c:ptCount val="4"/>
                <c:pt idx="0">
                  <c:v>Ляпун Н.Г.</c:v>
                </c:pt>
                <c:pt idx="1">
                  <c:v>Тимошенко А.І.</c:v>
                </c:pt>
                <c:pt idx="2">
                  <c:v>Горлова А.О.</c:v>
                </c:pt>
                <c:pt idx="3">
                  <c:v>Понижай В.М.</c:v>
                </c:pt>
              </c:strCache>
            </c:strRef>
          </c:cat>
          <c:val>
            <c:numRef>
              <c:f>Лист1!$B$8:$B$11</c:f>
              <c:numCache>
                <c:formatCode>General</c:formatCode>
                <c:ptCount val="4"/>
                <c:pt idx="0">
                  <c:v>0.74</c:v>
                </c:pt>
                <c:pt idx="1">
                  <c:v>0.63</c:v>
                </c:pt>
                <c:pt idx="2">
                  <c:v>0.82</c:v>
                </c:pt>
                <c:pt idx="3">
                  <c:v>0.79</c:v>
                </c:pt>
              </c:numCache>
            </c:numRef>
          </c:val>
        </c:ser>
        <c:dLbls>
          <c:showLegendKey val="1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62041472"/>
        <c:axId val="66649088"/>
        <c:axId val="0"/>
      </c:bar3DChart>
      <c:catAx>
        <c:axId val="6204147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66649088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66649088"/>
        <c:scaling>
          <c:orientation val="minMax"/>
        </c:scaling>
        <c:delete val="0"/>
        <c:axPos val="l"/>
        <c:majorGridlines>
          <c:spPr>
            <a:ln w="3175">
              <a:solidFill>
                <a:srgbClr val="000000"/>
              </a:solidFill>
              <a:prstDash val="solid"/>
            </a:ln>
          </c:spPr>
        </c:majorGridlines>
        <c:numFmt formatCode="General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400" b="1" i="0" u="none" strike="noStrike" baseline="0">
                <a:solidFill>
                  <a:srgbClr val="FF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62041472"/>
        <c:crosses val="autoZero"/>
        <c:crossBetween val="between"/>
      </c:valAx>
      <c:dTable>
        <c:showHorzBorder val="1"/>
        <c:showVertBorder val="1"/>
        <c:showOutline val="1"/>
        <c:showKeys val="1"/>
        <c:spPr>
          <a:ln w="3175">
            <a:solidFill>
              <a:srgbClr val="000000"/>
            </a:solidFill>
            <a:prstDash val="solid"/>
          </a:ln>
        </c:spPr>
        <c:txPr>
          <a:bodyPr/>
          <a:lstStyle/>
          <a:p>
            <a:pPr rtl="0">
              <a:defRPr sz="1600" b="1" i="0" u="none" strike="noStrike" baseline="0">
                <a:solidFill>
                  <a:srgbClr val="FF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</c:dTable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88004136504653563"/>
          <c:y val="0.47288135593220337"/>
          <c:w val="0.11582213029989659"/>
          <c:h val="0.1440677966101695"/>
        </c:manualLayout>
      </c:layout>
      <c:overlay val="0"/>
      <c:spPr>
        <a:solidFill>
          <a:srgbClr val="FFFFFF"/>
        </a:solidFill>
        <a:ln w="3175">
          <a:solidFill>
            <a:srgbClr val="000000"/>
          </a:solidFill>
          <a:prstDash val="solid"/>
        </a:ln>
      </c:spPr>
      <c:txPr>
        <a:bodyPr/>
        <a:lstStyle/>
        <a:p>
          <a:pPr>
            <a:defRPr sz="920" b="1" i="0" u="none" strike="noStrike" baseline="0">
              <a:solidFill>
                <a:srgbClr val="FF0000"/>
              </a:solidFill>
              <a:latin typeface="Arial Cyr"/>
              <a:ea typeface="Arial Cyr"/>
              <a:cs typeface="Arial Cyr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rgbClr val="00FFFF"/>
    </a:solidFill>
    <a:ln w="9525">
      <a:noFill/>
    </a:ln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200" b="1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r>
              <a:rPr lang="ru-RU"/>
              <a:t>Англійська мова</a:t>
            </a:r>
          </a:p>
        </c:rich>
      </c:tx>
      <c:layout>
        <c:manualLayout>
          <c:xMode val="edge"/>
          <c:yMode val="edge"/>
          <c:x val="0.42812823164426062"/>
          <c:y val="2.0338983050847456E-2"/>
        </c:manualLayout>
      </c:layout>
      <c:overlay val="0"/>
      <c:spPr>
        <a:noFill/>
        <a:ln w="25400">
          <a:noFill/>
        </a:ln>
      </c:spPr>
    </c:title>
    <c:autoTitleDeleted val="0"/>
    <c:view3D>
      <c:rotX val="15"/>
      <c:hPercent val="62"/>
      <c:rotY val="20"/>
      <c:depthPercent val="100"/>
      <c:rAngAx val="1"/>
    </c:view3D>
    <c:floor>
      <c:thickness val="0"/>
      <c:spPr>
        <a:solidFill>
          <a:srgbClr val="C0C0C0"/>
        </a:solidFill>
        <a:ln w="3175">
          <a:solidFill>
            <a:srgbClr val="000000"/>
          </a:solidFill>
          <a:prstDash val="solid"/>
        </a:ln>
      </c:spPr>
    </c:floor>
    <c:sideWall>
      <c:thickness val="0"/>
      <c:spPr>
        <a:solidFill>
          <a:srgbClr val="CCFFFF"/>
        </a:solidFill>
        <a:ln w="12700">
          <a:solidFill>
            <a:srgbClr val="808080"/>
          </a:solidFill>
          <a:prstDash val="solid"/>
        </a:ln>
      </c:spPr>
    </c:sideWall>
    <c:backWall>
      <c:thickness val="0"/>
      <c:spPr>
        <a:solidFill>
          <a:srgbClr val="CCFFFF"/>
        </a:solidFill>
        <a:ln w="12700">
          <a:solidFill>
            <a:srgbClr val="808080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0.13395489840468175"/>
          <c:y val="2.2256505337292901E-2"/>
          <c:w val="0.79317476732161318"/>
          <c:h val="0.91049833333511343"/>
        </c:manualLayout>
      </c:layout>
      <c:bar3DChart>
        <c:barDir val="col"/>
        <c:grouping val="clustered"/>
        <c:varyColors val="0"/>
        <c:ser>
          <c:idx val="0"/>
          <c:order val="0"/>
          <c:spPr>
            <a:solidFill>
              <a:srgbClr val="9999FF"/>
            </a:solidFill>
            <a:ln w="12700">
              <a:solidFill>
                <a:srgbClr val="000000"/>
              </a:solidFill>
              <a:prstDash val="solid"/>
            </a:ln>
          </c:spPr>
          <c:invertIfNegative val="0"/>
          <c:dPt>
            <c:idx val="0"/>
            <c:invertIfNegative val="0"/>
            <c:bubble3D val="0"/>
            <c:spPr>
              <a:solidFill>
                <a:srgbClr val="0000FF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1"/>
            <c:invertIfNegative val="0"/>
            <c:bubble3D val="0"/>
            <c:spPr>
              <a:solidFill>
                <a:srgbClr val="00FF00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Lbls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200" b="1" i="0" u="none" strike="noStrike" baseline="0">
                    <a:solidFill>
                      <a:srgbClr val="FF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LegendKey val="1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Лист1!$G$2:$G$3</c:f>
              <c:strCache>
                <c:ptCount val="2"/>
                <c:pt idx="0">
                  <c:v>Глущенко Т.О.</c:v>
                </c:pt>
                <c:pt idx="1">
                  <c:v>Кириченко Г.А.</c:v>
                </c:pt>
              </c:strCache>
            </c:strRef>
          </c:cat>
          <c:val>
            <c:numRef>
              <c:f>Лист1!$H$2:$H$3</c:f>
              <c:numCache>
                <c:formatCode>General</c:formatCode>
                <c:ptCount val="2"/>
                <c:pt idx="0">
                  <c:v>0.63</c:v>
                </c:pt>
                <c:pt idx="1">
                  <c:v>0.76</c:v>
                </c:pt>
              </c:numCache>
            </c:numRef>
          </c:val>
        </c:ser>
        <c:dLbls>
          <c:showLegendKey val="1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27966848"/>
        <c:axId val="27982848"/>
        <c:axId val="0"/>
      </c:bar3DChart>
      <c:catAx>
        <c:axId val="279668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27982848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27982848"/>
        <c:scaling>
          <c:orientation val="minMax"/>
        </c:scaling>
        <c:delete val="0"/>
        <c:axPos val="l"/>
        <c:majorGridlines>
          <c:spPr>
            <a:ln w="3175">
              <a:solidFill>
                <a:srgbClr val="000000"/>
              </a:solidFill>
              <a:prstDash val="solid"/>
            </a:ln>
          </c:spPr>
        </c:majorGridlines>
        <c:numFmt formatCode="General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000" b="1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27966848"/>
        <c:crosses val="autoZero"/>
        <c:crossBetween val="between"/>
      </c:valAx>
      <c:dTable>
        <c:showHorzBorder val="1"/>
        <c:showVertBorder val="1"/>
        <c:showOutline val="1"/>
        <c:showKeys val="1"/>
        <c:spPr>
          <a:ln w="3175">
            <a:solidFill>
              <a:srgbClr val="000000"/>
            </a:solidFill>
            <a:prstDash val="solid"/>
          </a:ln>
        </c:spPr>
        <c:txPr>
          <a:bodyPr/>
          <a:lstStyle/>
          <a:p>
            <a:pPr rtl="0">
              <a:defRPr sz="1200" b="1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</c:dTable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88107549120992756"/>
          <c:y val="0.50847457627118642"/>
          <c:w val="0.11478800413650465"/>
          <c:h val="7.2881355932203393E-2"/>
        </c:manualLayout>
      </c:layout>
      <c:overlay val="0"/>
      <c:spPr>
        <a:solidFill>
          <a:srgbClr val="FFFFFF"/>
        </a:solidFill>
        <a:ln w="3175">
          <a:solidFill>
            <a:srgbClr val="000000"/>
          </a:solidFill>
          <a:prstDash val="solid"/>
        </a:ln>
      </c:spPr>
      <c:txPr>
        <a:bodyPr/>
        <a:lstStyle/>
        <a:p>
          <a:pPr>
            <a:defRPr sz="920" b="0" i="0" u="none" strike="noStrike" baseline="0">
              <a:solidFill>
                <a:srgbClr val="000000"/>
              </a:solidFill>
              <a:latin typeface="Arial Cyr"/>
              <a:ea typeface="Arial Cyr"/>
              <a:cs typeface="Arial Cyr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rgbClr val="FFFF00"/>
    </a:solidFill>
    <a:ln w="9525">
      <a:noFill/>
    </a:ln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4_3">
  <dgm:title val=""/>
  <dgm:desc val=""/>
  <dgm:catLst>
    <dgm:cat type="accent4" pri="11300"/>
  </dgm:catLst>
  <dgm:styleLbl name="node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shade val="80000"/>
      </a:schemeClr>
      <a:schemeClr val="accent4">
        <a:tint val="7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/>
    <dgm:txEffectClrLst/>
  </dgm:styleLbl>
  <dgm:styleLbl name="ln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9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8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57EA3C8-5D23-4F1D-8284-A682B74C69D3}" type="doc">
      <dgm:prSet loTypeId="urn:microsoft.com/office/officeart/2005/8/layout/pyramid2" loCatId="list" qsTypeId="urn:microsoft.com/office/officeart/2005/8/quickstyle/simple1" qsCatId="simple" csTypeId="urn:microsoft.com/office/officeart/2005/8/colors/accent1_2" csCatId="accent1" phldr="1"/>
      <dgm:spPr/>
    </dgm:pt>
    <dgm:pt modelId="{C43992DE-42AB-42EA-9E7C-4536C2DBD357}">
      <dgm:prSet phldrT="[Текст]"/>
      <dgm:spPr/>
      <dgm:t>
        <a:bodyPr/>
        <a:lstStyle/>
        <a:p>
          <a:r>
            <a:rPr lang="uk-UA" b="1" i="1" dirty="0" smtClean="0"/>
            <a:t>Інноваційні освітні технології</a:t>
          </a:r>
          <a:endParaRPr lang="ru-RU" b="1" i="1" dirty="0"/>
        </a:p>
      </dgm:t>
    </dgm:pt>
    <dgm:pt modelId="{E792C684-6272-4B45-A7AF-C78336C76D42}" type="parTrans" cxnId="{252FAE46-09EE-4633-80DA-1A4FCF3C4E2C}">
      <dgm:prSet/>
      <dgm:spPr/>
      <dgm:t>
        <a:bodyPr/>
        <a:lstStyle/>
        <a:p>
          <a:endParaRPr lang="ru-RU"/>
        </a:p>
      </dgm:t>
    </dgm:pt>
    <dgm:pt modelId="{321486F9-492F-4032-8815-AC4455ADBAC6}" type="sibTrans" cxnId="{252FAE46-09EE-4633-80DA-1A4FCF3C4E2C}">
      <dgm:prSet/>
      <dgm:spPr/>
      <dgm:t>
        <a:bodyPr/>
        <a:lstStyle/>
        <a:p>
          <a:endParaRPr lang="ru-RU"/>
        </a:p>
      </dgm:t>
    </dgm:pt>
    <dgm:pt modelId="{0469BD5C-F5ED-4331-9A6F-C74E03CA4935}">
      <dgm:prSet phldrT="[Текст]"/>
      <dgm:spPr/>
      <dgm:t>
        <a:bodyPr/>
        <a:lstStyle/>
        <a:p>
          <a:r>
            <a:rPr lang="uk-UA" b="1" i="1" dirty="0" smtClean="0"/>
            <a:t>Мультимедійні засоби</a:t>
          </a:r>
        </a:p>
      </dgm:t>
    </dgm:pt>
    <dgm:pt modelId="{48F21A17-18E9-4DC7-9826-04FB293CB1FB}" type="parTrans" cxnId="{3DF8E92F-704B-4CE6-9C2D-0837D5919567}">
      <dgm:prSet/>
      <dgm:spPr/>
      <dgm:t>
        <a:bodyPr/>
        <a:lstStyle/>
        <a:p>
          <a:endParaRPr lang="ru-RU"/>
        </a:p>
      </dgm:t>
    </dgm:pt>
    <dgm:pt modelId="{60215FCF-1996-48B9-AC72-48B57393382B}" type="sibTrans" cxnId="{3DF8E92F-704B-4CE6-9C2D-0837D5919567}">
      <dgm:prSet/>
      <dgm:spPr/>
      <dgm:t>
        <a:bodyPr/>
        <a:lstStyle/>
        <a:p>
          <a:endParaRPr lang="ru-RU"/>
        </a:p>
      </dgm:t>
    </dgm:pt>
    <dgm:pt modelId="{BE30C4DD-6F3F-441D-B78B-36E6B86A4763}">
      <dgm:prSet phldrT="[Текст]"/>
      <dgm:spPr/>
      <dgm:t>
        <a:bodyPr/>
        <a:lstStyle/>
        <a:p>
          <a:r>
            <a:rPr lang="uk-UA" b="1" i="1" dirty="0" err="1" smtClean="0"/>
            <a:t>Міжпредметні</a:t>
          </a:r>
          <a:r>
            <a:rPr lang="uk-UA" b="1" i="1" dirty="0" smtClean="0"/>
            <a:t> зв’язки</a:t>
          </a:r>
          <a:endParaRPr lang="ru-RU" b="1" i="1" dirty="0"/>
        </a:p>
      </dgm:t>
    </dgm:pt>
    <dgm:pt modelId="{67402CF8-4011-49CE-998A-44A24558B9B2}" type="parTrans" cxnId="{A3D252C5-4B52-4E04-BD6B-0DA79FED89D3}">
      <dgm:prSet/>
      <dgm:spPr/>
      <dgm:t>
        <a:bodyPr/>
        <a:lstStyle/>
        <a:p>
          <a:endParaRPr lang="ru-RU"/>
        </a:p>
      </dgm:t>
    </dgm:pt>
    <dgm:pt modelId="{131E0118-6F94-4045-BC48-02530B10B4FE}" type="sibTrans" cxnId="{A3D252C5-4B52-4E04-BD6B-0DA79FED89D3}">
      <dgm:prSet/>
      <dgm:spPr/>
      <dgm:t>
        <a:bodyPr/>
        <a:lstStyle/>
        <a:p>
          <a:endParaRPr lang="ru-RU"/>
        </a:p>
      </dgm:t>
    </dgm:pt>
    <dgm:pt modelId="{C346D6BC-2C54-4468-B308-796078E55CD9}">
      <dgm:prSet/>
      <dgm:spPr/>
      <dgm:t>
        <a:bodyPr/>
        <a:lstStyle/>
        <a:p>
          <a:r>
            <a:rPr lang="uk-UA" b="1" i="1" dirty="0" smtClean="0"/>
            <a:t>Нестандартні уроки та завдання</a:t>
          </a:r>
          <a:endParaRPr lang="ru-RU" b="1" i="1" dirty="0"/>
        </a:p>
      </dgm:t>
    </dgm:pt>
    <dgm:pt modelId="{B849E544-B671-4A2E-B444-F336C7CCB84C}" type="parTrans" cxnId="{B3AAC69E-6DB2-4C56-A194-A0EA4322961C}">
      <dgm:prSet/>
      <dgm:spPr/>
      <dgm:t>
        <a:bodyPr/>
        <a:lstStyle/>
        <a:p>
          <a:endParaRPr lang="ru-RU"/>
        </a:p>
      </dgm:t>
    </dgm:pt>
    <dgm:pt modelId="{5E2E68CE-D23A-48CE-AAA2-31DF9FA5D47A}" type="sibTrans" cxnId="{B3AAC69E-6DB2-4C56-A194-A0EA4322961C}">
      <dgm:prSet/>
      <dgm:spPr/>
      <dgm:t>
        <a:bodyPr/>
        <a:lstStyle/>
        <a:p>
          <a:endParaRPr lang="ru-RU"/>
        </a:p>
      </dgm:t>
    </dgm:pt>
    <dgm:pt modelId="{14FF7A99-5730-4D61-AB90-F2D361283D7F}" type="pres">
      <dgm:prSet presAssocID="{357EA3C8-5D23-4F1D-8284-A682B74C69D3}" presName="compositeShape" presStyleCnt="0">
        <dgm:presLayoutVars>
          <dgm:dir/>
          <dgm:resizeHandles/>
        </dgm:presLayoutVars>
      </dgm:prSet>
      <dgm:spPr/>
    </dgm:pt>
    <dgm:pt modelId="{C660CEE0-62DB-4920-9D94-7BB6246307E1}" type="pres">
      <dgm:prSet presAssocID="{357EA3C8-5D23-4F1D-8284-A682B74C69D3}" presName="pyramid" presStyleLbl="node1" presStyleIdx="0" presStyleCnt="1"/>
      <dgm:spPr/>
    </dgm:pt>
    <dgm:pt modelId="{E57E0DDA-9C86-4A9B-A96D-6C827054DD24}" type="pres">
      <dgm:prSet presAssocID="{357EA3C8-5D23-4F1D-8284-A682B74C69D3}" presName="theList" presStyleCnt="0"/>
      <dgm:spPr/>
    </dgm:pt>
    <dgm:pt modelId="{F7AF12C8-9078-4755-B157-FE444BEF2AEA}" type="pres">
      <dgm:prSet presAssocID="{C43992DE-42AB-42EA-9E7C-4536C2DBD357}" presName="aNode" presStyleLbl="fg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7ECED9-9352-45AC-9D46-BFB64BB530D1}" type="pres">
      <dgm:prSet presAssocID="{C43992DE-42AB-42EA-9E7C-4536C2DBD357}" presName="aSpace" presStyleCnt="0"/>
      <dgm:spPr/>
    </dgm:pt>
    <dgm:pt modelId="{9209652F-E6F3-426C-BFDC-B8C3B1840B8B}" type="pres">
      <dgm:prSet presAssocID="{C346D6BC-2C54-4468-B308-796078E55CD9}" presName="aNode" presStyleLbl="fg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37EB38E-649A-4752-B9B9-FEFAA42F6E61}" type="pres">
      <dgm:prSet presAssocID="{C346D6BC-2C54-4468-B308-796078E55CD9}" presName="aSpace" presStyleCnt="0"/>
      <dgm:spPr/>
    </dgm:pt>
    <dgm:pt modelId="{34C76362-817F-487E-B84A-E30437E137CF}" type="pres">
      <dgm:prSet presAssocID="{0469BD5C-F5ED-4331-9A6F-C74E03CA4935}" presName="aNode" presStyleLbl="fg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A738335-897F-4A4D-9303-064E36D438FD}" type="pres">
      <dgm:prSet presAssocID="{0469BD5C-F5ED-4331-9A6F-C74E03CA4935}" presName="aSpace" presStyleCnt="0"/>
      <dgm:spPr/>
    </dgm:pt>
    <dgm:pt modelId="{600974DF-23F9-4E79-B1B0-B81E4F143BC8}" type="pres">
      <dgm:prSet presAssocID="{BE30C4DD-6F3F-441D-B78B-36E6B86A4763}" presName="aNode" presStyleLbl="fg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9F4827-77CB-4734-B3D9-E76C1E8E9915}" type="pres">
      <dgm:prSet presAssocID="{BE30C4DD-6F3F-441D-B78B-36E6B86A4763}" presName="aSpace" presStyleCnt="0"/>
      <dgm:spPr/>
    </dgm:pt>
  </dgm:ptLst>
  <dgm:cxnLst>
    <dgm:cxn modelId="{5C8DAA44-8D21-4676-87F3-1057309BDC73}" type="presOf" srcId="{C346D6BC-2C54-4468-B308-796078E55CD9}" destId="{9209652F-E6F3-426C-BFDC-B8C3B1840B8B}" srcOrd="0" destOrd="0" presId="urn:microsoft.com/office/officeart/2005/8/layout/pyramid2"/>
    <dgm:cxn modelId="{A3D252C5-4B52-4E04-BD6B-0DA79FED89D3}" srcId="{357EA3C8-5D23-4F1D-8284-A682B74C69D3}" destId="{BE30C4DD-6F3F-441D-B78B-36E6B86A4763}" srcOrd="3" destOrd="0" parTransId="{67402CF8-4011-49CE-998A-44A24558B9B2}" sibTransId="{131E0118-6F94-4045-BC48-02530B10B4FE}"/>
    <dgm:cxn modelId="{F014B08C-6F8E-4F25-98A0-C4AE42C07CD0}" type="presOf" srcId="{BE30C4DD-6F3F-441D-B78B-36E6B86A4763}" destId="{600974DF-23F9-4E79-B1B0-B81E4F143BC8}" srcOrd="0" destOrd="0" presId="urn:microsoft.com/office/officeart/2005/8/layout/pyramid2"/>
    <dgm:cxn modelId="{3DF8E92F-704B-4CE6-9C2D-0837D5919567}" srcId="{357EA3C8-5D23-4F1D-8284-A682B74C69D3}" destId="{0469BD5C-F5ED-4331-9A6F-C74E03CA4935}" srcOrd="2" destOrd="0" parTransId="{48F21A17-18E9-4DC7-9826-04FB293CB1FB}" sibTransId="{60215FCF-1996-48B9-AC72-48B57393382B}"/>
    <dgm:cxn modelId="{B3AAC69E-6DB2-4C56-A194-A0EA4322961C}" srcId="{357EA3C8-5D23-4F1D-8284-A682B74C69D3}" destId="{C346D6BC-2C54-4468-B308-796078E55CD9}" srcOrd="1" destOrd="0" parTransId="{B849E544-B671-4A2E-B444-F336C7CCB84C}" sibTransId="{5E2E68CE-D23A-48CE-AAA2-31DF9FA5D47A}"/>
    <dgm:cxn modelId="{79256BD9-2371-4824-BB7A-88865BD83F7C}" type="presOf" srcId="{C43992DE-42AB-42EA-9E7C-4536C2DBD357}" destId="{F7AF12C8-9078-4755-B157-FE444BEF2AEA}" srcOrd="0" destOrd="0" presId="urn:microsoft.com/office/officeart/2005/8/layout/pyramid2"/>
    <dgm:cxn modelId="{4A4B0202-4880-4638-8F0F-85185AF284AF}" type="presOf" srcId="{0469BD5C-F5ED-4331-9A6F-C74E03CA4935}" destId="{34C76362-817F-487E-B84A-E30437E137CF}" srcOrd="0" destOrd="0" presId="urn:microsoft.com/office/officeart/2005/8/layout/pyramid2"/>
    <dgm:cxn modelId="{252FAE46-09EE-4633-80DA-1A4FCF3C4E2C}" srcId="{357EA3C8-5D23-4F1D-8284-A682B74C69D3}" destId="{C43992DE-42AB-42EA-9E7C-4536C2DBD357}" srcOrd="0" destOrd="0" parTransId="{E792C684-6272-4B45-A7AF-C78336C76D42}" sibTransId="{321486F9-492F-4032-8815-AC4455ADBAC6}"/>
    <dgm:cxn modelId="{F2A2DEB7-478C-40E9-92F8-9107761434BD}" type="presOf" srcId="{357EA3C8-5D23-4F1D-8284-A682B74C69D3}" destId="{14FF7A99-5730-4D61-AB90-F2D361283D7F}" srcOrd="0" destOrd="0" presId="urn:microsoft.com/office/officeart/2005/8/layout/pyramid2"/>
    <dgm:cxn modelId="{20902E6C-E6F7-4130-A16C-114D916B9DD4}" type="presParOf" srcId="{14FF7A99-5730-4D61-AB90-F2D361283D7F}" destId="{C660CEE0-62DB-4920-9D94-7BB6246307E1}" srcOrd="0" destOrd="0" presId="urn:microsoft.com/office/officeart/2005/8/layout/pyramid2"/>
    <dgm:cxn modelId="{0D02D2A4-0FF5-432B-B800-8EB0B6FE77A1}" type="presParOf" srcId="{14FF7A99-5730-4D61-AB90-F2D361283D7F}" destId="{E57E0DDA-9C86-4A9B-A96D-6C827054DD24}" srcOrd="1" destOrd="0" presId="urn:microsoft.com/office/officeart/2005/8/layout/pyramid2"/>
    <dgm:cxn modelId="{4FF0EF6C-8A4D-47A2-86FC-580166E83369}" type="presParOf" srcId="{E57E0DDA-9C86-4A9B-A96D-6C827054DD24}" destId="{F7AF12C8-9078-4755-B157-FE444BEF2AEA}" srcOrd="0" destOrd="0" presId="urn:microsoft.com/office/officeart/2005/8/layout/pyramid2"/>
    <dgm:cxn modelId="{C9D80435-AA86-4B70-B697-69DE8D38357D}" type="presParOf" srcId="{E57E0DDA-9C86-4A9B-A96D-6C827054DD24}" destId="{577ECED9-9352-45AC-9D46-BFB64BB530D1}" srcOrd="1" destOrd="0" presId="urn:microsoft.com/office/officeart/2005/8/layout/pyramid2"/>
    <dgm:cxn modelId="{B69F5DC0-D386-4D17-82C9-3AD857F6BEBD}" type="presParOf" srcId="{E57E0DDA-9C86-4A9B-A96D-6C827054DD24}" destId="{9209652F-E6F3-426C-BFDC-B8C3B1840B8B}" srcOrd="2" destOrd="0" presId="urn:microsoft.com/office/officeart/2005/8/layout/pyramid2"/>
    <dgm:cxn modelId="{039B95D9-8ED2-45B2-B4A8-D11507E62F1E}" type="presParOf" srcId="{E57E0DDA-9C86-4A9B-A96D-6C827054DD24}" destId="{337EB38E-649A-4752-B9B9-FEFAA42F6E61}" srcOrd="3" destOrd="0" presId="urn:microsoft.com/office/officeart/2005/8/layout/pyramid2"/>
    <dgm:cxn modelId="{473E8909-DA54-48E5-B74F-97AA9AC3A9BA}" type="presParOf" srcId="{E57E0DDA-9C86-4A9B-A96D-6C827054DD24}" destId="{34C76362-817F-487E-B84A-E30437E137CF}" srcOrd="4" destOrd="0" presId="urn:microsoft.com/office/officeart/2005/8/layout/pyramid2"/>
    <dgm:cxn modelId="{8A3BC9F3-DCBC-4FCA-83E1-FC779668C791}" type="presParOf" srcId="{E57E0DDA-9C86-4A9B-A96D-6C827054DD24}" destId="{CA738335-897F-4A4D-9303-064E36D438FD}" srcOrd="5" destOrd="0" presId="urn:microsoft.com/office/officeart/2005/8/layout/pyramid2"/>
    <dgm:cxn modelId="{94F2F561-4E28-47D1-91EE-D1A353294DC0}" type="presParOf" srcId="{E57E0DDA-9C86-4A9B-A96D-6C827054DD24}" destId="{600974DF-23F9-4E79-B1B0-B81E4F143BC8}" srcOrd="6" destOrd="0" presId="urn:microsoft.com/office/officeart/2005/8/layout/pyramid2"/>
    <dgm:cxn modelId="{BCFD1067-638C-4FB4-9C1A-9A116A870B05}" type="presParOf" srcId="{E57E0DDA-9C86-4A9B-A96D-6C827054DD24}" destId="{599F4827-77CB-4734-B3D9-E76C1E8E9915}" srcOrd="7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2537147-B863-41C2-85F3-FE3118724CB9}" type="doc">
      <dgm:prSet loTypeId="urn:microsoft.com/office/officeart/2005/8/layout/vList4#1" loCatId="list" qsTypeId="urn:microsoft.com/office/officeart/2005/8/quickstyle/3d5" qsCatId="3D" csTypeId="urn:microsoft.com/office/officeart/2005/8/colors/accent4_3" csCatId="accent4" phldr="1"/>
      <dgm:spPr/>
      <dgm:t>
        <a:bodyPr/>
        <a:lstStyle/>
        <a:p>
          <a:endParaRPr lang="ru-RU"/>
        </a:p>
      </dgm:t>
    </dgm:pt>
    <dgm:pt modelId="{8A951B25-DB69-49DF-A084-BA680964F3D1}">
      <dgm:prSet phldrT="[Текст]"/>
      <dgm:spPr/>
      <dgm:t>
        <a:bodyPr/>
        <a:lstStyle/>
        <a:p>
          <a:r>
            <a:rPr lang="uk-UA" dirty="0" smtClean="0"/>
            <a:t>Збільшення в рази кількості сприйнятої учнем інформації</a:t>
          </a:r>
          <a:endParaRPr lang="ru-RU" dirty="0"/>
        </a:p>
      </dgm:t>
    </dgm:pt>
    <dgm:pt modelId="{94035732-3A9D-4564-BF45-0E0F84AB51B6}" type="parTrans" cxnId="{ECD83255-CE32-41A3-8B1C-94DC66E66C7A}">
      <dgm:prSet/>
      <dgm:spPr/>
      <dgm:t>
        <a:bodyPr/>
        <a:lstStyle/>
        <a:p>
          <a:endParaRPr lang="ru-RU"/>
        </a:p>
      </dgm:t>
    </dgm:pt>
    <dgm:pt modelId="{9C5B6548-C02B-46AA-AF34-10D2B528DCD1}" type="sibTrans" cxnId="{ECD83255-CE32-41A3-8B1C-94DC66E66C7A}">
      <dgm:prSet/>
      <dgm:spPr/>
      <dgm:t>
        <a:bodyPr/>
        <a:lstStyle/>
        <a:p>
          <a:endParaRPr lang="ru-RU"/>
        </a:p>
      </dgm:t>
    </dgm:pt>
    <dgm:pt modelId="{C2E16069-C13B-408C-B988-359D25490FBD}">
      <dgm:prSet phldrT="[Текст]"/>
      <dgm:spPr/>
      <dgm:t>
        <a:bodyPr/>
        <a:lstStyle/>
        <a:p>
          <a:r>
            <a:rPr lang="uk-UA" dirty="0" smtClean="0"/>
            <a:t>Візуалізація навчального матеріалу</a:t>
          </a:r>
          <a:endParaRPr lang="ru-RU" dirty="0"/>
        </a:p>
      </dgm:t>
    </dgm:pt>
    <dgm:pt modelId="{0ADE28DA-8845-4DA7-A526-4F1E6CD85177}" type="parTrans" cxnId="{362284F5-89F3-4005-901B-12DF677DEB2A}">
      <dgm:prSet/>
      <dgm:spPr/>
      <dgm:t>
        <a:bodyPr/>
        <a:lstStyle/>
        <a:p>
          <a:endParaRPr lang="ru-RU"/>
        </a:p>
      </dgm:t>
    </dgm:pt>
    <dgm:pt modelId="{7B97BA36-4729-49AA-87F3-E35D8124E20C}" type="sibTrans" cxnId="{362284F5-89F3-4005-901B-12DF677DEB2A}">
      <dgm:prSet/>
      <dgm:spPr/>
      <dgm:t>
        <a:bodyPr/>
        <a:lstStyle/>
        <a:p>
          <a:endParaRPr lang="ru-RU"/>
        </a:p>
      </dgm:t>
    </dgm:pt>
    <dgm:pt modelId="{593DCDD7-F5EA-49E9-A5EF-68A8F28DA552}">
      <dgm:prSet phldrT="[Текст]"/>
      <dgm:spPr/>
      <dgm:t>
        <a:bodyPr/>
        <a:lstStyle/>
        <a:p>
          <a:r>
            <a:rPr lang="uk-UA" dirty="0" smtClean="0"/>
            <a:t>Економія часу вчителя</a:t>
          </a:r>
          <a:endParaRPr lang="ru-RU" dirty="0"/>
        </a:p>
      </dgm:t>
    </dgm:pt>
    <dgm:pt modelId="{4B611E23-7065-442B-A1A1-99AFB5F1BF5C}" type="parTrans" cxnId="{1026442B-4D84-4156-9A86-6804E022F191}">
      <dgm:prSet/>
      <dgm:spPr/>
      <dgm:t>
        <a:bodyPr/>
        <a:lstStyle/>
        <a:p>
          <a:endParaRPr lang="ru-RU"/>
        </a:p>
      </dgm:t>
    </dgm:pt>
    <dgm:pt modelId="{E179A3FD-1AD0-4894-AE9C-167FC4A13971}" type="sibTrans" cxnId="{1026442B-4D84-4156-9A86-6804E022F191}">
      <dgm:prSet/>
      <dgm:spPr/>
      <dgm:t>
        <a:bodyPr/>
        <a:lstStyle/>
        <a:p>
          <a:endParaRPr lang="ru-RU"/>
        </a:p>
      </dgm:t>
    </dgm:pt>
    <dgm:pt modelId="{44F8EBAF-C530-451D-9CB9-C2905E6DCD3A}">
      <dgm:prSet/>
      <dgm:spPr/>
      <dgm:t>
        <a:bodyPr/>
        <a:lstStyle/>
        <a:p>
          <a:r>
            <a:rPr lang="uk-UA" dirty="0" smtClean="0"/>
            <a:t>Пожвавлення уроку</a:t>
          </a:r>
          <a:endParaRPr lang="ru-RU" dirty="0"/>
        </a:p>
      </dgm:t>
    </dgm:pt>
    <dgm:pt modelId="{12A1C987-74D3-4B26-ACAF-810B0EA6C507}" type="parTrans" cxnId="{26A3C051-2634-47F0-B4F6-A14F935AA260}">
      <dgm:prSet/>
      <dgm:spPr/>
      <dgm:t>
        <a:bodyPr/>
        <a:lstStyle/>
        <a:p>
          <a:endParaRPr lang="ru-RU"/>
        </a:p>
      </dgm:t>
    </dgm:pt>
    <dgm:pt modelId="{002D5BBB-FFB3-4EAB-844C-81BF6A4DE046}" type="sibTrans" cxnId="{26A3C051-2634-47F0-B4F6-A14F935AA260}">
      <dgm:prSet/>
      <dgm:spPr/>
      <dgm:t>
        <a:bodyPr/>
        <a:lstStyle/>
        <a:p>
          <a:endParaRPr lang="ru-RU"/>
        </a:p>
      </dgm:t>
    </dgm:pt>
    <dgm:pt modelId="{645A125C-5E9F-447F-B7DE-7BEDC26D074D}" type="pres">
      <dgm:prSet presAssocID="{E2537147-B863-41C2-85F3-FE3118724CB9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5685F01-5E93-4C50-8BF4-364D871FD682}" type="pres">
      <dgm:prSet presAssocID="{8A951B25-DB69-49DF-A084-BA680964F3D1}" presName="comp" presStyleCnt="0"/>
      <dgm:spPr/>
    </dgm:pt>
    <dgm:pt modelId="{B1AAC1FE-12C5-4741-8876-20B5EE713D3C}" type="pres">
      <dgm:prSet presAssocID="{8A951B25-DB69-49DF-A084-BA680964F3D1}" presName="box" presStyleLbl="node1" presStyleIdx="0" presStyleCnt="4"/>
      <dgm:spPr/>
      <dgm:t>
        <a:bodyPr/>
        <a:lstStyle/>
        <a:p>
          <a:endParaRPr lang="ru-RU"/>
        </a:p>
      </dgm:t>
    </dgm:pt>
    <dgm:pt modelId="{7E2BB1D2-ABC7-4E2C-B7D0-54DDDE273407}" type="pres">
      <dgm:prSet presAssocID="{8A951B25-DB69-49DF-A084-BA680964F3D1}" presName="img" presStyleLbl="fgImgPlace1" presStyleIdx="0" presStyleCnt="4"/>
      <dgm:spPr/>
    </dgm:pt>
    <dgm:pt modelId="{5BFCD7FC-0B7A-4376-9475-D91C8995C799}" type="pres">
      <dgm:prSet presAssocID="{8A951B25-DB69-49DF-A084-BA680964F3D1}" presName="text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ECB908-30CA-41B7-8A43-780BCB80FE20}" type="pres">
      <dgm:prSet presAssocID="{9C5B6548-C02B-46AA-AF34-10D2B528DCD1}" presName="spacer" presStyleCnt="0"/>
      <dgm:spPr/>
    </dgm:pt>
    <dgm:pt modelId="{6E53256A-2EE5-48B7-AF76-F1063E94644E}" type="pres">
      <dgm:prSet presAssocID="{C2E16069-C13B-408C-B988-359D25490FBD}" presName="comp" presStyleCnt="0"/>
      <dgm:spPr/>
    </dgm:pt>
    <dgm:pt modelId="{F9A67334-6870-42E9-8F67-0D772A637DC1}" type="pres">
      <dgm:prSet presAssocID="{C2E16069-C13B-408C-B988-359D25490FBD}" presName="box" presStyleLbl="node1" presStyleIdx="1" presStyleCnt="4"/>
      <dgm:spPr/>
      <dgm:t>
        <a:bodyPr/>
        <a:lstStyle/>
        <a:p>
          <a:endParaRPr lang="ru-RU"/>
        </a:p>
      </dgm:t>
    </dgm:pt>
    <dgm:pt modelId="{3C6B0987-6A89-42CA-8806-C5BBCAE6C309}" type="pres">
      <dgm:prSet presAssocID="{C2E16069-C13B-408C-B988-359D25490FBD}" presName="img" presStyleLbl="fgImgPlace1" presStyleIdx="1" presStyleCnt="4"/>
      <dgm:spPr/>
    </dgm:pt>
    <dgm:pt modelId="{3234EA97-D7B1-430A-BF83-6E0B6AB643B8}" type="pres">
      <dgm:prSet presAssocID="{C2E16069-C13B-408C-B988-359D25490FBD}" presName="text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AD68BD-B906-46E9-AF32-740F1A6981C9}" type="pres">
      <dgm:prSet presAssocID="{7B97BA36-4729-49AA-87F3-E35D8124E20C}" presName="spacer" presStyleCnt="0"/>
      <dgm:spPr/>
    </dgm:pt>
    <dgm:pt modelId="{CABFD3E3-0FAB-435A-8541-062C7C762C1E}" type="pres">
      <dgm:prSet presAssocID="{593DCDD7-F5EA-49E9-A5EF-68A8F28DA552}" presName="comp" presStyleCnt="0"/>
      <dgm:spPr/>
    </dgm:pt>
    <dgm:pt modelId="{9BE10840-3276-4BEC-8204-85E505B51C40}" type="pres">
      <dgm:prSet presAssocID="{593DCDD7-F5EA-49E9-A5EF-68A8F28DA552}" presName="box" presStyleLbl="node1" presStyleIdx="2" presStyleCnt="4"/>
      <dgm:spPr/>
      <dgm:t>
        <a:bodyPr/>
        <a:lstStyle/>
        <a:p>
          <a:endParaRPr lang="ru-RU"/>
        </a:p>
      </dgm:t>
    </dgm:pt>
    <dgm:pt modelId="{91AB5454-6D0E-495A-960A-176E8CAB1261}" type="pres">
      <dgm:prSet presAssocID="{593DCDD7-F5EA-49E9-A5EF-68A8F28DA552}" presName="img" presStyleLbl="fgImgPlace1" presStyleIdx="2" presStyleCnt="4"/>
      <dgm:spPr/>
    </dgm:pt>
    <dgm:pt modelId="{131ADD7C-996B-477E-8B52-1222FD857963}" type="pres">
      <dgm:prSet presAssocID="{593DCDD7-F5EA-49E9-A5EF-68A8F28DA552}" presName="text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79ED768-653D-4BA3-9E29-ED64847740C5}" type="pres">
      <dgm:prSet presAssocID="{E179A3FD-1AD0-4894-AE9C-167FC4A13971}" presName="spacer" presStyleCnt="0"/>
      <dgm:spPr/>
    </dgm:pt>
    <dgm:pt modelId="{B1B2AE3F-C652-47E0-84BF-A757E14B0929}" type="pres">
      <dgm:prSet presAssocID="{44F8EBAF-C530-451D-9CB9-C2905E6DCD3A}" presName="comp" presStyleCnt="0"/>
      <dgm:spPr/>
    </dgm:pt>
    <dgm:pt modelId="{5CEB7696-B4AB-4655-9BAE-2826CDED3D22}" type="pres">
      <dgm:prSet presAssocID="{44F8EBAF-C530-451D-9CB9-C2905E6DCD3A}" presName="box" presStyleLbl="node1" presStyleIdx="3" presStyleCnt="4"/>
      <dgm:spPr/>
      <dgm:t>
        <a:bodyPr/>
        <a:lstStyle/>
        <a:p>
          <a:endParaRPr lang="ru-RU"/>
        </a:p>
      </dgm:t>
    </dgm:pt>
    <dgm:pt modelId="{10DE40B6-6FFA-411A-86E4-3C71E588E64E}" type="pres">
      <dgm:prSet presAssocID="{44F8EBAF-C530-451D-9CB9-C2905E6DCD3A}" presName="img" presStyleLbl="fgImgPlace1" presStyleIdx="3" presStyleCnt="4"/>
      <dgm:spPr/>
    </dgm:pt>
    <dgm:pt modelId="{7800573D-8DDD-414C-A09D-7D017D95EA7A}" type="pres">
      <dgm:prSet presAssocID="{44F8EBAF-C530-451D-9CB9-C2905E6DCD3A}" presName="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C409227-CFFF-44D4-B2BE-743C1A373368}" type="presOf" srcId="{593DCDD7-F5EA-49E9-A5EF-68A8F28DA552}" destId="{9BE10840-3276-4BEC-8204-85E505B51C40}" srcOrd="0" destOrd="0" presId="urn:microsoft.com/office/officeart/2005/8/layout/vList4#1"/>
    <dgm:cxn modelId="{26A3C051-2634-47F0-B4F6-A14F935AA260}" srcId="{E2537147-B863-41C2-85F3-FE3118724CB9}" destId="{44F8EBAF-C530-451D-9CB9-C2905E6DCD3A}" srcOrd="3" destOrd="0" parTransId="{12A1C987-74D3-4B26-ACAF-810B0EA6C507}" sibTransId="{002D5BBB-FFB3-4EAB-844C-81BF6A4DE046}"/>
    <dgm:cxn modelId="{1026442B-4D84-4156-9A86-6804E022F191}" srcId="{E2537147-B863-41C2-85F3-FE3118724CB9}" destId="{593DCDD7-F5EA-49E9-A5EF-68A8F28DA552}" srcOrd="2" destOrd="0" parTransId="{4B611E23-7065-442B-A1A1-99AFB5F1BF5C}" sibTransId="{E179A3FD-1AD0-4894-AE9C-167FC4A13971}"/>
    <dgm:cxn modelId="{34095B97-2479-45E9-8F86-B80BD250B88B}" type="presOf" srcId="{E2537147-B863-41C2-85F3-FE3118724CB9}" destId="{645A125C-5E9F-447F-B7DE-7BEDC26D074D}" srcOrd="0" destOrd="0" presId="urn:microsoft.com/office/officeart/2005/8/layout/vList4#1"/>
    <dgm:cxn modelId="{F50CB15C-FFBD-4F42-9339-8CF682BB7028}" type="presOf" srcId="{593DCDD7-F5EA-49E9-A5EF-68A8F28DA552}" destId="{131ADD7C-996B-477E-8B52-1222FD857963}" srcOrd="1" destOrd="0" presId="urn:microsoft.com/office/officeart/2005/8/layout/vList4#1"/>
    <dgm:cxn modelId="{6BCAF076-774B-4F0F-BB8F-C17D9A3140B2}" type="presOf" srcId="{8A951B25-DB69-49DF-A084-BA680964F3D1}" destId="{B1AAC1FE-12C5-4741-8876-20B5EE713D3C}" srcOrd="0" destOrd="0" presId="urn:microsoft.com/office/officeart/2005/8/layout/vList4#1"/>
    <dgm:cxn modelId="{CB9DBAE8-7D89-463A-8FFB-61ABA27785EC}" type="presOf" srcId="{44F8EBAF-C530-451D-9CB9-C2905E6DCD3A}" destId="{7800573D-8DDD-414C-A09D-7D017D95EA7A}" srcOrd="1" destOrd="0" presId="urn:microsoft.com/office/officeart/2005/8/layout/vList4#1"/>
    <dgm:cxn modelId="{B6BE0123-90F3-4092-A6D9-A4F2D4C6F1D1}" type="presOf" srcId="{44F8EBAF-C530-451D-9CB9-C2905E6DCD3A}" destId="{5CEB7696-B4AB-4655-9BAE-2826CDED3D22}" srcOrd="0" destOrd="0" presId="urn:microsoft.com/office/officeart/2005/8/layout/vList4#1"/>
    <dgm:cxn modelId="{362284F5-89F3-4005-901B-12DF677DEB2A}" srcId="{E2537147-B863-41C2-85F3-FE3118724CB9}" destId="{C2E16069-C13B-408C-B988-359D25490FBD}" srcOrd="1" destOrd="0" parTransId="{0ADE28DA-8845-4DA7-A526-4F1E6CD85177}" sibTransId="{7B97BA36-4729-49AA-87F3-E35D8124E20C}"/>
    <dgm:cxn modelId="{F4C2127F-0661-4418-8CC6-3E2EA9CDCFF2}" type="presOf" srcId="{C2E16069-C13B-408C-B988-359D25490FBD}" destId="{F9A67334-6870-42E9-8F67-0D772A637DC1}" srcOrd="0" destOrd="0" presId="urn:microsoft.com/office/officeart/2005/8/layout/vList4#1"/>
    <dgm:cxn modelId="{1ACC4551-DB3A-48FD-9FD7-1F7178B13D2A}" type="presOf" srcId="{C2E16069-C13B-408C-B988-359D25490FBD}" destId="{3234EA97-D7B1-430A-BF83-6E0B6AB643B8}" srcOrd="1" destOrd="0" presId="urn:microsoft.com/office/officeart/2005/8/layout/vList4#1"/>
    <dgm:cxn modelId="{ECD83255-CE32-41A3-8B1C-94DC66E66C7A}" srcId="{E2537147-B863-41C2-85F3-FE3118724CB9}" destId="{8A951B25-DB69-49DF-A084-BA680964F3D1}" srcOrd="0" destOrd="0" parTransId="{94035732-3A9D-4564-BF45-0E0F84AB51B6}" sibTransId="{9C5B6548-C02B-46AA-AF34-10D2B528DCD1}"/>
    <dgm:cxn modelId="{DD1B38DE-F5E5-420F-B500-9082E7EEF757}" type="presOf" srcId="{8A951B25-DB69-49DF-A084-BA680964F3D1}" destId="{5BFCD7FC-0B7A-4376-9475-D91C8995C799}" srcOrd="1" destOrd="0" presId="urn:microsoft.com/office/officeart/2005/8/layout/vList4#1"/>
    <dgm:cxn modelId="{439AF1E4-CC3E-4548-AB43-5121DAF81FA7}" type="presParOf" srcId="{645A125C-5E9F-447F-B7DE-7BEDC26D074D}" destId="{A5685F01-5E93-4C50-8BF4-364D871FD682}" srcOrd="0" destOrd="0" presId="urn:microsoft.com/office/officeart/2005/8/layout/vList4#1"/>
    <dgm:cxn modelId="{83DC4E62-D26D-41B6-835B-3C897D9646B4}" type="presParOf" srcId="{A5685F01-5E93-4C50-8BF4-364D871FD682}" destId="{B1AAC1FE-12C5-4741-8876-20B5EE713D3C}" srcOrd="0" destOrd="0" presId="urn:microsoft.com/office/officeart/2005/8/layout/vList4#1"/>
    <dgm:cxn modelId="{481F21AB-2DE7-432F-84F3-24A0362E6E30}" type="presParOf" srcId="{A5685F01-5E93-4C50-8BF4-364D871FD682}" destId="{7E2BB1D2-ABC7-4E2C-B7D0-54DDDE273407}" srcOrd="1" destOrd="0" presId="urn:microsoft.com/office/officeart/2005/8/layout/vList4#1"/>
    <dgm:cxn modelId="{0E0AC679-B31B-4356-90FA-98746E362CE2}" type="presParOf" srcId="{A5685F01-5E93-4C50-8BF4-364D871FD682}" destId="{5BFCD7FC-0B7A-4376-9475-D91C8995C799}" srcOrd="2" destOrd="0" presId="urn:microsoft.com/office/officeart/2005/8/layout/vList4#1"/>
    <dgm:cxn modelId="{5D389417-8A1F-42B4-A302-0DEB5D075C52}" type="presParOf" srcId="{645A125C-5E9F-447F-B7DE-7BEDC26D074D}" destId="{77ECB908-30CA-41B7-8A43-780BCB80FE20}" srcOrd="1" destOrd="0" presId="urn:microsoft.com/office/officeart/2005/8/layout/vList4#1"/>
    <dgm:cxn modelId="{5636B293-F01D-4A91-8AE0-C474452F377F}" type="presParOf" srcId="{645A125C-5E9F-447F-B7DE-7BEDC26D074D}" destId="{6E53256A-2EE5-48B7-AF76-F1063E94644E}" srcOrd="2" destOrd="0" presId="urn:microsoft.com/office/officeart/2005/8/layout/vList4#1"/>
    <dgm:cxn modelId="{816CB10B-D063-4572-81D3-8FDF4EE2908F}" type="presParOf" srcId="{6E53256A-2EE5-48B7-AF76-F1063E94644E}" destId="{F9A67334-6870-42E9-8F67-0D772A637DC1}" srcOrd="0" destOrd="0" presId="urn:microsoft.com/office/officeart/2005/8/layout/vList4#1"/>
    <dgm:cxn modelId="{8ECBC21A-AF92-4352-B117-7F5484400B61}" type="presParOf" srcId="{6E53256A-2EE5-48B7-AF76-F1063E94644E}" destId="{3C6B0987-6A89-42CA-8806-C5BBCAE6C309}" srcOrd="1" destOrd="0" presId="urn:microsoft.com/office/officeart/2005/8/layout/vList4#1"/>
    <dgm:cxn modelId="{8737911C-5458-4FA0-9B48-C822551B7188}" type="presParOf" srcId="{6E53256A-2EE5-48B7-AF76-F1063E94644E}" destId="{3234EA97-D7B1-430A-BF83-6E0B6AB643B8}" srcOrd="2" destOrd="0" presId="urn:microsoft.com/office/officeart/2005/8/layout/vList4#1"/>
    <dgm:cxn modelId="{7D0B8C43-364E-41E7-B287-DD16DF8370FE}" type="presParOf" srcId="{645A125C-5E9F-447F-B7DE-7BEDC26D074D}" destId="{98AD68BD-B906-46E9-AF32-740F1A6981C9}" srcOrd="3" destOrd="0" presId="urn:microsoft.com/office/officeart/2005/8/layout/vList4#1"/>
    <dgm:cxn modelId="{DC476C56-47F7-465C-9988-EEA5087F54C7}" type="presParOf" srcId="{645A125C-5E9F-447F-B7DE-7BEDC26D074D}" destId="{CABFD3E3-0FAB-435A-8541-062C7C762C1E}" srcOrd="4" destOrd="0" presId="urn:microsoft.com/office/officeart/2005/8/layout/vList4#1"/>
    <dgm:cxn modelId="{B4756A06-1DA5-4EB5-8D8D-4DDB354ABEF7}" type="presParOf" srcId="{CABFD3E3-0FAB-435A-8541-062C7C762C1E}" destId="{9BE10840-3276-4BEC-8204-85E505B51C40}" srcOrd="0" destOrd="0" presId="urn:microsoft.com/office/officeart/2005/8/layout/vList4#1"/>
    <dgm:cxn modelId="{E8F444FB-1E52-49F3-94DE-9E3F19932C9D}" type="presParOf" srcId="{CABFD3E3-0FAB-435A-8541-062C7C762C1E}" destId="{91AB5454-6D0E-495A-960A-176E8CAB1261}" srcOrd="1" destOrd="0" presId="urn:microsoft.com/office/officeart/2005/8/layout/vList4#1"/>
    <dgm:cxn modelId="{BCE10F86-5AB4-4333-9BC8-20039CF0C570}" type="presParOf" srcId="{CABFD3E3-0FAB-435A-8541-062C7C762C1E}" destId="{131ADD7C-996B-477E-8B52-1222FD857963}" srcOrd="2" destOrd="0" presId="urn:microsoft.com/office/officeart/2005/8/layout/vList4#1"/>
    <dgm:cxn modelId="{D2A704BB-F3CB-42A8-8CAA-E7869F8050C4}" type="presParOf" srcId="{645A125C-5E9F-447F-B7DE-7BEDC26D074D}" destId="{979ED768-653D-4BA3-9E29-ED64847740C5}" srcOrd="5" destOrd="0" presId="urn:microsoft.com/office/officeart/2005/8/layout/vList4#1"/>
    <dgm:cxn modelId="{06AAED05-68A8-42B6-BFD4-77AD849DB7CE}" type="presParOf" srcId="{645A125C-5E9F-447F-B7DE-7BEDC26D074D}" destId="{B1B2AE3F-C652-47E0-84BF-A757E14B0929}" srcOrd="6" destOrd="0" presId="urn:microsoft.com/office/officeart/2005/8/layout/vList4#1"/>
    <dgm:cxn modelId="{C9B2DD31-173C-4AF7-87BE-5EEC15D0AD3F}" type="presParOf" srcId="{B1B2AE3F-C652-47E0-84BF-A757E14B0929}" destId="{5CEB7696-B4AB-4655-9BAE-2826CDED3D22}" srcOrd="0" destOrd="0" presId="urn:microsoft.com/office/officeart/2005/8/layout/vList4#1"/>
    <dgm:cxn modelId="{B610906D-3E53-41D4-844A-2AF90B24A8D5}" type="presParOf" srcId="{B1B2AE3F-C652-47E0-84BF-A757E14B0929}" destId="{10DE40B6-6FFA-411A-86E4-3C71E588E64E}" srcOrd="1" destOrd="0" presId="urn:microsoft.com/office/officeart/2005/8/layout/vList4#1"/>
    <dgm:cxn modelId="{50CBDCF8-61EC-4BBD-BAF1-C9D7A2DB7E75}" type="presParOf" srcId="{B1B2AE3F-C652-47E0-84BF-A757E14B0929}" destId="{7800573D-8DDD-414C-A09D-7D017D95EA7A}" srcOrd="2" destOrd="0" presId="urn:microsoft.com/office/officeart/2005/8/layout/vList4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660CEE0-62DB-4920-9D94-7BB6246307E1}">
      <dsp:nvSpPr>
        <dsp:cNvPr id="0" name=""/>
        <dsp:cNvSpPr/>
      </dsp:nvSpPr>
      <dsp:spPr>
        <a:xfrm>
          <a:off x="336927" y="0"/>
          <a:ext cx="4714907" cy="4714907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7AF12C8-9078-4755-B157-FE444BEF2AEA}">
      <dsp:nvSpPr>
        <dsp:cNvPr id="0" name=""/>
        <dsp:cNvSpPr/>
      </dsp:nvSpPr>
      <dsp:spPr>
        <a:xfrm>
          <a:off x="2694381" y="471951"/>
          <a:ext cx="3064690" cy="83800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100" b="1" i="1" kern="1200" dirty="0" smtClean="0"/>
            <a:t>Інноваційні освітні технології</a:t>
          </a:r>
          <a:endParaRPr lang="ru-RU" sz="2100" b="1" i="1" kern="1200" dirty="0"/>
        </a:p>
      </dsp:txBody>
      <dsp:txXfrm>
        <a:off x="2735289" y="512859"/>
        <a:ext cx="2982874" cy="756185"/>
      </dsp:txXfrm>
    </dsp:sp>
    <dsp:sp modelId="{9209652F-E6F3-426C-BFDC-B8C3B1840B8B}">
      <dsp:nvSpPr>
        <dsp:cNvPr id="0" name=""/>
        <dsp:cNvSpPr/>
      </dsp:nvSpPr>
      <dsp:spPr>
        <a:xfrm>
          <a:off x="2694381" y="1414702"/>
          <a:ext cx="3064690" cy="83800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100" b="1" i="1" kern="1200" dirty="0" smtClean="0"/>
            <a:t>Нестандартні уроки та завдання</a:t>
          </a:r>
          <a:endParaRPr lang="ru-RU" sz="2100" b="1" i="1" kern="1200" dirty="0"/>
        </a:p>
      </dsp:txBody>
      <dsp:txXfrm>
        <a:off x="2735289" y="1455610"/>
        <a:ext cx="2982874" cy="756185"/>
      </dsp:txXfrm>
    </dsp:sp>
    <dsp:sp modelId="{34C76362-817F-487E-B84A-E30437E137CF}">
      <dsp:nvSpPr>
        <dsp:cNvPr id="0" name=""/>
        <dsp:cNvSpPr/>
      </dsp:nvSpPr>
      <dsp:spPr>
        <a:xfrm>
          <a:off x="2694381" y="2357453"/>
          <a:ext cx="3064690" cy="83800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100" b="1" i="1" kern="1200" dirty="0" smtClean="0"/>
            <a:t>Мультимедійні засоби</a:t>
          </a:r>
        </a:p>
      </dsp:txBody>
      <dsp:txXfrm>
        <a:off x="2735289" y="2398361"/>
        <a:ext cx="2982874" cy="756185"/>
      </dsp:txXfrm>
    </dsp:sp>
    <dsp:sp modelId="{600974DF-23F9-4E79-B1B0-B81E4F143BC8}">
      <dsp:nvSpPr>
        <dsp:cNvPr id="0" name=""/>
        <dsp:cNvSpPr/>
      </dsp:nvSpPr>
      <dsp:spPr>
        <a:xfrm>
          <a:off x="2694381" y="3300205"/>
          <a:ext cx="3064690" cy="83800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100" b="1" i="1" kern="1200" dirty="0" err="1" smtClean="0"/>
            <a:t>Міжпредметні</a:t>
          </a:r>
          <a:r>
            <a:rPr lang="uk-UA" sz="2100" b="1" i="1" kern="1200" dirty="0" smtClean="0"/>
            <a:t> зв’язки</a:t>
          </a:r>
          <a:endParaRPr lang="ru-RU" sz="2100" b="1" i="1" kern="1200" dirty="0"/>
        </a:p>
      </dsp:txBody>
      <dsp:txXfrm>
        <a:off x="2735289" y="3341113"/>
        <a:ext cx="2982874" cy="75618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4#1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68F773-9A4A-4F46-BD9B-B6D0E5CE9AB0}" type="datetimeFigureOut">
              <a:rPr lang="ru-RU" smtClean="0"/>
              <a:t>08.01.2015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7C0948-0C7E-467F-943D-CAE1E8DAF6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1450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335DD-0533-470F-AC12-F7B1A0868656}" type="datetimeFigureOut">
              <a:rPr lang="ru-RU" smtClean="0"/>
              <a:t>08.01.2015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DBCAF-B5EA-41DF-962C-61D61DB016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14030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335DD-0533-470F-AC12-F7B1A0868656}" type="datetimeFigureOut">
              <a:rPr lang="ru-RU" smtClean="0"/>
              <a:t>08.01.2015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DBCAF-B5EA-41DF-962C-61D61DB016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92443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335DD-0533-470F-AC12-F7B1A0868656}" type="datetimeFigureOut">
              <a:rPr lang="ru-RU" smtClean="0"/>
              <a:t>08.01.2015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DBCAF-B5EA-41DF-962C-61D61DB016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94923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335DD-0533-470F-AC12-F7B1A0868656}" type="datetimeFigureOut">
              <a:rPr lang="ru-RU" smtClean="0"/>
              <a:t>08.01.2015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DBCAF-B5EA-41DF-962C-61D61DB016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71997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335DD-0533-470F-AC12-F7B1A0868656}" type="datetimeFigureOut">
              <a:rPr lang="ru-RU" smtClean="0"/>
              <a:t>08.01.2015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DBCAF-B5EA-41DF-962C-61D61DB016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5303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335DD-0533-470F-AC12-F7B1A0868656}" type="datetimeFigureOut">
              <a:rPr lang="ru-RU" smtClean="0"/>
              <a:t>08.01.2015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DBCAF-B5EA-41DF-962C-61D61DB016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6091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335DD-0533-470F-AC12-F7B1A0868656}" type="datetimeFigureOut">
              <a:rPr lang="ru-RU" smtClean="0"/>
              <a:t>08.01.2015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DBCAF-B5EA-41DF-962C-61D61DB016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90077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335DD-0533-470F-AC12-F7B1A0868656}" type="datetimeFigureOut">
              <a:rPr lang="ru-RU" smtClean="0"/>
              <a:t>08.01.2015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DBCAF-B5EA-41DF-962C-61D61DB016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13731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335DD-0533-470F-AC12-F7B1A0868656}" type="datetimeFigureOut">
              <a:rPr lang="ru-RU" smtClean="0"/>
              <a:t>08.01.2015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DBCAF-B5EA-41DF-962C-61D61DB016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78933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335DD-0533-470F-AC12-F7B1A0868656}" type="datetimeFigureOut">
              <a:rPr lang="ru-RU" smtClean="0"/>
              <a:t>08.01.2015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DBCAF-B5EA-41DF-962C-61D61DB016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57980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335DD-0533-470F-AC12-F7B1A0868656}" type="datetimeFigureOut">
              <a:rPr lang="ru-RU" smtClean="0"/>
              <a:t>08.01.2015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DBCAF-B5EA-41DF-962C-61D61DB016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04018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C335DD-0533-470F-AC12-F7B1A0868656}" type="datetimeFigureOut">
              <a:rPr lang="ru-RU" smtClean="0"/>
              <a:t>08.01.2015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7DBCAF-B5EA-41DF-962C-61D61DB016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60526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8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9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0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1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2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3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4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png"/></Relationships>
</file>

<file path=ppt/slides/_rels/slide2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9.jpeg"/><Relationship Id="rId7" Type="http://schemas.openxmlformats.org/officeDocument/2006/relationships/diagramColors" Target="../diagrams/colors1.xml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6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wm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3000" b="-3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2564904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uk-UA" sz="8000" b="1" dirty="0" smtClean="0">
                <a:solidFill>
                  <a:schemeClr val="bg1"/>
                </a:solidFill>
                <a:latin typeface="Monotype Corsiva" pitchFamily="66" charset="0"/>
              </a:rPr>
              <a:t>З Новим роком та </a:t>
            </a:r>
            <a:r>
              <a:rPr lang="uk-UA" sz="8000" b="1" smtClean="0">
                <a:solidFill>
                  <a:schemeClr val="bg1"/>
                </a:solidFill>
                <a:latin typeface="Monotype Corsiva" pitchFamily="66" charset="0"/>
              </a:rPr>
              <a:t>Різдвом Христовим</a:t>
            </a:r>
            <a:r>
              <a:rPr lang="uk-UA" sz="8000" b="1" dirty="0" smtClean="0">
                <a:solidFill>
                  <a:schemeClr val="bg1"/>
                </a:solidFill>
                <a:latin typeface="Monotype Corsiva" pitchFamily="66" charset="0"/>
              </a:rPr>
              <a:t>!!!</a:t>
            </a:r>
            <a:endParaRPr lang="ru-RU" sz="8000" b="1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pic>
        <p:nvPicPr>
          <p:cNvPr id="4" name="__plpcte_target" descr="http://dg53.mycdn.me/getImage?photoId=667471432192&amp;photoType=0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7436" y="138285"/>
            <a:ext cx="4475420" cy="212217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://dg53.mycdn.me/getImage?photoId=667470587904&amp;photoType=0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38285"/>
            <a:ext cx="4415496" cy="2121223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://dg53.mycdn.me/getImage?photoId=667468897536&amp;photoType=0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046" y="4221087"/>
            <a:ext cx="4577970" cy="235775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://dg53.mycdn.me/getImage?photoId=667466636288&amp;photoType=0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4221088"/>
            <a:ext cx="4326713" cy="23577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77499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dg50.mycdn.me/getImage?photoId=666342643392&amp;photoType=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4" name="Диаграмм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7998507"/>
              </p:ext>
            </p:extLst>
          </p:nvPr>
        </p:nvGraphicFramePr>
        <p:xfrm>
          <a:off x="0" y="152636"/>
          <a:ext cx="6120680" cy="65527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492846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dg50.mycdn.me/getImage?photoId=666342643392&amp;photoType=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3999" cy="685800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4" name="Диаграмм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9330257"/>
              </p:ext>
            </p:extLst>
          </p:nvPr>
        </p:nvGraphicFramePr>
        <p:xfrm>
          <a:off x="-33759" y="0"/>
          <a:ext cx="5829895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95436025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dg50.mycdn.me/getImage?photoId=666342643392&amp;photoType=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3999" cy="685800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4" name="Диаграмм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4792617"/>
              </p:ext>
            </p:extLst>
          </p:nvPr>
        </p:nvGraphicFramePr>
        <p:xfrm>
          <a:off x="-1" y="0"/>
          <a:ext cx="6660233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3020966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dg50.mycdn.me/getImage?photoId=666342643392&amp;photoType=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4" name="Диаграмм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2943381"/>
              </p:ext>
            </p:extLst>
          </p:nvPr>
        </p:nvGraphicFramePr>
        <p:xfrm>
          <a:off x="-1" y="10950"/>
          <a:ext cx="6119158" cy="63703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69452483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dg50.mycdn.me/getImage?photoId=666342643392&amp;photoType=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5" name="Диаграмм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1067694"/>
              </p:ext>
            </p:extLst>
          </p:nvPr>
        </p:nvGraphicFramePr>
        <p:xfrm>
          <a:off x="-12344" y="188640"/>
          <a:ext cx="5615102" cy="62379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87067687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dg50.mycdn.me/getImage?photoId=666342643392&amp;photoType=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6" name="Диаграмм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5400876"/>
              </p:ext>
            </p:extLst>
          </p:nvPr>
        </p:nvGraphicFramePr>
        <p:xfrm>
          <a:off x="33041" y="3287"/>
          <a:ext cx="4538958" cy="66660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94127088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dg50.mycdn.me/getImage?photoId=666342643392&amp;photoType=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4" name="Диаграмм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0356763"/>
              </p:ext>
            </p:extLst>
          </p:nvPr>
        </p:nvGraphicFramePr>
        <p:xfrm>
          <a:off x="-34990" y="0"/>
          <a:ext cx="5831126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97081833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dg50.mycdn.me/getImage?photoId=666342643392&amp;photoType=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4" name="Диаграмм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967589"/>
              </p:ext>
            </p:extLst>
          </p:nvPr>
        </p:nvGraphicFramePr>
        <p:xfrm>
          <a:off x="-34990" y="0"/>
          <a:ext cx="5399078" cy="68579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1033805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dg50.mycdn.me/getImage?photoId=666342643392&amp;photoType=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5" name="Диаграмм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0352807"/>
              </p:ext>
            </p:extLst>
          </p:nvPr>
        </p:nvGraphicFramePr>
        <p:xfrm>
          <a:off x="-26260" y="3287"/>
          <a:ext cx="4310228" cy="68547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60660990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dg50.mycdn.me/getImage?photoId=666342643392&amp;photoType=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4" name="Диаграмм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4281990"/>
              </p:ext>
            </p:extLst>
          </p:nvPr>
        </p:nvGraphicFramePr>
        <p:xfrm>
          <a:off x="-38966" y="0"/>
          <a:ext cx="4971006" cy="67413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627276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://dg53.mycdn.me/getImage?photoId=666338295594&amp;photoType=0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957392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700554" y="188640"/>
            <a:ext cx="7742889" cy="101566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uk-UA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Педагогічна рада № 01</a:t>
            </a:r>
            <a:endParaRPr lang="ru-RU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10595" y="1215647"/>
            <a:ext cx="763284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5400" b="1" dirty="0">
                <a:solidFill>
                  <a:srgbClr val="FF0000"/>
                </a:solidFill>
              </a:rPr>
              <a:t>Робота </a:t>
            </a:r>
            <a:r>
              <a:rPr lang="uk-UA" sz="5400" b="1" dirty="0" err="1" smtClean="0">
                <a:solidFill>
                  <a:srgbClr val="FF0000"/>
                </a:solidFill>
              </a:rPr>
              <a:t>педколективу</a:t>
            </a:r>
            <a:r>
              <a:rPr lang="uk-UA" sz="5400" b="1" dirty="0" smtClean="0">
                <a:solidFill>
                  <a:srgbClr val="FF0000"/>
                </a:solidFill>
              </a:rPr>
              <a:t> </a:t>
            </a:r>
          </a:p>
          <a:p>
            <a:r>
              <a:rPr lang="uk-UA" sz="5400" b="1" dirty="0" smtClean="0">
                <a:solidFill>
                  <a:srgbClr val="FF0000"/>
                </a:solidFill>
              </a:rPr>
              <a:t>щодо </a:t>
            </a:r>
            <a:r>
              <a:rPr lang="uk-UA" sz="5400" b="1" dirty="0">
                <a:solidFill>
                  <a:srgbClr val="FF0000"/>
                </a:solidFill>
              </a:rPr>
              <a:t>вдосконалення </a:t>
            </a:r>
            <a:endParaRPr lang="uk-UA" sz="5400" b="1" dirty="0" smtClean="0">
              <a:solidFill>
                <a:srgbClr val="FF0000"/>
              </a:solidFill>
            </a:endParaRPr>
          </a:p>
          <a:p>
            <a:r>
              <a:rPr lang="uk-UA" sz="5400" b="1" dirty="0" smtClean="0">
                <a:solidFill>
                  <a:srgbClr val="FF0000"/>
                </a:solidFill>
              </a:rPr>
              <a:t>проведення </a:t>
            </a:r>
            <a:r>
              <a:rPr lang="uk-UA" sz="5400" b="1" dirty="0">
                <a:solidFill>
                  <a:srgbClr val="FF0000"/>
                </a:solidFill>
              </a:rPr>
              <a:t>уроку</a:t>
            </a:r>
            <a:r>
              <a:rPr lang="uk-UA" sz="5400" b="1" dirty="0" smtClean="0">
                <a:solidFill>
                  <a:srgbClr val="FF0000"/>
                </a:solidFill>
              </a:rPr>
              <a:t>.</a:t>
            </a:r>
            <a:endParaRPr lang="ru-RU" sz="5400" b="1" dirty="0">
              <a:solidFill>
                <a:srgbClr val="FF0000"/>
              </a:solidFill>
            </a:endParaRPr>
          </a:p>
        </p:txBody>
      </p:sp>
      <p:pic>
        <p:nvPicPr>
          <p:cNvPr id="10" name="Рисунок 9" descr="http://dg53.mycdn.me/getImage?photoId=666207904530&amp;photoType=3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3800970"/>
            <a:ext cx="9036494" cy="305703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44397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dg50.mycdn.me/getImage?photoId=666342643392&amp;photoType=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4" name="Диаграмм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4162542"/>
              </p:ext>
            </p:extLst>
          </p:nvPr>
        </p:nvGraphicFramePr>
        <p:xfrm>
          <a:off x="18059" y="0"/>
          <a:ext cx="5130005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9245331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dg50.mycdn.me/getImage?photoId=666342643392&amp;photoType=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4" name="Диаграмм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7120487"/>
              </p:ext>
            </p:extLst>
          </p:nvPr>
        </p:nvGraphicFramePr>
        <p:xfrm>
          <a:off x="-34990" y="116632"/>
          <a:ext cx="4606989" cy="67413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522739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dg50.mycdn.me/getImage?photoId=666342643392&amp;photoType=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501881"/>
              </p:ext>
            </p:extLst>
          </p:nvPr>
        </p:nvGraphicFramePr>
        <p:xfrm>
          <a:off x="20150" y="0"/>
          <a:ext cx="4933950" cy="69573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41521608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dg50.mycdn.me/getImage?photoId=666342643392&amp;photoType=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46577241"/>
              </p:ext>
            </p:extLst>
          </p:nvPr>
        </p:nvGraphicFramePr>
        <p:xfrm>
          <a:off x="107504" y="116632"/>
          <a:ext cx="5472608" cy="64807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71233579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dg50.mycdn.me/getImage?photoId=666342643392&amp;photoType=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46212216"/>
              </p:ext>
            </p:extLst>
          </p:nvPr>
        </p:nvGraphicFramePr>
        <p:xfrm>
          <a:off x="107504" y="116632"/>
          <a:ext cx="4572000" cy="65527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71233579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__plpcte_target" descr="http://uld1.mycdn.me/image?t=0&amp;bid=666426317584&amp;id=666426317584&amp;plc=WEB&amp;tkn=yzscRscB5H3xM15cWY92SnVEPVo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86319"/>
            <a:ext cx="9143999" cy="70294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 rot="20793313">
            <a:off x="875134" y="1122049"/>
            <a:ext cx="3753770" cy="452431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uk-UA" sz="2400" dirty="0" smtClean="0">
                <a:latin typeface="Monotype Corsiva" pitchFamily="66" charset="0"/>
              </a:rPr>
              <a:t>Педагогічна техніка – комплекс </a:t>
            </a:r>
          </a:p>
          <a:p>
            <a:r>
              <a:rPr lang="uk-UA" sz="2400" dirty="0">
                <a:latin typeface="Monotype Corsiva" pitchFamily="66" charset="0"/>
              </a:rPr>
              <a:t>з</a:t>
            </a:r>
            <a:r>
              <a:rPr lang="uk-UA" sz="2400" dirty="0" smtClean="0">
                <a:latin typeface="Monotype Corsiva" pitchFamily="66" charset="0"/>
              </a:rPr>
              <a:t>нань, умінь і навичок, </a:t>
            </a:r>
            <a:r>
              <a:rPr lang="uk-UA" sz="2400" dirty="0" err="1" smtClean="0">
                <a:latin typeface="Monotype Corsiva" pitchFamily="66" charset="0"/>
              </a:rPr>
              <a:t>необхіднї</a:t>
            </a:r>
            <a:r>
              <a:rPr lang="uk-UA" sz="2400" dirty="0" smtClean="0">
                <a:latin typeface="Monotype Corsiva" pitchFamily="66" charset="0"/>
              </a:rPr>
              <a:t> </a:t>
            </a:r>
            <a:r>
              <a:rPr lang="uk-UA" sz="2400" dirty="0">
                <a:latin typeface="Monotype Corsiva" pitchFamily="66" charset="0"/>
              </a:rPr>
              <a:t>п</a:t>
            </a:r>
            <a:r>
              <a:rPr lang="uk-UA" sz="2400" dirty="0" smtClean="0">
                <a:latin typeface="Monotype Corsiva" pitchFamily="66" charset="0"/>
              </a:rPr>
              <a:t>едагогові для чіткої та ефективної організації навчальних занять, ефективного</a:t>
            </a:r>
          </a:p>
          <a:p>
            <a:r>
              <a:rPr lang="uk-UA" sz="2400" dirty="0" smtClean="0">
                <a:latin typeface="Monotype Corsiva" pitchFamily="66" charset="0"/>
              </a:rPr>
              <a:t> застосування на практиці обраних методів педагогічного впливу як на окремих учнів, так і на дитячий колектив у цілому </a:t>
            </a:r>
            <a:endParaRPr lang="ru-RU" sz="2400" dirty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5455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dg50.mycdn.me/getImage?photoId=666342643392&amp;photoType=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323528" y="620688"/>
            <a:ext cx="4572000" cy="477053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sz="3200" dirty="0"/>
              <a:t>А</a:t>
            </a:r>
            <a:r>
              <a:rPr lang="uk-UA" sz="3200" dirty="0" smtClean="0"/>
              <a:t>лгоритм </a:t>
            </a:r>
            <a:r>
              <a:rPr lang="uk-UA" sz="3200" dirty="0"/>
              <a:t>роботи за </a:t>
            </a:r>
            <a:r>
              <a:rPr lang="uk-UA" sz="3200" dirty="0" err="1"/>
              <a:t>комп</a:t>
            </a:r>
            <a:r>
              <a:rPr lang="ru-RU" sz="3200" dirty="0"/>
              <a:t>’</a:t>
            </a:r>
            <a:r>
              <a:rPr lang="uk-UA" sz="3200" dirty="0" err="1"/>
              <a:t>ютером</a:t>
            </a:r>
            <a:r>
              <a:rPr lang="uk-UA" sz="3200" dirty="0"/>
              <a:t>. </a:t>
            </a:r>
            <a:endParaRPr lang="uk-UA" sz="3200" dirty="0" smtClean="0"/>
          </a:p>
          <a:p>
            <a:pPr marL="342900" indent="-342900">
              <a:buFont typeface="Arial" pitchFamily="34" charset="0"/>
              <a:buChar char="•"/>
            </a:pPr>
            <a:r>
              <a:rPr lang="uk-UA" sz="2000" dirty="0" smtClean="0"/>
              <a:t>Робочий </a:t>
            </a:r>
            <a:r>
              <a:rPr lang="uk-UA" sz="2000" dirty="0"/>
              <a:t>стіл </a:t>
            </a:r>
            <a:endParaRPr lang="uk-UA" sz="2000" dirty="0" smtClean="0"/>
          </a:p>
          <a:p>
            <a:pPr marL="342900" indent="-342900">
              <a:buFont typeface="Arial" pitchFamily="34" charset="0"/>
              <a:buChar char="•"/>
            </a:pPr>
            <a:r>
              <a:rPr lang="uk-UA" sz="2000" dirty="0" smtClean="0"/>
              <a:t> </a:t>
            </a:r>
            <a:r>
              <a:rPr lang="uk-UA" sz="2000" dirty="0"/>
              <a:t>папка педрада </a:t>
            </a:r>
            <a:endParaRPr lang="uk-UA" sz="2000" dirty="0" smtClean="0"/>
          </a:p>
          <a:p>
            <a:pPr marL="342900" indent="-342900">
              <a:buFont typeface="Arial" pitchFamily="34" charset="0"/>
              <a:buChar char="•"/>
            </a:pPr>
            <a:r>
              <a:rPr lang="uk-UA" sz="2000" dirty="0" smtClean="0"/>
              <a:t> копіювання </a:t>
            </a:r>
            <a:r>
              <a:rPr lang="uk-UA" sz="2000" dirty="0" err="1" smtClean="0"/>
              <a:t>файла</a:t>
            </a:r>
            <a:r>
              <a:rPr lang="uk-UA" sz="2000" dirty="0" smtClean="0"/>
              <a:t> </a:t>
            </a:r>
            <a:r>
              <a:rPr lang="uk-UA" sz="2000" dirty="0"/>
              <a:t>з вашим </a:t>
            </a:r>
            <a:r>
              <a:rPr lang="uk-UA" sz="2000" dirty="0" err="1"/>
              <a:t>ім</a:t>
            </a:r>
            <a:r>
              <a:rPr lang="ru-RU" sz="2000" dirty="0"/>
              <a:t>’</a:t>
            </a:r>
            <a:r>
              <a:rPr lang="uk-UA" sz="2000" dirty="0" smtClean="0"/>
              <a:t>ям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uk-UA" sz="2000" dirty="0" smtClean="0"/>
              <a:t>Розміщення його на робочому столі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uk-UA" sz="2000" dirty="0" smtClean="0"/>
              <a:t>Папку педрада закрити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uk-UA" sz="2000" dirty="0" smtClean="0"/>
              <a:t>Файл з вашим </a:t>
            </a:r>
            <a:r>
              <a:rPr lang="uk-UA" sz="2000" dirty="0" err="1" smtClean="0"/>
              <a:t>ім</a:t>
            </a:r>
            <a:r>
              <a:rPr lang="en-US" sz="2000" dirty="0" smtClean="0"/>
              <a:t>’</a:t>
            </a:r>
            <a:r>
              <a:rPr lang="uk-UA" sz="2000" dirty="0" smtClean="0"/>
              <a:t>ям відкрити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uk-UA" sz="2000" dirty="0" smtClean="0"/>
              <a:t>Знайти внизу самооцінку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uk-UA" sz="2000" dirty="0" err="1" smtClean="0"/>
              <a:t>Запонити</a:t>
            </a:r>
            <a:r>
              <a:rPr lang="uk-UA" sz="2000" dirty="0" smtClean="0"/>
              <a:t> самооцінку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uk-UA" sz="2000" dirty="0" smtClean="0"/>
              <a:t>  </a:t>
            </a:r>
            <a:r>
              <a:rPr lang="uk-UA" sz="2000" dirty="0"/>
              <a:t>оцінювати 0,25, 0,50, 0,75, </a:t>
            </a:r>
            <a:r>
              <a:rPr lang="uk-UA" sz="2000" dirty="0" smtClean="0"/>
              <a:t>1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uk-UA" sz="2000" dirty="0" smtClean="0"/>
              <a:t>Подивитися результат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uk-UA" sz="2000" dirty="0" smtClean="0"/>
              <a:t>Записати його  рівень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uk-UA" sz="2000" dirty="0" smtClean="0"/>
              <a:t>Зберегти зміни у файлі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75839713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dg50.mycdn.me/getImage?photoId=666342643392&amp;photoType=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0"/>
            <a:ext cx="9144001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467544" y="332656"/>
            <a:ext cx="4572000" cy="649408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sz="3200" b="1" dirty="0">
                <a:solidFill>
                  <a:srgbClr val="FF0000"/>
                </a:solidFill>
              </a:rPr>
              <a:t>Етапи уроку:</a:t>
            </a:r>
            <a:endParaRPr lang="ru-RU" sz="3200" b="1" dirty="0">
              <a:solidFill>
                <a:srgbClr val="FF0000"/>
              </a:solidFill>
            </a:endParaRPr>
          </a:p>
          <a:p>
            <a:pPr marL="285750" lvl="0" indent="-285750">
              <a:buFont typeface="Arial" pitchFamily="34" charset="0"/>
              <a:buChar char="•"/>
            </a:pPr>
            <a:r>
              <a:rPr lang="uk-UA" sz="2400" dirty="0"/>
              <a:t>Будь-який урок починається з організаційного моменту.</a:t>
            </a:r>
            <a:endParaRPr lang="ru-RU" sz="2400" dirty="0"/>
          </a:p>
          <a:p>
            <a:pPr marL="285750" lvl="0" indent="-285750">
              <a:buFont typeface="Arial" pitchFamily="34" charset="0"/>
              <a:buChar char="•"/>
            </a:pPr>
            <a:r>
              <a:rPr lang="uk-UA" sz="2400" dirty="0"/>
              <a:t>Етапи актуалізації опорних знань, перевірки домашнього завдання,</a:t>
            </a:r>
            <a:r>
              <a:rPr lang="uk-UA" sz="2400" b="1" dirty="0"/>
              <a:t>  </a:t>
            </a:r>
            <a:r>
              <a:rPr lang="uk-UA" sz="2400" dirty="0"/>
              <a:t>мета їх – активізувати розумову діяльність учня.</a:t>
            </a:r>
            <a:endParaRPr lang="ru-RU" sz="2400" dirty="0"/>
          </a:p>
          <a:p>
            <a:pPr marL="285750" lvl="0" indent="-285750">
              <a:buFont typeface="Arial" pitchFamily="34" charset="0"/>
              <a:buChar char="•"/>
            </a:pPr>
            <a:r>
              <a:rPr lang="uk-UA" sz="2400" dirty="0"/>
              <a:t>Етап оголошення теми і мотивація навчальної діяльності.</a:t>
            </a:r>
            <a:endParaRPr lang="ru-RU" sz="2400" dirty="0"/>
          </a:p>
          <a:p>
            <a:pPr marL="285750" lvl="0" indent="-285750">
              <a:buFont typeface="Arial" pitchFamily="34" charset="0"/>
              <a:buChar char="•"/>
            </a:pPr>
            <a:r>
              <a:rPr lang="uk-UA" sz="2400" dirty="0"/>
              <a:t>Етап вивчення нового матеріалу.</a:t>
            </a:r>
            <a:endParaRPr lang="ru-RU" sz="2400" dirty="0"/>
          </a:p>
          <a:p>
            <a:pPr marL="285750" lvl="0" indent="-285750">
              <a:buFont typeface="Arial" pitchFamily="34" charset="0"/>
              <a:buChar char="•"/>
            </a:pPr>
            <a:r>
              <a:rPr lang="uk-UA" sz="2400" dirty="0"/>
              <a:t>Етап закріплення знань, умінь і навичок.</a:t>
            </a:r>
            <a:endParaRPr lang="ru-RU" sz="2400" dirty="0"/>
          </a:p>
          <a:p>
            <a:pPr marL="285750" lvl="0" indent="-285750">
              <a:buFont typeface="Arial" pitchFamily="34" charset="0"/>
              <a:buChar char="•"/>
            </a:pPr>
            <a:r>
              <a:rPr lang="uk-UA" sz="2400" dirty="0"/>
              <a:t>Результативний етап уроку (підсумки і оцінювання)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71233579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://dg53.mycdn.me/getImage?photoId=666339197738&amp;photoType=0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18" y="8486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465485" y="191410"/>
            <a:ext cx="8501062" cy="115699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uk-U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ПЕРЕДУМОВИ ЦІКАВОГО УРОКУ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18" y="1844824"/>
            <a:ext cx="3857625" cy="476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Місце для вмісту 2"/>
          <p:cNvSpPr txBox="1">
            <a:spLocks/>
          </p:cNvSpPr>
          <p:nvPr/>
        </p:nvSpPr>
        <p:spPr>
          <a:xfrm>
            <a:off x="4211960" y="2060848"/>
            <a:ext cx="4932039" cy="4546476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93518" indent="-450604">
              <a:buFont typeface="Wingdings 2"/>
              <a:buNone/>
              <a:defRPr/>
            </a:pPr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reflection blurRad="6350" stA="60000" endA="900" endPos="60000" dist="29997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УМІЄ ВЧИТИ ТОЙ, </a:t>
            </a:r>
          </a:p>
          <a:p>
            <a:pPr marL="493518" indent="-450604">
              <a:buFont typeface="Wingdings 2"/>
              <a:buNone/>
              <a:defRPr/>
            </a:pPr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reflection blurRad="6350" stA="60000" endA="900" endPos="60000" dist="29997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ХТО ВЧИТЬ ЦІКАВО.</a:t>
            </a:r>
          </a:p>
          <a:p>
            <a:pPr marL="493518" indent="-450604">
              <a:buFont typeface="Wingdings 2"/>
              <a:buNone/>
              <a:defRPr/>
            </a:pPr>
            <a:r>
              <a:rPr lang="uk-UA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reflection blurRad="6350" stA="60000" endA="900" endPos="60000" dist="29997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А. Ейнштейн</a:t>
            </a:r>
            <a:endParaRPr lang="ru-RU" sz="48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4634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1000" b="-6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ttp://dg50.mycdn.me/getImage?photoId=666381878464&amp;photoType=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428596" y="428604"/>
            <a:ext cx="7500990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107286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Стратегії навчання</a:t>
            </a:r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  <a:cs typeface="+mn-cs"/>
            </a:endParaRPr>
          </a:p>
        </p:txBody>
      </p:sp>
      <p:graphicFrame>
        <p:nvGraphicFramePr>
          <p:cNvPr id="4" name="Схема 3"/>
          <p:cNvGraphicFramePr/>
          <p:nvPr/>
        </p:nvGraphicFramePr>
        <p:xfrm>
          <a:off x="1428728" y="1571612"/>
          <a:ext cx="6096000" cy="47149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229423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dg50.mycdn.me/getImage?photoId=666309126848&amp;photoType=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547" y="19275"/>
            <a:ext cx="9143999" cy="6880604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http://dg53.mycdn.me/getImage?photoId=666302991890&amp;photoType=0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85" y="-10878"/>
            <a:ext cx="2449183" cy="686887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://dg53.mycdn.me/getImage?photoId=666207853074&amp;photoType=3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-22604"/>
            <a:ext cx="2627784" cy="6868878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2771800" y="46568"/>
            <a:ext cx="37444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solidFill>
                  <a:srgbClr val="FF0000"/>
                </a:solidFill>
              </a:rPr>
              <a:t>Критерії оцінювання </a:t>
            </a:r>
          </a:p>
          <a:p>
            <a:pPr algn="ctr"/>
            <a:r>
              <a:rPr lang="uk-UA" sz="3200" b="1" dirty="0" smtClean="0">
                <a:solidFill>
                  <a:srgbClr val="FF0000"/>
                </a:solidFill>
              </a:rPr>
              <a:t>діяльності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485593" y="1988840"/>
            <a:ext cx="4432880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dirty="0" smtClean="0"/>
              <a:t>1-0,95 – високий рівень</a:t>
            </a:r>
          </a:p>
          <a:p>
            <a:r>
              <a:rPr lang="uk-UA" sz="2800" dirty="0" smtClean="0"/>
              <a:t>0,94-0,65 – достатній рівень</a:t>
            </a:r>
          </a:p>
          <a:p>
            <a:r>
              <a:rPr lang="uk-UA" sz="2800" dirty="0" smtClean="0"/>
              <a:t>0,64-0,35 – середній рівень</a:t>
            </a:r>
          </a:p>
          <a:p>
            <a:r>
              <a:rPr lang="uk-UA" sz="2800" dirty="0" smtClean="0"/>
              <a:t>0-0,35 – низький рівень</a:t>
            </a:r>
            <a:endParaRPr lang="uk-UA" sz="2800" dirty="0"/>
          </a:p>
        </p:txBody>
      </p:sp>
    </p:spTree>
    <p:extLst>
      <p:ext uri="{BB962C8B-B14F-4D97-AF65-F5344CB8AC3E}">
        <p14:creationId xmlns:p14="http://schemas.microsoft.com/office/powerpoint/2010/main" val="304240495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7000" b="-3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539552" y="0"/>
            <a:ext cx="7812360" cy="33569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i="1" dirty="0" smtClean="0">
                <a:solidFill>
                  <a:schemeClr val="bg1"/>
                </a:solidFill>
                <a:latin typeface="Comic Sans MS" pitchFamily="66" charset="0"/>
              </a:rPr>
              <a:t>!</a:t>
            </a:r>
            <a:endParaRPr lang="ru-RU" sz="3600" b="1" i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pic>
        <p:nvPicPr>
          <p:cNvPr id="1026" name="Picture 2" descr="http://dg51.mycdn.me/getImage?photoId=666370076648&amp;photoType=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0112" cy="6957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115616" y="116632"/>
            <a:ext cx="7460431" cy="1228998"/>
          </a:xfrm>
          <a:solidFill>
            <a:schemeClr val="accent5"/>
          </a:solidFill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b="1" dirty="0" smtClean="0">
                <a:solidFill>
                  <a:srgbClr val="FE5C02"/>
                </a:solidFill>
                <a:latin typeface="Times New Roman" pitchFamily="18" charset="0"/>
                <a:cs typeface="Times New Roman" pitchFamily="18" charset="0"/>
              </a:rPr>
              <a:t>Інноваційні технології</a:t>
            </a:r>
            <a:endParaRPr lang="ru-RU" b="1" dirty="0">
              <a:solidFill>
                <a:srgbClr val="FE5C0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Выноска со стрелкой вправо 6"/>
          <p:cNvSpPr/>
          <p:nvPr/>
        </p:nvSpPr>
        <p:spPr>
          <a:xfrm>
            <a:off x="1000124" y="2000250"/>
            <a:ext cx="3211836" cy="1428750"/>
          </a:xfrm>
          <a:prstGeom prst="right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72866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/>
          </a:p>
        </p:txBody>
      </p:sp>
      <p:sp>
        <p:nvSpPr>
          <p:cNvPr id="8" name="Выноска со стрелкой вправо 7"/>
          <p:cNvSpPr/>
          <p:nvPr/>
        </p:nvSpPr>
        <p:spPr>
          <a:xfrm>
            <a:off x="5329708" y="2049945"/>
            <a:ext cx="3000375" cy="1428750"/>
          </a:xfrm>
          <a:prstGeom prst="right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72866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/>
          </a:p>
        </p:txBody>
      </p:sp>
      <p:sp>
        <p:nvSpPr>
          <p:cNvPr id="9" name="Выноска со стрелкой вправо 8"/>
          <p:cNvSpPr/>
          <p:nvPr/>
        </p:nvSpPr>
        <p:spPr>
          <a:xfrm>
            <a:off x="1000124" y="4149080"/>
            <a:ext cx="3000375" cy="1428750"/>
          </a:xfrm>
          <a:prstGeom prst="right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72866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/>
          </a:p>
        </p:txBody>
      </p:sp>
      <p:sp>
        <p:nvSpPr>
          <p:cNvPr id="10" name="Выноска со стрелкой вправо 9"/>
          <p:cNvSpPr/>
          <p:nvPr/>
        </p:nvSpPr>
        <p:spPr>
          <a:xfrm>
            <a:off x="5220072" y="3933056"/>
            <a:ext cx="3744415" cy="1428750"/>
          </a:xfrm>
          <a:prstGeom prst="right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72866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/>
          </a:p>
        </p:txBody>
      </p:sp>
      <p:sp>
        <p:nvSpPr>
          <p:cNvPr id="11" name="TextBox 9"/>
          <p:cNvSpPr txBox="1">
            <a:spLocks noChangeArrowheads="1"/>
          </p:cNvSpPr>
          <p:nvPr/>
        </p:nvSpPr>
        <p:spPr bwMode="auto">
          <a:xfrm>
            <a:off x="1071562" y="2214563"/>
            <a:ext cx="1916261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0715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0715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0715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0715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uk-UA" sz="1600" b="1" dirty="0">
                <a:solidFill>
                  <a:schemeClr val="bg1"/>
                </a:solidFill>
              </a:rPr>
              <a:t>Технологія </a:t>
            </a:r>
            <a:r>
              <a:rPr lang="uk-UA" sz="1600" b="1" dirty="0" smtClean="0">
                <a:solidFill>
                  <a:schemeClr val="bg1"/>
                </a:solidFill>
              </a:rPr>
              <a:t>розвивального навчання </a:t>
            </a:r>
            <a:endParaRPr lang="ru-RU" sz="1600" b="1" dirty="0">
              <a:solidFill>
                <a:schemeClr val="bg1"/>
              </a:solidFill>
            </a:endParaRPr>
          </a:p>
        </p:txBody>
      </p:sp>
      <p:sp>
        <p:nvSpPr>
          <p:cNvPr id="12" name="TextBox 9"/>
          <p:cNvSpPr txBox="1">
            <a:spLocks noChangeArrowheads="1"/>
          </p:cNvSpPr>
          <p:nvPr/>
        </p:nvSpPr>
        <p:spPr bwMode="auto">
          <a:xfrm>
            <a:off x="5329708" y="2366963"/>
            <a:ext cx="189346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0715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0715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0715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0715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1600" b="1" kern="0" dirty="0" smtClean="0">
                <a:solidFill>
                  <a:sysClr val="window" lastClr="FFFFFF"/>
                </a:solidFill>
              </a:rPr>
              <a:t>Проектні технології</a:t>
            </a:r>
            <a:endParaRPr kumimoji="0" lang="ru-RU" sz="1600" b="1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charset="0"/>
              <a:cs typeface="Arial" charset="0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1071563" y="4537869"/>
            <a:ext cx="164306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0715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0715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0715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0715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uk-UA" sz="1800" b="1" dirty="0">
                <a:solidFill>
                  <a:schemeClr val="bg1"/>
                </a:solidFill>
              </a:rPr>
              <a:t>Інтерактивні технології</a:t>
            </a:r>
            <a:endParaRPr lang="ru-RU" sz="1800" b="1" dirty="0">
              <a:solidFill>
                <a:schemeClr val="bg1"/>
              </a:solidFill>
            </a:endParaRPr>
          </a:p>
        </p:txBody>
      </p:sp>
      <p:sp>
        <p:nvSpPr>
          <p:cNvPr id="14" name="TextBox 14"/>
          <p:cNvSpPr txBox="1">
            <a:spLocks noChangeArrowheads="1"/>
          </p:cNvSpPr>
          <p:nvPr/>
        </p:nvSpPr>
        <p:spPr bwMode="auto">
          <a:xfrm>
            <a:off x="5454910" y="4260056"/>
            <a:ext cx="164306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0715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0715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0715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0715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uk-UA" sz="18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Інформаційн-комунікаційні</a:t>
            </a:r>
            <a:r>
              <a:rPr lang="uk-UA" sz="1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технології</a:t>
            </a:r>
          </a:p>
        </p:txBody>
      </p:sp>
    </p:spTree>
    <p:extLst>
      <p:ext uri="{BB962C8B-B14F-4D97-AF65-F5344CB8AC3E}">
        <p14:creationId xmlns:p14="http://schemas.microsoft.com/office/powerpoint/2010/main" val="392256735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500"/>
                            </p:stCondLst>
                            <p:childTnLst>
                              <p:par>
                                <p:cTn id="3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  <p:bldP spid="8" grpId="0" animBg="1"/>
      <p:bldP spid="9" grpId="0" animBg="1"/>
      <p:bldP spid="1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dg50.mycdn.me/getImage?photoId=666342643392&amp;photoType=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52" y="0"/>
            <a:ext cx="9144001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60648"/>
            <a:ext cx="7724775" cy="2493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Содержимое 3"/>
          <p:cNvSpPr txBox="1">
            <a:spLocks/>
          </p:cNvSpPr>
          <p:nvPr/>
        </p:nvSpPr>
        <p:spPr>
          <a:xfrm>
            <a:off x="179512" y="1772816"/>
            <a:ext cx="4680520" cy="4824535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93518" indent="-450604">
              <a:buFont typeface="Wingdings 2"/>
              <a:buNone/>
              <a:defRPr/>
            </a:pPr>
            <a:endParaRPr lang="uk-UA" i="1" dirty="0" smtClean="0">
              <a:solidFill>
                <a:schemeClr val="accent4">
                  <a:lumMod val="40000"/>
                  <a:lumOff val="60000"/>
                </a:schemeClr>
              </a:solidFill>
              <a:latin typeface="Bookman Old Style" pitchFamily="18" charset="0"/>
              <a:cs typeface="Times New Roman" pitchFamily="18" charset="0"/>
            </a:endParaRPr>
          </a:p>
          <a:p>
            <a:pPr marL="493518" indent="-450604">
              <a:buFont typeface="Wingdings 2"/>
              <a:buNone/>
              <a:defRPr/>
            </a:pPr>
            <a:r>
              <a:rPr lang="uk-UA" i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Bookman Old Style" pitchFamily="18" charset="0"/>
                <a:cs typeface="Times New Roman" pitchFamily="18" charset="0"/>
              </a:rPr>
              <a:t>    </a:t>
            </a:r>
            <a:r>
              <a:rPr lang="uk-UA" b="1" i="1" dirty="0" smtClean="0">
                <a:solidFill>
                  <a:srgbClr val="FF0000"/>
                </a:solidFill>
                <a:latin typeface="Bookman Old Style" pitchFamily="18" charset="0"/>
                <a:cs typeface="Times New Roman" pitchFamily="18" charset="0"/>
              </a:rPr>
              <a:t>СПРЯМОВАНІ НА АКТИВІЗАЦІЮ </a:t>
            </a:r>
            <a:r>
              <a:rPr lang="ru-RU" b="1" i="1" dirty="0" smtClean="0">
                <a:solidFill>
                  <a:srgbClr val="FF0000"/>
                </a:solidFill>
                <a:latin typeface="Bookman Old Style" pitchFamily="18" charset="0"/>
                <a:cs typeface="Times New Roman" pitchFamily="18" charset="0"/>
              </a:rPr>
              <a:t>НАВЧАЛЬНО-ПІЗНАВАЛЬНОЇ ДІЯЛЬНОСТІ, БО ГЛИБОКО ЗАЧІПАЮТЬ ЕМОЦІЙНО-МОТИВАЦІЙНУ СФЕРУ, ВИХОВУЮТЬ ДУХ ЗМАГАЛЬНОСТІ, ЗБУДЖУЮТЬ ТВОРЧІ СИЛИ, РОЗВИВАЮТЬ  МИСЛЕННЯ, ФОРМУЮТЬ МОТИВАЦІЮ НАВЧАЛЬНО-ПІЗНАВАЛЬНОЇ ДІЯЛЬНОСТІ. </a:t>
            </a:r>
            <a:endParaRPr lang="ru-RU" b="1" i="1" dirty="0">
              <a:solidFill>
                <a:srgbClr val="FF0000"/>
              </a:solidFill>
              <a:latin typeface="Bookman Old Style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693318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700" decel="100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 accel="100000" fill="hold">
                                          <p:stCondLst>
                                            <p:cond delay="27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dg50.mycdn.me/getImage?photoId=666342643392&amp;photoType=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500063" y="260648"/>
            <a:ext cx="7396162" cy="1096665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sz="3200" b="1" i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КЛАСИФІКАЦІЯ НЕСТАНДАРТНИХ  УРОКІВ </a:t>
            </a:r>
            <a:endParaRPr lang="ru-RU" sz="3200" b="1" i="1" dirty="0">
              <a:solidFill>
                <a:srgbClr val="CC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0" y="1628800"/>
            <a:ext cx="4572000" cy="4911743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>
            <a:normAutofit fontScale="40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80767" lvl="7">
              <a:buFont typeface="Arial"/>
              <a:buNone/>
              <a:defRPr/>
            </a:pPr>
            <a:endParaRPr lang="uk-UA" sz="5400" b="1" dirty="0" smtClean="0">
              <a:solidFill>
                <a:schemeClr val="accent2"/>
              </a:solidFill>
            </a:endParaRPr>
          </a:p>
          <a:p>
            <a:pPr marL="1958975" lvl="4" indent="-214573" algn="just">
              <a:buClr>
                <a:schemeClr val="accent4"/>
              </a:buClr>
              <a:buFont typeface="Wingdings" pitchFamily="2" charset="2"/>
              <a:buChar char="q"/>
              <a:defRPr/>
            </a:pPr>
            <a:r>
              <a:rPr lang="uk-UA" sz="5400" b="1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uk-UA" sz="5400" b="1" dirty="0" smtClean="0">
                <a:solidFill>
                  <a:srgbClr val="FF0000"/>
                </a:solidFill>
              </a:rPr>
              <a:t>змістовної спрямованості</a:t>
            </a:r>
          </a:p>
          <a:p>
            <a:pPr marL="1958975" lvl="4" indent="-214573" algn="just">
              <a:buClr>
                <a:schemeClr val="accent4"/>
              </a:buClr>
              <a:buFont typeface="Wingdings" pitchFamily="2" charset="2"/>
              <a:buChar char="q"/>
              <a:defRPr/>
            </a:pPr>
            <a:r>
              <a:rPr lang="uk-UA" sz="5400" b="1" dirty="0" smtClean="0">
                <a:solidFill>
                  <a:srgbClr val="FF0000"/>
                </a:solidFill>
              </a:rPr>
              <a:t> інтегровані</a:t>
            </a:r>
          </a:p>
          <a:p>
            <a:pPr marL="1958975" lvl="4" indent="-214573" algn="just">
              <a:buClr>
                <a:schemeClr val="accent4"/>
              </a:buClr>
              <a:buFont typeface="Wingdings" pitchFamily="2" charset="2"/>
              <a:buChar char="q"/>
              <a:defRPr/>
            </a:pPr>
            <a:r>
              <a:rPr lang="uk-UA" sz="5400" b="1" dirty="0" smtClean="0">
                <a:solidFill>
                  <a:srgbClr val="FF0000"/>
                </a:solidFill>
              </a:rPr>
              <a:t> міжпредметні</a:t>
            </a:r>
          </a:p>
          <a:p>
            <a:pPr marL="1958975" lvl="4" indent="-214573" algn="just">
              <a:buClr>
                <a:schemeClr val="accent4"/>
              </a:buClr>
              <a:buFont typeface="Wingdings" pitchFamily="2" charset="2"/>
              <a:buChar char="q"/>
              <a:defRPr/>
            </a:pPr>
            <a:r>
              <a:rPr lang="uk-UA" sz="5400" b="1" dirty="0" smtClean="0">
                <a:solidFill>
                  <a:srgbClr val="FF0000"/>
                </a:solidFill>
              </a:rPr>
              <a:t> уроки-змагання</a:t>
            </a:r>
          </a:p>
          <a:p>
            <a:pPr marL="1958975" lvl="4" indent="-214573" algn="just">
              <a:buClr>
                <a:schemeClr val="accent4"/>
              </a:buClr>
              <a:buFont typeface="Wingdings" pitchFamily="2" charset="2"/>
              <a:buChar char="q"/>
              <a:defRPr/>
            </a:pPr>
            <a:r>
              <a:rPr lang="uk-UA" sz="5400" b="1" dirty="0" smtClean="0">
                <a:solidFill>
                  <a:srgbClr val="FF0000"/>
                </a:solidFill>
              </a:rPr>
              <a:t> суспільного огляду знань</a:t>
            </a:r>
          </a:p>
          <a:p>
            <a:pPr marL="1958975" lvl="4" indent="-214573" algn="just">
              <a:buClr>
                <a:schemeClr val="accent4"/>
              </a:buClr>
              <a:buFont typeface="Wingdings" pitchFamily="2" charset="2"/>
              <a:buChar char="q"/>
              <a:defRPr/>
            </a:pPr>
            <a:r>
              <a:rPr lang="uk-UA" sz="5400" b="1" dirty="0" smtClean="0">
                <a:solidFill>
                  <a:srgbClr val="FF0000"/>
                </a:solidFill>
              </a:rPr>
              <a:t> комунікативні</a:t>
            </a:r>
          </a:p>
          <a:p>
            <a:pPr marL="1958975" lvl="4" indent="-214573" algn="just">
              <a:buClr>
                <a:schemeClr val="accent4"/>
              </a:buClr>
              <a:buFont typeface="Wingdings" pitchFamily="2" charset="2"/>
              <a:buChar char="q"/>
              <a:defRPr/>
            </a:pPr>
            <a:r>
              <a:rPr lang="uk-UA" sz="5400" b="1" dirty="0" smtClean="0">
                <a:solidFill>
                  <a:srgbClr val="FF0000"/>
                </a:solidFill>
              </a:rPr>
              <a:t> театралізовані</a:t>
            </a:r>
          </a:p>
          <a:p>
            <a:pPr marL="1958975" lvl="4" indent="-214573" algn="just">
              <a:buClr>
                <a:schemeClr val="accent4"/>
              </a:buClr>
              <a:buFont typeface="Wingdings" pitchFamily="2" charset="2"/>
              <a:buChar char="q"/>
              <a:defRPr/>
            </a:pPr>
            <a:r>
              <a:rPr lang="uk-UA" sz="5400" b="1" dirty="0" smtClean="0">
                <a:solidFill>
                  <a:srgbClr val="FF0000"/>
                </a:solidFill>
              </a:rPr>
              <a:t> подорожі, дослідження</a:t>
            </a:r>
          </a:p>
          <a:p>
            <a:pPr marL="1958975" lvl="4" indent="-214573" algn="just">
              <a:buClr>
                <a:schemeClr val="accent4"/>
              </a:buClr>
              <a:buFont typeface="Wingdings" pitchFamily="2" charset="2"/>
              <a:buChar char="q"/>
              <a:defRPr/>
            </a:pPr>
            <a:r>
              <a:rPr lang="uk-UA" sz="5400" b="1" dirty="0" smtClean="0">
                <a:solidFill>
                  <a:srgbClr val="FF0000"/>
                </a:solidFill>
              </a:rPr>
              <a:t> ділові, рольові ігри</a:t>
            </a:r>
          </a:p>
          <a:p>
            <a:pPr marL="1958975" lvl="4" indent="-214573" algn="just">
              <a:buClr>
                <a:schemeClr val="accent4"/>
              </a:buClr>
              <a:buFont typeface="Wingdings" pitchFamily="2" charset="2"/>
              <a:buChar char="q"/>
              <a:defRPr/>
            </a:pPr>
            <a:endParaRPr lang="uk-UA" sz="5400" b="1" dirty="0" smtClean="0">
              <a:solidFill>
                <a:schemeClr val="accent3">
                  <a:lumMod val="75000"/>
                </a:schemeClr>
              </a:solidFill>
            </a:endParaRPr>
          </a:p>
          <a:p>
            <a:pPr marL="1958975" lvl="4" indent="-214573">
              <a:buClr>
                <a:schemeClr val="accent4"/>
              </a:buClr>
              <a:buFont typeface="Wingdings" pitchFamily="2" charset="2"/>
              <a:buChar char="q"/>
              <a:defRPr/>
            </a:pPr>
            <a:endParaRPr lang="uk-UA" sz="5400" b="1" dirty="0" smtClean="0">
              <a:solidFill>
                <a:schemeClr val="accent3">
                  <a:lumMod val="75000"/>
                </a:schemeClr>
              </a:solidFill>
            </a:endParaRPr>
          </a:p>
          <a:p>
            <a:pPr marL="1958975" lvl="4" indent="-214573">
              <a:buClr>
                <a:schemeClr val="accent4"/>
              </a:buClr>
              <a:buFont typeface="Wingdings" pitchFamily="2" charset="2"/>
              <a:buChar char="q"/>
              <a:defRPr/>
            </a:pPr>
            <a:endParaRPr lang="uk-UA" sz="5400" b="1" dirty="0" smtClean="0">
              <a:solidFill>
                <a:schemeClr val="accent3">
                  <a:lumMod val="75000"/>
                </a:schemeClr>
              </a:solidFill>
            </a:endParaRPr>
          </a:p>
          <a:p>
            <a:pPr marL="1958975" lvl="4" indent="-214573">
              <a:buClr>
                <a:schemeClr val="accent4"/>
              </a:buClr>
              <a:buFont typeface="Wingdings" pitchFamily="2" charset="2"/>
              <a:buChar char="q"/>
              <a:defRPr/>
            </a:pPr>
            <a:endParaRPr lang="uk-UA" sz="5400" b="1" dirty="0" smtClean="0">
              <a:solidFill>
                <a:schemeClr val="accent3">
                  <a:lumMod val="75000"/>
                </a:schemeClr>
              </a:solidFill>
            </a:endParaRPr>
          </a:p>
          <a:p>
            <a:pPr marL="1958975" lvl="4" indent="-214573">
              <a:buClr>
                <a:schemeClr val="accent4"/>
              </a:buClr>
              <a:buFont typeface="Arial" charset="0"/>
              <a:buNone/>
              <a:defRPr/>
            </a:pPr>
            <a:endParaRPr lang="uk-UA" sz="5400" b="1" dirty="0" smtClean="0">
              <a:solidFill>
                <a:schemeClr val="accent3">
                  <a:lumMod val="75000"/>
                </a:schemeClr>
              </a:solidFill>
            </a:endParaRPr>
          </a:p>
          <a:p>
            <a:pPr marL="1958975" lvl="4" indent="-214573">
              <a:buClr>
                <a:schemeClr val="accent4"/>
              </a:buClr>
              <a:buFont typeface="Wingdings" pitchFamily="2" charset="2"/>
              <a:buChar char="q"/>
              <a:defRPr/>
            </a:pPr>
            <a:endParaRPr lang="uk-UA" sz="5400" b="1" dirty="0" err="1" smtClean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237569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dg50.mycdn.me/getImage?photoId=666342643392&amp;photoType=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90" y="35781"/>
            <a:ext cx="9144001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51520" y="260648"/>
            <a:ext cx="8678198" cy="1156991"/>
          </a:xfrm>
          <a:ln>
            <a:miter lim="800000"/>
            <a:headEnd/>
            <a:tailEnd/>
          </a:ln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uk-UA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 уроки-ділові, рольові        ігри</a:t>
            </a:r>
            <a:endParaRPr lang="ru-RU" dirty="0"/>
          </a:p>
        </p:txBody>
      </p:sp>
      <p:sp>
        <p:nvSpPr>
          <p:cNvPr id="5" name="Місце для вмісту 5"/>
          <p:cNvSpPr txBox="1">
            <a:spLocks/>
          </p:cNvSpPr>
          <p:nvPr/>
        </p:nvSpPr>
        <p:spPr>
          <a:xfrm>
            <a:off x="107504" y="1473513"/>
            <a:ext cx="5760640" cy="4763799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 2" pitchFamily="18" charset="2"/>
              <a:buNone/>
            </a:pPr>
            <a:r>
              <a:rPr lang="ru-RU" dirty="0" smtClean="0"/>
              <a:t>		</a:t>
            </a:r>
          </a:p>
          <a:p>
            <a:pPr>
              <a:buFont typeface="Wingdings 2" pitchFamily="18" charset="2"/>
              <a:buNone/>
            </a:pPr>
            <a:r>
              <a:rPr lang="ru-RU" dirty="0" smtClean="0">
                <a:solidFill>
                  <a:srgbClr val="FF9966"/>
                </a:solidFill>
              </a:rPr>
              <a:t>		</a:t>
            </a:r>
            <a:r>
              <a:rPr lang="ru-RU" b="1" dirty="0" smtClean="0">
                <a:solidFill>
                  <a:srgbClr val="FF0000"/>
                </a:solidFill>
              </a:rPr>
              <a:t>Дидактична </a:t>
            </a:r>
            <a:r>
              <a:rPr lang="ru-RU" b="1" dirty="0" err="1" smtClean="0">
                <a:solidFill>
                  <a:srgbClr val="FF0000"/>
                </a:solidFill>
              </a:rPr>
              <a:t>гра</a:t>
            </a:r>
            <a:r>
              <a:rPr lang="ru-RU" b="1" dirty="0" smtClean="0">
                <a:solidFill>
                  <a:srgbClr val="FF0000"/>
                </a:solidFill>
              </a:rPr>
              <a:t> – </a:t>
            </a:r>
            <a:r>
              <a:rPr lang="ru-RU" b="1" dirty="0" err="1" smtClean="0">
                <a:solidFill>
                  <a:srgbClr val="FF0000"/>
                </a:solidFill>
              </a:rPr>
              <a:t>це</a:t>
            </a:r>
            <a:r>
              <a:rPr lang="ru-RU" b="1" dirty="0" smtClean="0">
                <a:solidFill>
                  <a:srgbClr val="FF0000"/>
                </a:solidFill>
              </a:rPr>
              <a:t> практична </a:t>
            </a:r>
            <a:r>
              <a:rPr lang="ru-RU" b="1" dirty="0" err="1" smtClean="0">
                <a:solidFill>
                  <a:srgbClr val="FF0000"/>
                </a:solidFill>
              </a:rPr>
              <a:t>групова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</a:rPr>
              <a:t>вправа</a:t>
            </a:r>
            <a:r>
              <a:rPr lang="ru-RU" b="1" dirty="0" smtClean="0">
                <a:solidFill>
                  <a:srgbClr val="FF0000"/>
                </a:solidFill>
              </a:rPr>
              <a:t> з </a:t>
            </a:r>
            <a:r>
              <a:rPr lang="ru-RU" b="1" dirty="0" err="1" smtClean="0">
                <a:solidFill>
                  <a:srgbClr val="FF0000"/>
                </a:solidFill>
              </a:rPr>
              <a:t>вироблення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</a:rPr>
              <a:t>оптимальних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</a:rPr>
              <a:t>рішень</a:t>
            </a:r>
            <a:r>
              <a:rPr lang="ru-RU" b="1" dirty="0" smtClean="0">
                <a:solidFill>
                  <a:srgbClr val="FF0000"/>
                </a:solidFill>
              </a:rPr>
              <a:t>, </a:t>
            </a:r>
            <a:r>
              <a:rPr lang="ru-RU" b="1" dirty="0" err="1" smtClean="0">
                <a:solidFill>
                  <a:srgbClr val="FF0000"/>
                </a:solidFill>
              </a:rPr>
              <a:t>застосування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</a:rPr>
              <a:t>методів</a:t>
            </a:r>
            <a:r>
              <a:rPr lang="ru-RU" b="1" dirty="0" smtClean="0">
                <a:solidFill>
                  <a:srgbClr val="FF0000"/>
                </a:solidFill>
              </a:rPr>
              <a:t> і </a:t>
            </a:r>
            <a:r>
              <a:rPr lang="ru-RU" b="1" dirty="0" err="1" smtClean="0">
                <a:solidFill>
                  <a:srgbClr val="FF0000"/>
                </a:solidFill>
              </a:rPr>
              <a:t>прийомів</a:t>
            </a:r>
            <a:r>
              <a:rPr lang="ru-RU" b="1" dirty="0" smtClean="0">
                <a:solidFill>
                  <a:srgbClr val="FF0000"/>
                </a:solidFill>
              </a:rPr>
              <a:t> у штучно </a:t>
            </a:r>
            <a:r>
              <a:rPr lang="ru-RU" b="1" dirty="0" err="1" smtClean="0">
                <a:solidFill>
                  <a:srgbClr val="FF0000"/>
                </a:solidFill>
              </a:rPr>
              <a:t>створених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</a:rPr>
              <a:t>умовах</a:t>
            </a:r>
            <a:r>
              <a:rPr lang="ru-RU" b="1" dirty="0" smtClean="0">
                <a:solidFill>
                  <a:srgbClr val="FF0000"/>
                </a:solidFill>
              </a:rPr>
              <a:t>, </a:t>
            </a:r>
            <a:r>
              <a:rPr lang="ru-RU" b="1" dirty="0" err="1" smtClean="0">
                <a:solidFill>
                  <a:srgbClr val="FF0000"/>
                </a:solidFill>
              </a:rPr>
              <a:t>що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</a:rPr>
              <a:t>відтворюють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</a:rPr>
              <a:t>реальну</a:t>
            </a:r>
            <a:r>
              <a:rPr lang="ru-RU" b="1" dirty="0" smtClean="0">
                <a:solidFill>
                  <a:srgbClr val="FF0000"/>
                </a:solidFill>
              </a:rPr>
              <a:t> обстановку.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688223" y="4581128"/>
            <a:ext cx="2428875" cy="24288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96080612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dg50.mycdn.me/getImage?photoId=666342643392&amp;photoType=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Заголовок 4"/>
          <p:cNvSpPr>
            <a:spLocks noGrp="1"/>
          </p:cNvSpPr>
          <p:nvPr>
            <p:ph type="title"/>
          </p:nvPr>
        </p:nvSpPr>
        <p:spPr>
          <a:xfrm>
            <a:off x="467544" y="0"/>
            <a:ext cx="7962108" cy="1071546"/>
          </a:xfrm>
          <a:ln>
            <a:miter lim="800000"/>
            <a:headEnd/>
            <a:tailEnd/>
          </a:ln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uk-UA" sz="4400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Готуючись до уроку будь якого типу</a:t>
            </a:r>
            <a:endParaRPr lang="ru-RU" sz="4400" dirty="0"/>
          </a:p>
        </p:txBody>
      </p:sp>
      <p:sp>
        <p:nvSpPr>
          <p:cNvPr id="5" name="Місце для вмісту 5"/>
          <p:cNvSpPr txBox="1">
            <a:spLocks/>
          </p:cNvSpPr>
          <p:nvPr/>
        </p:nvSpPr>
        <p:spPr>
          <a:xfrm>
            <a:off x="1" y="980728"/>
            <a:ext cx="6516215" cy="5472608"/>
          </a:xfrm>
          <a:prstGeom prst="rect">
            <a:avLst/>
          </a:prstGeom>
        </p:spPr>
        <p:txBody>
          <a:bodyPr>
            <a:normAutofit fontScale="850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b="1" i="1" dirty="0" smtClean="0">
                <a:solidFill>
                  <a:srgbClr val="FF0000"/>
                </a:solidFill>
                <a:latin typeface="Bookman Old Style" pitchFamily="18" charset="0"/>
                <a:cs typeface="Times New Roman" pitchFamily="18" charset="0"/>
              </a:rPr>
              <a:t>Залучайте </a:t>
            </a:r>
            <a:r>
              <a:rPr lang="ru-RU" b="1" i="1" dirty="0" err="1" smtClean="0">
                <a:solidFill>
                  <a:srgbClr val="FF0000"/>
                </a:solidFill>
                <a:latin typeface="Bookman Old Style" pitchFamily="18" charset="0"/>
                <a:cs typeface="Times New Roman" pitchFamily="18" charset="0"/>
              </a:rPr>
              <a:t>всі</a:t>
            </a:r>
            <a:r>
              <a:rPr lang="ru-RU" b="1" i="1" dirty="0" smtClean="0">
                <a:solidFill>
                  <a:srgbClr val="FF0000"/>
                </a:solidFill>
                <a:latin typeface="Bookman Old Style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solidFill>
                  <a:srgbClr val="FF0000"/>
                </a:solidFill>
                <a:latin typeface="Bookman Old Style" pitchFamily="18" charset="0"/>
                <a:cs typeface="Times New Roman" pitchFamily="18" charset="0"/>
              </a:rPr>
              <a:t>види</a:t>
            </a:r>
            <a:r>
              <a:rPr lang="ru-RU" b="1" i="1" dirty="0" smtClean="0">
                <a:solidFill>
                  <a:srgbClr val="FF0000"/>
                </a:solidFill>
                <a:latin typeface="Bookman Old Style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solidFill>
                  <a:srgbClr val="FF0000"/>
                </a:solidFill>
                <a:latin typeface="Bookman Old Style" pitchFamily="18" charset="0"/>
                <a:cs typeface="Times New Roman" pitchFamily="18" charset="0"/>
              </a:rPr>
              <a:t>пам’яті</a:t>
            </a:r>
            <a:r>
              <a:rPr lang="ru-RU" b="1" i="1" dirty="0" smtClean="0">
                <a:solidFill>
                  <a:srgbClr val="FF0000"/>
                </a:solidFill>
                <a:latin typeface="Bookman Old Style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solidFill>
                  <a:srgbClr val="FF0000"/>
                </a:solidFill>
                <a:latin typeface="Bookman Old Style" pitchFamily="18" charset="0"/>
                <a:cs typeface="Times New Roman" pitchFamily="18" charset="0"/>
              </a:rPr>
              <a:t>учнів</a:t>
            </a:r>
            <a:r>
              <a:rPr lang="ru-RU" b="1" i="1" dirty="0" smtClean="0">
                <a:solidFill>
                  <a:srgbClr val="FF0000"/>
                </a:solidFill>
                <a:latin typeface="Bookman Old Style" pitchFamily="18" charset="0"/>
                <a:cs typeface="Times New Roman" pitchFamily="18" charset="0"/>
              </a:rPr>
              <a:t>.</a:t>
            </a:r>
          </a:p>
          <a:p>
            <a:pPr>
              <a:defRPr/>
            </a:pPr>
            <a:r>
              <a:rPr lang="uk-UA" b="1" i="1" dirty="0" smtClean="0">
                <a:solidFill>
                  <a:srgbClr val="FF0000"/>
                </a:solidFill>
                <a:latin typeface="Bookman Old Style" pitchFamily="18" charset="0"/>
                <a:cs typeface="Times New Roman" pitchFamily="18" charset="0"/>
              </a:rPr>
              <a:t>Не повідомляйте те, що діти можуть дізнатися самі.</a:t>
            </a:r>
          </a:p>
          <a:p>
            <a:pPr>
              <a:defRPr/>
            </a:pPr>
            <a:r>
              <a:rPr lang="uk-UA" b="1" i="1" dirty="0" smtClean="0">
                <a:solidFill>
                  <a:srgbClr val="FF0000"/>
                </a:solidFill>
                <a:latin typeface="Bookman Old Style" pitchFamily="18" charset="0"/>
                <a:cs typeface="Times New Roman" pitchFamily="18" charset="0"/>
              </a:rPr>
              <a:t>Розумно використовуйте наочність.</a:t>
            </a:r>
          </a:p>
          <a:p>
            <a:pPr>
              <a:defRPr/>
            </a:pPr>
            <a:r>
              <a:rPr lang="uk-UA" b="1" i="1" dirty="0" smtClean="0">
                <a:solidFill>
                  <a:srgbClr val="FF0000"/>
                </a:solidFill>
                <a:latin typeface="Bookman Old Style" pitchFamily="18" charset="0"/>
                <a:cs typeface="Times New Roman" pitchFamily="18" charset="0"/>
              </a:rPr>
              <a:t>Робіть поетапні підсумки уроку.</a:t>
            </a:r>
          </a:p>
          <a:p>
            <a:pPr>
              <a:defRPr/>
            </a:pPr>
            <a:r>
              <a:rPr lang="uk-UA" b="1" i="1" dirty="0" smtClean="0">
                <a:solidFill>
                  <a:srgbClr val="FF0000"/>
                </a:solidFill>
                <a:latin typeface="Bookman Old Style" pitchFamily="18" charset="0"/>
                <a:cs typeface="Times New Roman" pitchFamily="18" charset="0"/>
              </a:rPr>
              <a:t>Впливайте не лише на розум, а й на почуття учнів.</a:t>
            </a:r>
          </a:p>
          <a:p>
            <a:pPr>
              <a:defRPr/>
            </a:pPr>
            <a:r>
              <a:rPr lang="uk-UA" b="1" i="1" dirty="0" smtClean="0">
                <a:solidFill>
                  <a:srgbClr val="FF0000"/>
                </a:solidFill>
                <a:latin typeface="Bookman Old Style" pitchFamily="18" charset="0"/>
                <a:cs typeface="Times New Roman" pitchFamily="18" charset="0"/>
              </a:rPr>
              <a:t>Не грайте заради самої гри.</a:t>
            </a:r>
          </a:p>
          <a:p>
            <a:pPr>
              <a:defRPr/>
            </a:pP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080612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dg50.mycdn.me/getImage?photoId=666342643392&amp;photoType=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764"/>
            <a:ext cx="9144001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7890644" cy="1240110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uk-UA" b="1" i="1" dirty="0" smtClean="0">
                <a:solidFill>
                  <a:srgbClr val="CE1102"/>
                </a:solidFill>
                <a:latin typeface="Bookman Old Style" pitchFamily="18" charset="0"/>
              </a:rPr>
              <a:t>НЕСТАНДАРТНЕ ЗАВДАННЯ</a:t>
            </a:r>
            <a:endParaRPr lang="ru-RU" b="1" i="1" dirty="0" smtClean="0">
              <a:solidFill>
                <a:srgbClr val="CE1102"/>
              </a:solidFill>
              <a:latin typeface="Bookman Old Style" pitchFamily="18" charset="0"/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179512" y="1521725"/>
            <a:ext cx="4968552" cy="5003619"/>
          </a:xfrm>
          <a:prstGeom prst="rect">
            <a:avLst/>
          </a:prstGeom>
        </p:spPr>
        <p:txBody>
          <a:bodyPr>
            <a:normAutofit fontScale="850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93518" indent="-450604">
              <a:buFont typeface="Wingdings 2"/>
              <a:buChar char=""/>
              <a:defRPr/>
            </a:pPr>
            <a:r>
              <a:rPr lang="uk-UA" b="1" i="1" dirty="0" smtClean="0">
                <a:solidFill>
                  <a:srgbClr val="FF0000"/>
                </a:solidFill>
              </a:rPr>
              <a:t>ПОВ’ЯЗАНЕ З ТВОРЧОЮ ДІЯЛЬНІСТЮ;</a:t>
            </a:r>
          </a:p>
          <a:p>
            <a:pPr marL="493518" indent="-450604">
              <a:buFont typeface="Wingdings 2"/>
              <a:buChar char=""/>
              <a:defRPr/>
            </a:pPr>
            <a:r>
              <a:rPr lang="uk-UA" b="1" i="1" dirty="0" smtClean="0">
                <a:solidFill>
                  <a:srgbClr val="FF0000"/>
                </a:solidFill>
              </a:rPr>
              <a:t>ПОТРЕБУЄ САМОСТІЙНОГО ПОШУКУ УЧНЕМ ВИРІШЕННЯ ПРОБЛЕМИ;</a:t>
            </a:r>
          </a:p>
          <a:p>
            <a:pPr marL="493518" indent="-450604">
              <a:buFont typeface="Wingdings 2"/>
              <a:buChar char=""/>
              <a:defRPr/>
            </a:pPr>
            <a:r>
              <a:rPr lang="uk-UA" b="1" i="1" dirty="0" smtClean="0">
                <a:solidFill>
                  <a:srgbClr val="FF0000"/>
                </a:solidFill>
              </a:rPr>
              <a:t>МАЄ НЕЗВИЧАЙНІ УМОВИ РОБОТИ;</a:t>
            </a:r>
          </a:p>
          <a:p>
            <a:pPr marL="493518" indent="-450604">
              <a:buFont typeface="Wingdings 2"/>
              <a:buChar char=""/>
              <a:defRPr/>
            </a:pPr>
            <a:r>
              <a:rPr lang="uk-UA" b="1" i="1" dirty="0" smtClean="0">
                <a:solidFill>
                  <a:srgbClr val="FF0000"/>
                </a:solidFill>
              </a:rPr>
              <a:t>ПЕРЕДБАЧАЄ ВІДТВОРЕННЯ РАНІШЕ ОТРИМАНИХ ЗНАНЬ У НЕЗНАЙОМИХ </a:t>
            </a:r>
          </a:p>
          <a:p>
            <a:pPr marL="42914" indent="0">
              <a:buNone/>
              <a:defRPr/>
            </a:pPr>
            <a:r>
              <a:rPr lang="uk-UA" b="1" i="1" dirty="0">
                <a:solidFill>
                  <a:srgbClr val="FF0000"/>
                </a:solidFill>
              </a:rPr>
              <a:t> </a:t>
            </a:r>
            <a:r>
              <a:rPr lang="uk-UA" b="1" i="1" dirty="0" smtClean="0">
                <a:solidFill>
                  <a:srgbClr val="FF0000"/>
                </a:solidFill>
              </a:rPr>
              <a:t>     УМОВАХ.</a:t>
            </a:r>
          </a:p>
        </p:txBody>
      </p:sp>
    </p:spTree>
    <p:extLst>
      <p:ext uri="{BB962C8B-B14F-4D97-AF65-F5344CB8AC3E}">
        <p14:creationId xmlns:p14="http://schemas.microsoft.com/office/powerpoint/2010/main" val="296080612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0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10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3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4000"/>
                            </p:stCondLst>
                            <p:childTnLst>
                              <p:par>
                                <p:cTn id="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3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dg50.mycdn.me/getImage?photoId=666342643392&amp;photoType=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179512" y="9397"/>
            <a:ext cx="3752623" cy="452431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uk-UA" sz="3600" b="1" dirty="0">
                <a:ln>
                  <a:solidFill>
                    <a:schemeClr val="bg2"/>
                  </a:solidFill>
                </a:ln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Мультимедійні </a:t>
            </a:r>
            <a:r>
              <a:rPr lang="uk-UA" sz="3600" b="1" dirty="0" err="1">
                <a:ln>
                  <a:solidFill>
                    <a:schemeClr val="bg2"/>
                  </a:solidFill>
                </a:ln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засоби-</a:t>
            </a:r>
            <a:endParaRPr lang="uk-UA" sz="3600" b="1" dirty="0">
              <a:ln>
                <a:solidFill>
                  <a:schemeClr val="bg2"/>
                </a:solidFill>
              </a:ln>
              <a:solidFill>
                <a:srgbClr val="FF0000"/>
              </a:solidFill>
              <a:effectLst>
                <a:reflection blurRad="6350" stA="55000" endA="300" endPos="455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uk-UA" sz="3600" b="1" dirty="0">
                <a:ln>
                  <a:solidFill>
                    <a:schemeClr val="bg2"/>
                  </a:solidFill>
                </a:ln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всі засоби </a:t>
            </a:r>
          </a:p>
          <a:p>
            <a:pPr>
              <a:defRPr/>
            </a:pPr>
            <a:r>
              <a:rPr lang="uk-UA" sz="3600" b="1" dirty="0">
                <a:ln>
                  <a:solidFill>
                    <a:schemeClr val="bg2"/>
                  </a:solidFill>
                </a:ln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для запису та</a:t>
            </a:r>
          </a:p>
          <a:p>
            <a:pPr>
              <a:defRPr/>
            </a:pPr>
            <a:r>
              <a:rPr lang="uk-UA" sz="3600" b="1" dirty="0">
                <a:ln>
                  <a:solidFill>
                    <a:schemeClr val="bg2"/>
                  </a:solidFill>
                </a:ln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відтворювання</a:t>
            </a:r>
          </a:p>
          <a:p>
            <a:pPr>
              <a:defRPr/>
            </a:pPr>
            <a:r>
              <a:rPr lang="uk-UA" sz="3600" b="1" dirty="0">
                <a:ln>
                  <a:solidFill>
                    <a:schemeClr val="bg2"/>
                  </a:solidFill>
                </a:ln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звуку, фото </a:t>
            </a:r>
          </a:p>
          <a:p>
            <a:pPr>
              <a:defRPr/>
            </a:pPr>
            <a:r>
              <a:rPr lang="uk-UA" sz="3600" b="1" dirty="0">
                <a:ln>
                  <a:solidFill>
                    <a:schemeClr val="bg2"/>
                  </a:solidFill>
                </a:ln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та відео зображення. </a:t>
            </a:r>
            <a:endParaRPr lang="ru-RU" sz="3600" b="1" dirty="0">
              <a:ln>
                <a:solidFill>
                  <a:schemeClr val="bg2"/>
                </a:solidFill>
              </a:ln>
              <a:solidFill>
                <a:srgbClr val="FF0000"/>
              </a:solidFill>
              <a:effectLst>
                <a:reflection blurRad="6350" stA="55000" endA="300" endPos="455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D:\Мать твоя\Урок\0101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38738" y="3573016"/>
            <a:ext cx="1986794" cy="29989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960806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dg50.mycdn.me/getImage?photoId=666342643392&amp;photoType=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Заголовок 6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58204" cy="1143000"/>
          </a:xfrm>
          <a:ln>
            <a:miter lim="800000"/>
            <a:headEnd/>
            <a:tailEnd/>
          </a:ln>
        </p:spPr>
        <p:txBody>
          <a:bodyPr>
            <a:prstTxWarp prst="textWave1">
              <a:avLst/>
            </a:prstTxWarp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b="1" i="1" dirty="0" smtClean="0">
                <a:solidFill>
                  <a:srgbClr val="B11403"/>
                </a:solidFill>
              </a:rPr>
              <a:t>Засоби </a:t>
            </a:r>
            <a:r>
              <a:rPr lang="uk-UA" b="1" i="1" dirty="0" err="1" smtClean="0">
                <a:solidFill>
                  <a:srgbClr val="B11403"/>
                </a:solidFill>
              </a:rPr>
              <a:t>мультимедіа</a:t>
            </a:r>
            <a:endParaRPr lang="ru-RU" b="1" i="1" dirty="0">
              <a:solidFill>
                <a:srgbClr val="B11403"/>
              </a:solidFill>
            </a:endParaRPr>
          </a:p>
        </p:txBody>
      </p:sp>
      <p:sp>
        <p:nvSpPr>
          <p:cNvPr id="5" name="Содержимое 7"/>
          <p:cNvSpPr txBox="1">
            <a:spLocks/>
          </p:cNvSpPr>
          <p:nvPr/>
        </p:nvSpPr>
        <p:spPr>
          <a:xfrm>
            <a:off x="467544" y="1628800"/>
            <a:ext cx="4961706" cy="449736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uk-UA" b="1" i="1" smtClean="0"/>
              <a:t>презентації </a:t>
            </a:r>
            <a:r>
              <a:rPr lang="ru-RU" b="1" i="1" smtClean="0"/>
              <a:t>Power Point; </a:t>
            </a:r>
            <a:r>
              <a:rPr lang="uk-UA" b="1" i="1" smtClean="0"/>
              <a:t> </a:t>
            </a:r>
          </a:p>
          <a:p>
            <a:r>
              <a:rPr lang="uk-UA" b="1" i="1" smtClean="0"/>
              <a:t>розвиваючі предметні комп’ютерні ігри;</a:t>
            </a:r>
            <a:endParaRPr lang="ru-RU" b="1" i="1" smtClean="0"/>
          </a:p>
          <a:p>
            <a:r>
              <a:rPr lang="uk-UA" b="1" i="1" smtClean="0"/>
              <a:t>відео ролики;</a:t>
            </a:r>
          </a:p>
          <a:p>
            <a:r>
              <a:rPr lang="ru-RU" b="1" i="1" smtClean="0"/>
              <a:t>діафільми</a:t>
            </a:r>
            <a:r>
              <a:rPr lang="uk-UA" b="1" i="1" smtClean="0"/>
              <a:t>.</a:t>
            </a:r>
            <a:endParaRPr lang="ru-RU" b="1" i="1" smtClean="0"/>
          </a:p>
          <a:p>
            <a:endParaRPr lang="uk-UA" sz="2400" dirty="0" smtClean="0"/>
          </a:p>
        </p:txBody>
      </p:sp>
      <p:pic>
        <p:nvPicPr>
          <p:cNvPr id="6" name="Picture 3" descr="C:\Program Files\Microsoft Office\MEDIA\CAGCAT10\j0195384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653136"/>
            <a:ext cx="1830165" cy="1868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60806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800" decel="100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800" decel="100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000"/>
                            </p:stCondLst>
                            <p:childTnLst>
                              <p:par>
                                <p:cTn id="2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800" decel="100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9000"/>
                            </p:stCondLst>
                            <p:childTnLst>
                              <p:par>
                                <p:cTn id="3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800" decel="100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dg50.mycdn.me/getImage?photoId=666342643392&amp;photoType=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Заголовок 5"/>
          <p:cNvSpPr>
            <a:spLocks noGrp="1"/>
          </p:cNvSpPr>
          <p:nvPr>
            <p:ph type="title"/>
          </p:nvPr>
        </p:nvSpPr>
        <p:spPr>
          <a:xfrm>
            <a:off x="971600" y="332656"/>
            <a:ext cx="6924596" cy="1167510"/>
          </a:xfrm>
          <a:ln>
            <a:miter lim="800000"/>
            <a:headEnd/>
            <a:tailEnd/>
          </a:ln>
        </p:spPr>
        <p:txBody>
          <a:bodyPr>
            <a:prstTxWarp prst="textCurveDown">
              <a:avLst/>
            </a:prstTxWarp>
            <a:normAutofit fontScale="90000"/>
            <a:scene3d>
              <a:camera prst="perspectiveHeroicExtremeRightFacing"/>
              <a:lightRig rig="threePt" dir="t"/>
            </a:scene3d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МУЛЬТИМЕДІА використовується</a:t>
            </a:r>
            <a:endParaRPr lang="ru-RU" b="1" i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6"/>
          <p:cNvSpPr txBox="1">
            <a:spLocks/>
          </p:cNvSpPr>
          <p:nvPr/>
        </p:nvSpPr>
        <p:spPr>
          <a:xfrm>
            <a:off x="107504" y="1844824"/>
            <a:ext cx="4464496" cy="4497363"/>
          </a:xfrm>
          <a:prstGeom prst="rect">
            <a:avLst/>
          </a:prstGeom>
        </p:spPr>
        <p:txBody>
          <a:bodyPr>
            <a:normAutofit fontScale="850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93518" indent="-450604">
              <a:buFont typeface="Wingdings 2"/>
              <a:buNone/>
              <a:defRPr/>
            </a:pPr>
            <a:endParaRPr lang="uk-UA" i="1" dirty="0" smtClean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 marL="493518" indent="-450604">
              <a:buFont typeface="Wingdings 2" pitchFamily="18" charset="2"/>
              <a:buNone/>
              <a:defRPr/>
            </a:pPr>
            <a:r>
              <a:rPr lang="uk-UA" i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	</a:t>
            </a:r>
            <a:r>
              <a:rPr lang="ru-RU" i="1" dirty="0" smtClean="0">
                <a:solidFill>
                  <a:srgbClr val="FF0000"/>
                </a:solidFill>
              </a:rPr>
              <a:t>Для </a:t>
            </a:r>
            <a:r>
              <a:rPr lang="ru-RU" i="1" dirty="0" err="1" smtClean="0">
                <a:solidFill>
                  <a:srgbClr val="FF0000"/>
                </a:solidFill>
              </a:rPr>
              <a:t>посилення</a:t>
            </a:r>
            <a:r>
              <a:rPr lang="ru-RU" i="1" dirty="0" smtClean="0">
                <a:solidFill>
                  <a:srgbClr val="FF0000"/>
                </a:solidFill>
              </a:rPr>
              <a:t> </a:t>
            </a:r>
            <a:r>
              <a:rPr lang="ru-RU" i="1" dirty="0" err="1" smtClean="0">
                <a:solidFill>
                  <a:srgbClr val="FF0000"/>
                </a:solidFill>
              </a:rPr>
              <a:t>навчального</a:t>
            </a:r>
            <a:r>
              <a:rPr lang="ru-RU" i="1" dirty="0" smtClean="0">
                <a:solidFill>
                  <a:srgbClr val="FF0000"/>
                </a:solidFill>
              </a:rPr>
              <a:t> </a:t>
            </a:r>
            <a:r>
              <a:rPr lang="ru-RU" i="1" dirty="0" err="1" smtClean="0">
                <a:solidFill>
                  <a:srgbClr val="FF0000"/>
                </a:solidFill>
              </a:rPr>
              <a:t>ефекту</a:t>
            </a:r>
            <a:r>
              <a:rPr lang="uk-UA" i="1" dirty="0" smtClean="0">
                <a:solidFill>
                  <a:srgbClr val="FF0000"/>
                </a:solidFill>
              </a:rPr>
              <a:t>,  у</a:t>
            </a:r>
            <a:r>
              <a:rPr lang="ru-RU" i="1" dirty="0" err="1" smtClean="0">
                <a:solidFill>
                  <a:srgbClr val="FF0000"/>
                </a:solidFill>
              </a:rPr>
              <a:t>наочн</a:t>
            </a:r>
            <a:r>
              <a:rPr lang="uk-UA" i="1" dirty="0" err="1" smtClean="0">
                <a:solidFill>
                  <a:srgbClr val="FF0000"/>
                </a:solidFill>
              </a:rPr>
              <a:t>ення</a:t>
            </a:r>
            <a:r>
              <a:rPr lang="ru-RU" i="1" dirty="0" smtClean="0">
                <a:solidFill>
                  <a:srgbClr val="FF0000"/>
                </a:solidFill>
              </a:rPr>
              <a:t>, для </a:t>
            </a:r>
            <a:r>
              <a:rPr lang="ru-RU" i="1" dirty="0" err="1" smtClean="0">
                <a:solidFill>
                  <a:srgbClr val="FF0000"/>
                </a:solidFill>
              </a:rPr>
              <a:t>підключення</a:t>
            </a:r>
            <a:r>
              <a:rPr lang="ru-RU" i="1" dirty="0" smtClean="0">
                <a:solidFill>
                  <a:srgbClr val="FF0000"/>
                </a:solidFill>
              </a:rPr>
              <a:t> </a:t>
            </a:r>
            <a:r>
              <a:rPr lang="ru-RU" i="1" dirty="0" err="1" smtClean="0">
                <a:solidFill>
                  <a:srgbClr val="FF0000"/>
                </a:solidFill>
              </a:rPr>
              <a:t>одночасно</a:t>
            </a:r>
            <a:r>
              <a:rPr lang="ru-RU" i="1" dirty="0" smtClean="0">
                <a:solidFill>
                  <a:srgbClr val="FF0000"/>
                </a:solidFill>
              </a:rPr>
              <a:t> </a:t>
            </a:r>
            <a:r>
              <a:rPr lang="ru-RU" i="1" dirty="0" err="1" smtClean="0">
                <a:solidFill>
                  <a:srgbClr val="FF0000"/>
                </a:solidFill>
              </a:rPr>
              <a:t>декількох</a:t>
            </a:r>
            <a:r>
              <a:rPr lang="ru-RU" i="1" dirty="0" smtClean="0">
                <a:solidFill>
                  <a:srgbClr val="FF0000"/>
                </a:solidFill>
              </a:rPr>
              <a:t> </a:t>
            </a:r>
            <a:r>
              <a:rPr lang="ru-RU" i="1" dirty="0" err="1" smtClean="0">
                <a:solidFill>
                  <a:srgbClr val="FF0000"/>
                </a:solidFill>
              </a:rPr>
              <a:t>каналів</a:t>
            </a:r>
            <a:r>
              <a:rPr lang="ru-RU" i="1" dirty="0" smtClean="0">
                <a:solidFill>
                  <a:srgbClr val="FF0000"/>
                </a:solidFill>
              </a:rPr>
              <a:t> </a:t>
            </a:r>
            <a:r>
              <a:rPr lang="ru-RU" i="1" dirty="0" err="1" smtClean="0">
                <a:solidFill>
                  <a:srgbClr val="FF0000"/>
                </a:solidFill>
              </a:rPr>
              <a:t>представлення</a:t>
            </a:r>
            <a:r>
              <a:rPr lang="ru-RU" i="1" dirty="0" smtClean="0">
                <a:solidFill>
                  <a:srgbClr val="FF0000"/>
                </a:solidFill>
              </a:rPr>
              <a:t> </a:t>
            </a:r>
            <a:r>
              <a:rPr lang="ru-RU" i="1" dirty="0" err="1" smtClean="0">
                <a:solidFill>
                  <a:srgbClr val="FF0000"/>
                </a:solidFill>
              </a:rPr>
              <a:t>інформації</a:t>
            </a:r>
            <a:r>
              <a:rPr lang="ru-RU" i="1" dirty="0" smtClean="0">
                <a:solidFill>
                  <a:srgbClr val="FF0000"/>
                </a:solidFill>
              </a:rPr>
              <a:t>, для </a:t>
            </a:r>
            <a:r>
              <a:rPr lang="ru-RU" i="1" dirty="0" err="1" smtClean="0">
                <a:solidFill>
                  <a:srgbClr val="FF0000"/>
                </a:solidFill>
              </a:rPr>
              <a:t>доступнішого</a:t>
            </a:r>
            <a:r>
              <a:rPr lang="ru-RU" i="1" dirty="0" smtClean="0">
                <a:solidFill>
                  <a:srgbClr val="FF0000"/>
                </a:solidFill>
              </a:rPr>
              <a:t> </a:t>
            </a:r>
            <a:r>
              <a:rPr lang="ru-RU" i="1" dirty="0" err="1" smtClean="0">
                <a:solidFill>
                  <a:srgbClr val="FF0000"/>
                </a:solidFill>
              </a:rPr>
              <a:t>пояснення</a:t>
            </a:r>
            <a:r>
              <a:rPr lang="ru-RU" i="1" dirty="0" smtClean="0">
                <a:solidFill>
                  <a:srgbClr val="FF0000"/>
                </a:solidFill>
              </a:rPr>
              <a:t> </a:t>
            </a:r>
            <a:r>
              <a:rPr lang="ru-RU" i="1" dirty="0" err="1" smtClean="0">
                <a:solidFill>
                  <a:srgbClr val="FF0000"/>
                </a:solidFill>
              </a:rPr>
              <a:t>навчального</a:t>
            </a:r>
            <a:r>
              <a:rPr lang="ru-RU" i="1" dirty="0" smtClean="0">
                <a:solidFill>
                  <a:srgbClr val="FF0000"/>
                </a:solidFill>
              </a:rPr>
              <a:t> </a:t>
            </a:r>
            <a:r>
              <a:rPr lang="ru-RU" i="1" dirty="0" err="1" smtClean="0">
                <a:solidFill>
                  <a:srgbClr val="FF0000"/>
                </a:solidFill>
              </a:rPr>
              <a:t>матеріалу</a:t>
            </a:r>
            <a:r>
              <a:rPr lang="ru-RU" i="1" dirty="0" smtClean="0">
                <a:solidFill>
                  <a:srgbClr val="FF0000"/>
                </a:solidFill>
              </a:rPr>
              <a:t>.</a:t>
            </a:r>
          </a:p>
          <a:p>
            <a:pPr marL="493518" indent="-450604">
              <a:buFont typeface="Wingdings 2"/>
              <a:buNone/>
              <a:defRPr/>
            </a:pPr>
            <a:endParaRPr lang="ru-RU" i="1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080612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700" decel="100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" accel="100000" fill="hold">
                                          <p:stCondLst>
                                            <p:cond delay="27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dg50.mycdn.me/getImage?photoId=666342643392&amp;photoType=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19256" cy="1012974"/>
          </a:xfrm>
          <a:ln>
            <a:miter lim="800000"/>
            <a:headEnd/>
            <a:tailEnd/>
          </a:ln>
        </p:spPr>
        <p:txBody>
          <a:bodyPr>
            <a:norm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sz="4800" b="1" i="1" dirty="0" smtClean="0">
                <a:solidFill>
                  <a:srgbClr val="B11403"/>
                </a:solidFill>
              </a:rPr>
              <a:t>ПЕРЕВАГИ  МУЛЬТИМЕДІА</a:t>
            </a:r>
            <a:r>
              <a:rPr lang="uk-UA" sz="4800" b="1" i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Calibri" pitchFamily="34" charset="0"/>
              </a:rPr>
              <a:t> </a:t>
            </a:r>
            <a:endParaRPr lang="ru-RU" sz="4800" b="1" i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Calibri" pitchFamily="34" charset="0"/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1671753453"/>
              </p:ext>
            </p:extLst>
          </p:nvPr>
        </p:nvGraphicFramePr>
        <p:xfrm>
          <a:off x="32763" y="1772816"/>
          <a:ext cx="5619357" cy="46085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96080612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7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7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accel="100000" fill="hold">
                                          <p:stCondLst>
                                            <p:cond delay="27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Graphic spid="5" grpId="1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dg50.mycdn.me/getImage?photoId=666342643392&amp;photoType=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-64827"/>
            <a:ext cx="9144001" cy="685800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80618399"/>
              </p:ext>
            </p:extLst>
          </p:nvPr>
        </p:nvGraphicFramePr>
        <p:xfrm>
          <a:off x="34708" y="130919"/>
          <a:ext cx="6337491" cy="30820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62000377"/>
              </p:ext>
            </p:extLst>
          </p:nvPr>
        </p:nvGraphicFramePr>
        <p:xfrm>
          <a:off x="19508" y="3444764"/>
          <a:ext cx="6372202" cy="33484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71233579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dg50.mycdn.me/getImage?photoId=666342643392&amp;photoType=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Місце для вмісту 2"/>
          <p:cNvSpPr txBox="1">
            <a:spLocks/>
          </p:cNvSpPr>
          <p:nvPr/>
        </p:nvSpPr>
        <p:spPr>
          <a:xfrm>
            <a:off x="0" y="116632"/>
            <a:ext cx="5112568" cy="626469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 2" pitchFamily="18" charset="2"/>
              <a:buNone/>
            </a:pPr>
            <a:r>
              <a:rPr lang="uk-UA" dirty="0" smtClean="0"/>
              <a:t>	</a:t>
            </a:r>
            <a:r>
              <a:rPr lang="uk-UA" dirty="0" smtClean="0">
                <a:solidFill>
                  <a:srgbClr val="990000"/>
                </a:solidFill>
              </a:rPr>
              <a:t>	</a:t>
            </a:r>
            <a:r>
              <a:rPr lang="uk-UA" b="1" dirty="0" smtClean="0">
                <a:solidFill>
                  <a:srgbClr val="990000"/>
                </a:solidFill>
              </a:rPr>
              <a:t>Зробивши цікавим свій урок, ви можете не боятися, що надокучите учням, та пам'ятайте, що не все може бути цікавим, а є й нудні речі, і вони мусять бути. Привчіть дитину робити не тільки те, що її цікавить, а й те, що не захоплює, — робити заради задоволення виконувати свій обов'язок. </a:t>
            </a:r>
          </a:p>
          <a:p>
            <a:pPr algn="r">
              <a:buFont typeface="Wingdings 2" pitchFamily="18" charset="2"/>
              <a:buNone/>
            </a:pPr>
            <a:r>
              <a:rPr lang="uk-UA" b="1" dirty="0" smtClean="0">
                <a:solidFill>
                  <a:srgbClr val="990000"/>
                </a:solidFill>
              </a:rPr>
              <a:t>К. Д. Ушинський </a:t>
            </a:r>
            <a:endParaRPr lang="ru-RU" b="1" dirty="0" smtClean="0">
              <a:solidFill>
                <a:srgbClr val="990000"/>
              </a:solidFill>
            </a:endParaRPr>
          </a:p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296080612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ic.pics.livejournal.com/olyaklamber/19088351/71155/71155_original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4474"/>
            <a:ext cx="7581900" cy="6410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841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__plpcte_target" descr="http://uld1.mycdn.me/image?t=0&amp;bid=666426317584&amp;id=666426317584&amp;plc=WEB&amp;tkn=yzscRscB5H3xM15cWY92SnVEPVo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86319"/>
            <a:ext cx="9143999" cy="70294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Заголовок 1"/>
          <p:cNvSpPr txBox="1">
            <a:spLocks/>
          </p:cNvSpPr>
          <p:nvPr/>
        </p:nvSpPr>
        <p:spPr>
          <a:xfrm rot="19964638">
            <a:off x="4668507" y="740126"/>
            <a:ext cx="4446198" cy="17683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uk-UA" sz="6600" b="1" dirty="0" smtClean="0">
                <a:solidFill>
                  <a:srgbClr val="FF0000"/>
                </a:solidFill>
                <a:latin typeface="Monotype Corsiva" pitchFamily="66" charset="0"/>
              </a:rPr>
              <a:t>Дякую за співпрацю!</a:t>
            </a:r>
            <a:endParaRPr lang="uk-UA" sz="66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6545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dg50.mycdn.me/getImage?photoId=666342643392&amp;photoType=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61058590"/>
              </p:ext>
            </p:extLst>
          </p:nvPr>
        </p:nvGraphicFramePr>
        <p:xfrm>
          <a:off x="179512" y="-11789"/>
          <a:ext cx="5832648" cy="31527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03054787"/>
              </p:ext>
            </p:extLst>
          </p:nvPr>
        </p:nvGraphicFramePr>
        <p:xfrm>
          <a:off x="107504" y="3284984"/>
          <a:ext cx="5832648" cy="33466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71233579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dg50.mycdn.me/getImage?photoId=666342643392&amp;photoType=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12286431"/>
              </p:ext>
            </p:extLst>
          </p:nvPr>
        </p:nvGraphicFramePr>
        <p:xfrm>
          <a:off x="107504" y="116632"/>
          <a:ext cx="5040560" cy="28803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93809451"/>
              </p:ext>
            </p:extLst>
          </p:nvPr>
        </p:nvGraphicFramePr>
        <p:xfrm>
          <a:off x="179512" y="3284984"/>
          <a:ext cx="5112568" cy="31607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71233579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dg50.mycdn.me/getImage?photoId=666368616128&amp;photoType=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438141" cy="6933424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323528" y="49397"/>
            <a:ext cx="8194423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FF0000"/>
                </a:solidFill>
              </a:rPr>
              <a:t>Результати І </a:t>
            </a:r>
            <a:r>
              <a:rPr lang="uk-UA" sz="4400" b="1" dirty="0" err="1" smtClean="0">
                <a:solidFill>
                  <a:srgbClr val="FF0000"/>
                </a:solidFill>
              </a:rPr>
              <a:t>семестра</a:t>
            </a:r>
            <a:r>
              <a:rPr lang="uk-UA" sz="4400" b="1" dirty="0" smtClean="0">
                <a:solidFill>
                  <a:srgbClr val="FF0000"/>
                </a:solidFill>
              </a:rPr>
              <a:t> 2014-2015 </a:t>
            </a:r>
          </a:p>
          <a:p>
            <a:pPr algn="ctr"/>
            <a:r>
              <a:rPr lang="uk-UA" sz="4400" b="1" dirty="0" smtClean="0">
                <a:solidFill>
                  <a:srgbClr val="FF0000"/>
                </a:solidFill>
              </a:rPr>
              <a:t>навчального року</a:t>
            </a:r>
            <a:endParaRPr lang="ru-RU" sz="4400" b="1" dirty="0">
              <a:solidFill>
                <a:srgbClr val="FF0000"/>
              </a:solidFill>
            </a:endParaRPr>
          </a:p>
        </p:txBody>
      </p:sp>
      <p:graphicFrame>
        <p:nvGraphicFramePr>
          <p:cNvPr id="7" name="Диаграмм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468799"/>
              </p:ext>
            </p:extLst>
          </p:nvPr>
        </p:nvGraphicFramePr>
        <p:xfrm>
          <a:off x="467544" y="1495947"/>
          <a:ext cx="8609965" cy="4897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91098763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dg50.mycdn.me/getImage?photoId=666368616128&amp;photoType=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438141" cy="6933424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4" name="Диаграмм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7471199"/>
              </p:ext>
            </p:extLst>
          </p:nvPr>
        </p:nvGraphicFramePr>
        <p:xfrm>
          <a:off x="179512" y="332656"/>
          <a:ext cx="8998248" cy="61926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83869846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dg50.mycdn.me/getImage?photoId=666342643392&amp;photoType=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4" name="Диаграмм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1103519"/>
              </p:ext>
            </p:extLst>
          </p:nvPr>
        </p:nvGraphicFramePr>
        <p:xfrm>
          <a:off x="179512" y="260648"/>
          <a:ext cx="4896544" cy="6597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361690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667</TotalTime>
  <Words>512</Words>
  <Application>Microsoft Office PowerPoint</Application>
  <PresentationFormat>Экран (4:3)</PresentationFormat>
  <Paragraphs>130</Paragraphs>
  <Slides>42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42</vt:i4>
      </vt:variant>
    </vt:vector>
  </HeadingPairs>
  <TitlesOfParts>
    <vt:vector size="43" baseType="lpstr">
      <vt:lpstr>Тема Office</vt:lpstr>
      <vt:lpstr>З Новим роком та Різдвом Христовим!!!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ПЕРЕДУМОВИ ЦІКАВОГО УРОКУ</vt:lpstr>
      <vt:lpstr>Презентация PowerPoint</vt:lpstr>
      <vt:lpstr>Інноваційні технології</vt:lpstr>
      <vt:lpstr>Презентация PowerPoint</vt:lpstr>
      <vt:lpstr>КЛАСИФІКАЦІЯ НЕСТАНДАРТНИХ  УРОКІВ </vt:lpstr>
      <vt:lpstr>  уроки-ділові, рольові        ігри</vt:lpstr>
      <vt:lpstr>Готуючись до уроку будь якого типу</vt:lpstr>
      <vt:lpstr>НЕСТАНДАРТНЕ ЗАВДАННЯ</vt:lpstr>
      <vt:lpstr>Презентация PowerPoint</vt:lpstr>
      <vt:lpstr>Засоби мультимедіа</vt:lpstr>
      <vt:lpstr> МУЛЬТИМЕДІА використовується</vt:lpstr>
      <vt:lpstr>ПЕРЕВАГИ  МУЛЬТИМЕДІА 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Нюся</dc:creator>
  <cp:lastModifiedBy>PC</cp:lastModifiedBy>
  <cp:revision>55</cp:revision>
  <dcterms:created xsi:type="dcterms:W3CDTF">2014-10-24T13:52:58Z</dcterms:created>
  <dcterms:modified xsi:type="dcterms:W3CDTF">2015-01-08T19:07:10Z</dcterms:modified>
</cp:coreProperties>
</file>