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9" r:id="rId5"/>
    <p:sldId id="258" r:id="rId6"/>
    <p:sldId id="263" r:id="rId7"/>
    <p:sldId id="264" r:id="rId8"/>
    <p:sldId id="265" r:id="rId9"/>
    <p:sldId id="267" r:id="rId10"/>
    <p:sldId id="268" r:id="rId11"/>
    <p:sldId id="266" r:id="rId12"/>
    <p:sldId id="270" r:id="rId13"/>
    <p:sldId id="259" r:id="rId14"/>
    <p:sldId id="271" r:id="rId15"/>
    <p:sldId id="274" r:id="rId16"/>
    <p:sldId id="272" r:id="rId17"/>
    <p:sldId id="275" r:id="rId18"/>
    <p:sldId id="261" r:id="rId19"/>
    <p:sldId id="26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7119-589D-4A60-832B-7327A6A472A5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4E97A-4727-4437-94B8-28ED0CC6E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7119-589D-4A60-832B-7327A6A472A5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4E97A-4727-4437-94B8-28ED0CC6E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7119-589D-4A60-832B-7327A6A472A5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4E97A-4727-4437-94B8-28ED0CC6E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7119-589D-4A60-832B-7327A6A472A5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4E97A-4727-4437-94B8-28ED0CC6E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7119-589D-4A60-832B-7327A6A472A5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4E97A-4727-4437-94B8-28ED0CC6E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7119-589D-4A60-832B-7327A6A472A5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4E97A-4727-4437-94B8-28ED0CC6E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7119-589D-4A60-832B-7327A6A472A5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4E97A-4727-4437-94B8-28ED0CC6E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7119-589D-4A60-832B-7327A6A472A5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4E97A-4727-4437-94B8-28ED0CC6E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7119-589D-4A60-832B-7327A6A472A5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4E97A-4727-4437-94B8-28ED0CC6E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7119-589D-4A60-832B-7327A6A472A5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4E97A-4727-4437-94B8-28ED0CC6E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7119-589D-4A60-832B-7327A6A472A5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4E97A-4727-4437-94B8-28ED0CC6E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77119-589D-4A60-832B-7327A6A472A5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4E97A-4727-4437-94B8-28ED0CC6ED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467544" y="260648"/>
            <a:ext cx="7990656" cy="5760639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АКТИВНІ Й ПАСИВНІ ДІЄПРИКМЕТНИКИ. ТВОРЕННЯ АКТИВНИХ І ПАСИВНИХ ДІЄПРИКМЕТНИКІВ ТЕПЕРІШНЬОГО Й МИНУЛОГО ЧАСУ.</a:t>
            </a:r>
            <a:endParaRPr lang="uk-UA" dirty="0" smtClean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5949280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Учитель української мови та літератури Резнікова С.А.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892480" cy="557748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Колоти – коло</a:t>
            </a:r>
            <a:r>
              <a:rPr lang="uk-UA" sz="4400" b="1" dirty="0" smtClean="0">
                <a:solidFill>
                  <a:srgbClr val="C00000"/>
                </a:solidFill>
              </a:rPr>
              <a:t>т</a:t>
            </a: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ий, кол</a:t>
            </a:r>
            <a:r>
              <a:rPr lang="uk-UA" sz="4400" b="1" dirty="0" smtClean="0">
                <a:solidFill>
                  <a:srgbClr val="C00000"/>
                </a:solidFill>
              </a:rPr>
              <a:t>ен</a:t>
            </a: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ий, </a:t>
            </a:r>
          </a:p>
          <a:p>
            <a:pPr>
              <a:buFont typeface="Wingdings" pitchFamily="2" charset="2"/>
              <a:buChar char="§"/>
            </a:pPr>
            <a:r>
              <a:rPr lang="uk-UA" sz="4400" b="1" dirty="0" err="1" smtClean="0">
                <a:solidFill>
                  <a:schemeClr val="accent2">
                    <a:lumMod val="50000"/>
                  </a:schemeClr>
                </a:solidFill>
              </a:rPr>
              <a:t>Посунути-</a:t>
            </a: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 посуну</a:t>
            </a:r>
            <a:r>
              <a:rPr lang="uk-UA" sz="4400" b="1" dirty="0" smtClean="0">
                <a:solidFill>
                  <a:srgbClr val="C00000"/>
                </a:solidFill>
              </a:rPr>
              <a:t>т</a:t>
            </a: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ий, посун</a:t>
            </a:r>
            <a:r>
              <a:rPr lang="uk-UA" sz="4400" b="1" dirty="0" smtClean="0">
                <a:solidFill>
                  <a:srgbClr val="C00000"/>
                </a:solidFill>
              </a:rPr>
              <a:t>ен</a:t>
            </a: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ий</a:t>
            </a:r>
          </a:p>
          <a:p>
            <a:pPr>
              <a:buFont typeface="Wingdings" pitchFamily="2" charset="2"/>
              <a:buChar char="§"/>
            </a:pP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Одягнути – одягн</a:t>
            </a:r>
            <a:r>
              <a:rPr lang="uk-UA" sz="4400" b="1" dirty="0" smtClean="0">
                <a:solidFill>
                  <a:srgbClr val="C00000"/>
                </a:solidFill>
              </a:rPr>
              <a:t>ен</a:t>
            </a: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ий, одягну</a:t>
            </a:r>
            <a:r>
              <a:rPr lang="uk-UA" sz="4400" b="1" dirty="0" smtClean="0">
                <a:solidFill>
                  <a:srgbClr val="C00000"/>
                </a:solidFill>
              </a:rPr>
              <a:t>т</a:t>
            </a: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ий</a:t>
            </a:r>
          </a:p>
          <a:p>
            <a:pPr>
              <a:buFont typeface="Wingdings" pitchFamily="2" charset="2"/>
              <a:buChar char="§"/>
            </a:pP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Зігнути </a:t>
            </a:r>
            <a:r>
              <a:rPr lang="uk-UA" sz="4400" b="1" dirty="0" err="1" smtClean="0">
                <a:solidFill>
                  <a:schemeClr val="accent2">
                    <a:lumMod val="50000"/>
                  </a:schemeClr>
                </a:solidFill>
              </a:rPr>
              <a:t>–зігну</a:t>
            </a:r>
            <a:r>
              <a:rPr lang="uk-UA" sz="4400" b="1" dirty="0" err="1" smtClean="0">
                <a:solidFill>
                  <a:srgbClr val="C00000"/>
                </a:solidFill>
              </a:rPr>
              <a:t>т</a:t>
            </a:r>
            <a:r>
              <a:rPr lang="uk-UA" sz="4400" b="1" dirty="0" err="1" smtClean="0">
                <a:solidFill>
                  <a:schemeClr val="accent2">
                    <a:lumMod val="50000"/>
                  </a:schemeClr>
                </a:solidFill>
              </a:rPr>
              <a:t>ий</a:t>
            </a: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, зігн</a:t>
            </a:r>
            <a:r>
              <a:rPr lang="uk-UA" sz="4400" b="1" dirty="0" smtClean="0">
                <a:solidFill>
                  <a:srgbClr val="C00000"/>
                </a:solidFill>
              </a:rPr>
              <a:t>ен</a:t>
            </a: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ий,</a:t>
            </a:r>
          </a:p>
          <a:p>
            <a:pPr>
              <a:buFont typeface="Wingdings" pitchFamily="2" charset="2"/>
              <a:buChar char="§"/>
            </a:pP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Замкнути – замкн</a:t>
            </a:r>
            <a:r>
              <a:rPr lang="uk-UA" sz="4400" b="1" dirty="0" smtClean="0">
                <a:solidFill>
                  <a:srgbClr val="C00000"/>
                </a:solidFill>
              </a:rPr>
              <a:t>ен</a:t>
            </a: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ий, замкну</a:t>
            </a:r>
            <a:r>
              <a:rPr lang="uk-UA" sz="4400" b="1" dirty="0" smtClean="0">
                <a:solidFill>
                  <a:srgbClr val="C00000"/>
                </a:solidFill>
              </a:rPr>
              <a:t>т</a:t>
            </a: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ий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 </a:t>
            </a:r>
            <a:r>
              <a:rPr lang="uk-UA" sz="4800" b="1" dirty="0" smtClean="0"/>
              <a:t>1. Суфікс </a:t>
            </a:r>
            <a:r>
              <a:rPr lang="uk-UA" sz="4800" b="1" dirty="0" smtClean="0">
                <a:solidFill>
                  <a:srgbClr val="C00000"/>
                </a:solidFill>
              </a:rPr>
              <a:t>ну</a:t>
            </a:r>
            <a:r>
              <a:rPr lang="uk-UA" sz="4800" b="1" dirty="0" smtClean="0"/>
              <a:t> випадає.</a:t>
            </a:r>
          </a:p>
          <a:p>
            <a:pPr>
              <a:buNone/>
            </a:pPr>
            <a:r>
              <a:rPr lang="uk-UA" sz="4800" b="1" dirty="0" smtClean="0"/>
              <a:t>2</a:t>
            </a:r>
            <a:r>
              <a:rPr lang="uk-UA" sz="4800" b="1" dirty="0" smtClean="0">
                <a:solidFill>
                  <a:srgbClr val="002060"/>
                </a:solidFill>
              </a:rPr>
              <a:t>. </a:t>
            </a:r>
            <a:r>
              <a:rPr lang="uk-UA" sz="4800" b="1" dirty="0" smtClean="0">
                <a:solidFill>
                  <a:schemeClr val="accent1">
                    <a:lumMod val="75000"/>
                  </a:schemeClr>
                </a:solidFill>
              </a:rPr>
              <a:t>Не утворюються </a:t>
            </a:r>
            <a:r>
              <a:rPr lang="uk-UA" sz="4800" b="1" dirty="0" smtClean="0"/>
              <a:t>від дієслів на </a:t>
            </a:r>
            <a:r>
              <a:rPr lang="uk-UA" sz="4800" b="1" dirty="0" err="1" smtClean="0">
                <a:solidFill>
                  <a:srgbClr val="C00000"/>
                </a:solidFill>
              </a:rPr>
              <a:t>-ся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АЛЛО\Desktop\анамації\АНИМАШКИ\Увага 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04664"/>
            <a:ext cx="2592288" cy="869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332656"/>
            <a:ext cx="8435280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І </a:t>
            </a:r>
            <a:r>
              <a:rPr lang="ru-RU" dirty="0" err="1" smtClean="0">
                <a:solidFill>
                  <a:srgbClr val="C00000"/>
                </a:solidFill>
              </a:rPr>
              <a:t>варіант</a:t>
            </a:r>
            <a:r>
              <a:rPr lang="ru-RU" sz="4400" dirty="0" smtClean="0">
                <a:solidFill>
                  <a:srgbClr val="C00000"/>
                </a:solidFill>
              </a:rPr>
              <a:t>. </a:t>
            </a:r>
            <a:r>
              <a:rPr lang="ru-RU" sz="4400" dirty="0" err="1" smtClean="0"/>
              <a:t>Почорніти</a:t>
            </a:r>
            <a:r>
              <a:rPr lang="ru-RU" sz="4400" dirty="0" smtClean="0"/>
              <a:t>, </a:t>
            </a:r>
            <a:r>
              <a:rPr lang="ru-RU" sz="4400" dirty="0" err="1" smtClean="0"/>
              <a:t>побіліти</a:t>
            </a:r>
            <a:r>
              <a:rPr lang="ru-RU" sz="4400" dirty="0" smtClean="0"/>
              <a:t>,, </a:t>
            </a:r>
            <a:r>
              <a:rPr lang="ru-RU" sz="4400" dirty="0" err="1" smtClean="0"/>
              <a:t>повеселіти</a:t>
            </a:r>
            <a:r>
              <a:rPr lang="ru-RU" sz="4400" dirty="0" smtClean="0"/>
              <a:t>, </a:t>
            </a:r>
            <a:r>
              <a:rPr lang="ru-RU" sz="4400" dirty="0" err="1" smtClean="0"/>
              <a:t>пожовтіти</a:t>
            </a:r>
            <a:r>
              <a:rPr lang="ru-RU" sz="4400" dirty="0" smtClean="0"/>
              <a:t>, заколоти, </a:t>
            </a:r>
            <a:r>
              <a:rPr lang="ru-RU" sz="4400" dirty="0" err="1" smtClean="0"/>
              <a:t>зарости</a:t>
            </a:r>
            <a:r>
              <a:rPr lang="ru-RU" sz="4400" dirty="0" smtClean="0"/>
              <a:t>.</a:t>
            </a:r>
            <a:endParaRPr lang="uk-UA" dirty="0" smtClean="0"/>
          </a:p>
          <a:p>
            <a:pPr>
              <a:buNone/>
            </a:pPr>
            <a:endParaRPr lang="uk-UA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uk-UA" dirty="0" smtClean="0">
                <a:solidFill>
                  <a:srgbClr val="C00000"/>
                </a:solidFill>
              </a:rPr>
              <a:t>ІІ варіант</a:t>
            </a: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4400" dirty="0" err="1" smtClean="0"/>
              <a:t>Відцвітають</a:t>
            </a:r>
            <a:r>
              <a:rPr lang="ru-RU" sz="4400" dirty="0" smtClean="0"/>
              <a:t>, </a:t>
            </a:r>
            <a:r>
              <a:rPr lang="ru-RU" sz="4400" dirty="0" err="1" smtClean="0"/>
              <a:t>зеленіють,працюють</a:t>
            </a:r>
            <a:r>
              <a:rPr lang="ru-RU" sz="4400" dirty="0" smtClean="0"/>
              <a:t>, </a:t>
            </a:r>
            <a:r>
              <a:rPr lang="ru-RU" sz="4400" dirty="0" err="1" smtClean="0"/>
              <a:t>сплять</a:t>
            </a:r>
            <a:r>
              <a:rPr lang="ru-RU" sz="4400" dirty="0" smtClean="0"/>
              <a:t>, </a:t>
            </a:r>
            <a:r>
              <a:rPr lang="ru-RU" sz="4400" dirty="0" err="1" smtClean="0"/>
              <a:t>палають</a:t>
            </a:r>
            <a:r>
              <a:rPr lang="ru-RU" sz="4400" dirty="0" smtClean="0"/>
              <a:t>, </a:t>
            </a:r>
            <a:r>
              <a:rPr lang="ru-RU" sz="4400" dirty="0" err="1" smtClean="0"/>
              <a:t>думають</a:t>
            </a:r>
            <a:r>
              <a:rPr lang="ru-RU" sz="4400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 descr="C:\Users\АЛЛО\Desktop\Анімації\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128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9" descr="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404664"/>
            <a:ext cx="933450" cy="12192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826148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uk-UA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можу розрізняти активні і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пасивні  дієприкметники;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Я можу утворювати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дієприкметники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Я можу виправити помилки у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вживанні дієприкметників 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91680" y="836712"/>
            <a:ext cx="4032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dirty="0" smtClean="0"/>
              <a:t>рефлексія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40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40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900igr.net/datai/literatura/Ionych-CHekhova/0004-008-Pravila-vedenija-spor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ЛЛО\Desktop\анамації\Анімації\339850_thumb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861048"/>
            <a:ext cx="3215187" cy="2448272"/>
          </a:xfrm>
          <a:prstGeom prst="rect">
            <a:avLst/>
          </a:prstGeom>
          <a:noFill/>
        </p:spPr>
      </p:pic>
      <p:pic>
        <p:nvPicPr>
          <p:cNvPr id="6" name="Picture 13" descr="урок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1196752"/>
            <a:ext cx="1336675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5536" y="1484784"/>
            <a:ext cx="44644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Хто мало знає, той малому може навчитися.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ПЕРЕВІР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Відпочиваючі кияни, сидячі люди, люблячу розваги, </a:t>
            </a:r>
            <a:r>
              <a:rPr lang="uk-UA" sz="4800" dirty="0" err="1" smtClean="0">
                <a:latin typeface="Times New Roman" pitchFamily="18" charset="0"/>
                <a:cs typeface="Times New Roman" pitchFamily="18" charset="0"/>
              </a:rPr>
              <a:t>поспішаючими</a:t>
            </a: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 людьми.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 descr="C:\Users\АЛЛО\Desktop\Анімації\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128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9" descr="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404664"/>
            <a:ext cx="933450" cy="12192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968759"/>
            <a:ext cx="9144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uk-UA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справився з домашнім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завданням, тому що…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Я вибрав це завдання,</a:t>
            </a:r>
            <a:r>
              <a:rPr kumimoji="0" lang="uk-UA" sz="4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тому що…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Я </a:t>
            </a:r>
            <a:r>
              <a:rPr kumimoji="0" lang="uk-UA" sz="4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маю такі знання про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4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uk-UA" sz="4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дієприкметник… 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91680" y="836712"/>
            <a:ext cx="4032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dirty="0" smtClean="0"/>
              <a:t>рефлексія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40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40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4" dur="500"/>
                                        <p:tgtEl>
                                          <p:spTgt spid="40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УТВОРИ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Писати, написати, робити, зробити, рити, перерити, бити, розбити, бити, мити, вимити, будувати, збудувати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Picture 2" descr="C:\Users\АЛЛО\Desktop\Анімації\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128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2" descr="db301337e89631ead09588265d2b3190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V="1">
            <a:off x="7524328" y="260648"/>
            <a:ext cx="1008112" cy="100811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83568" y="1556792"/>
            <a:ext cx="74888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Читати, записувати, працювати, існувати, дарувати, розглядати, шити, мити, плести, перемагати, перемогти, будувати.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1" descr="00004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332656"/>
            <a:ext cx="1368152" cy="144087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84663" y="1268413"/>
            <a:ext cx="403225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400" b="1" dirty="0">
                <a:solidFill>
                  <a:schemeClr val="accent1">
                    <a:lumMod val="50000"/>
                  </a:schemeClr>
                </a:solidFill>
              </a:rPr>
              <a:t>Домашнє завдання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27088" y="3789041"/>
            <a:ext cx="6624637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uk-UA" sz="4400" b="1" dirty="0" smtClean="0">
                <a:solidFill>
                  <a:schemeClr val="bg2">
                    <a:lumMod val="50000"/>
                  </a:schemeClr>
                </a:solidFill>
              </a:rPr>
              <a:t>Стор.137-140 </a:t>
            </a:r>
            <a:r>
              <a:rPr lang="uk-UA" sz="4400" b="1" dirty="0" err="1" smtClean="0">
                <a:solidFill>
                  <a:schemeClr val="bg2">
                    <a:lumMod val="50000"/>
                  </a:schemeClr>
                </a:solidFill>
              </a:rPr>
              <a:t>-правило</a:t>
            </a:r>
            <a:r>
              <a:rPr lang="uk-UA" sz="4400" b="1" dirty="0" smtClean="0">
                <a:solidFill>
                  <a:schemeClr val="bg2">
                    <a:lumMod val="50000"/>
                  </a:schemeClr>
                </a:solidFill>
              </a:rPr>
              <a:t> Впр.244(визначити граматичні ознаки та стан)</a:t>
            </a:r>
            <a:endParaRPr lang="ru-RU" sz="4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9" name="Рисунок 8" descr="http://im2-tub-ua.yandex.net/i?id=e477b17976d33acb05de3ad9004af897-04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908050"/>
            <a:ext cx="31686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ВИЗНАЧ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4400" dirty="0" smtClean="0"/>
              <a:t>1.Дієприкметники:</a:t>
            </a:r>
          </a:p>
          <a:p>
            <a:pPr>
              <a:buNone/>
            </a:pPr>
            <a:r>
              <a:rPr lang="uk-UA" sz="4400" dirty="0" err="1" smtClean="0"/>
              <a:t>Ж.р</a:t>
            </a:r>
            <a:r>
              <a:rPr lang="uk-UA" sz="4400" dirty="0" smtClean="0"/>
              <a:t>., </a:t>
            </a:r>
            <a:r>
              <a:rPr lang="uk-UA" sz="4400" dirty="0" err="1" smtClean="0"/>
              <a:t>одн.Н.в</a:t>
            </a:r>
            <a:r>
              <a:rPr lang="uk-UA" sz="4400" dirty="0" smtClean="0"/>
              <a:t>.</a:t>
            </a:r>
          </a:p>
          <a:p>
            <a:pPr>
              <a:buNone/>
            </a:pPr>
            <a:r>
              <a:rPr lang="uk-UA" sz="4400" dirty="0" err="1" smtClean="0"/>
              <a:t>Жр</a:t>
            </a:r>
            <a:r>
              <a:rPr lang="uk-UA" sz="4400" dirty="0" smtClean="0"/>
              <a:t>., </a:t>
            </a:r>
            <a:r>
              <a:rPr lang="uk-UA" sz="4400" dirty="0" err="1" smtClean="0"/>
              <a:t>одн</a:t>
            </a:r>
            <a:r>
              <a:rPr lang="uk-UA" sz="4400" dirty="0" smtClean="0"/>
              <a:t>., </a:t>
            </a:r>
            <a:r>
              <a:rPr lang="uk-UA" sz="4400" dirty="0" err="1" smtClean="0"/>
              <a:t>Д.в</a:t>
            </a:r>
            <a:r>
              <a:rPr lang="uk-UA" sz="4400" dirty="0" smtClean="0"/>
              <a:t>.</a:t>
            </a:r>
          </a:p>
          <a:p>
            <a:pPr>
              <a:buNone/>
            </a:pPr>
            <a:r>
              <a:rPr lang="uk-UA" sz="4400" dirty="0" err="1" smtClean="0"/>
              <a:t>С.р</a:t>
            </a:r>
            <a:r>
              <a:rPr lang="uk-UA" sz="4400" dirty="0" smtClean="0"/>
              <a:t>, </a:t>
            </a:r>
            <a:r>
              <a:rPr lang="uk-UA" sz="4400" dirty="0" err="1" smtClean="0"/>
              <a:t>одн</a:t>
            </a:r>
            <a:r>
              <a:rPr lang="uk-UA" sz="4400" dirty="0" smtClean="0"/>
              <a:t>., </a:t>
            </a:r>
            <a:r>
              <a:rPr lang="uk-UA" sz="4400" dirty="0" err="1" smtClean="0"/>
              <a:t>Зн.В</a:t>
            </a:r>
            <a:r>
              <a:rPr lang="uk-UA" sz="4400" dirty="0" smtClean="0"/>
              <a:t>.</a:t>
            </a:r>
          </a:p>
          <a:p>
            <a:pPr>
              <a:buNone/>
            </a:pPr>
            <a:r>
              <a:rPr lang="uk-UA" sz="4400" dirty="0" err="1" smtClean="0"/>
              <a:t>Ж.р</a:t>
            </a:r>
            <a:r>
              <a:rPr lang="uk-UA" sz="4400" dirty="0" smtClean="0"/>
              <a:t>., </a:t>
            </a:r>
            <a:r>
              <a:rPr lang="uk-UA" sz="4400" dirty="0" err="1" smtClean="0"/>
              <a:t>одн.Зн.В</a:t>
            </a:r>
            <a:r>
              <a:rPr lang="uk-UA" sz="4400" dirty="0" smtClean="0"/>
              <a:t>.</a:t>
            </a:r>
          </a:p>
          <a:p>
            <a:pPr>
              <a:buNone/>
            </a:pPr>
            <a:r>
              <a:rPr lang="uk-UA" sz="4400" dirty="0" smtClean="0"/>
              <a:t>Присудок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ПЕРЕВІР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1.Дієприкметник – це…</a:t>
            </a:r>
          </a:p>
          <a:p>
            <a:pPr>
              <a:buNone/>
            </a:pP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2.Ознаки дієслова:</a:t>
            </a:r>
          </a:p>
          <a:p>
            <a:pPr>
              <a:buNone/>
            </a:pP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3.Ознаки прикметника:</a:t>
            </a:r>
          </a:p>
          <a:p>
            <a:pPr>
              <a:buNone/>
            </a:pP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4.Синтаксична роль: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363272" cy="6453336"/>
          </a:xfrm>
        </p:spPr>
        <p:txBody>
          <a:bodyPr>
            <a:normAutofit fontScale="25000" lnSpcReduction="20000"/>
          </a:bodyPr>
          <a:lstStyle/>
          <a:p>
            <a:r>
              <a:rPr lang="uk-UA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uk-UA" sz="17600" dirty="0" smtClean="0"/>
              <a:t>                            Дуб</a:t>
            </a:r>
          </a:p>
          <a:p>
            <a:pPr>
              <a:buNone/>
            </a:pPr>
            <a:r>
              <a:rPr lang="uk-UA" sz="17600" dirty="0" smtClean="0"/>
              <a:t>Посаджений</a:t>
            </a:r>
            <a:r>
              <a:rPr lang="ru-RU" sz="17600" dirty="0" smtClean="0"/>
              <a:t>       </a:t>
            </a:r>
            <a:r>
              <a:rPr lang="uk-UA" sz="8000" dirty="0" smtClean="0"/>
              <a:t> </a:t>
            </a:r>
            <a:r>
              <a:rPr lang="uk-UA" sz="17600" dirty="0" smtClean="0"/>
              <a:t>обкопаний </a:t>
            </a:r>
          </a:p>
          <a:p>
            <a:pPr>
              <a:buNone/>
            </a:pPr>
            <a:r>
              <a:rPr lang="uk-UA" sz="17600" dirty="0" smtClean="0"/>
              <a:t>зеленіючий</a:t>
            </a:r>
            <a:endParaRPr lang="ru-RU" sz="17600" dirty="0" smtClean="0"/>
          </a:p>
          <a:p>
            <a:pPr>
              <a:buNone/>
            </a:pPr>
            <a:r>
              <a:rPr lang="uk-UA" sz="8000" dirty="0" smtClean="0"/>
              <a:t> </a:t>
            </a:r>
            <a:r>
              <a:rPr lang="uk-UA" sz="17600" dirty="0" smtClean="0"/>
              <a:t>пожовклий</a:t>
            </a:r>
          </a:p>
          <a:p>
            <a:pPr>
              <a:buNone/>
            </a:pPr>
            <a:r>
              <a:rPr lang="uk-UA" sz="17600" dirty="0" smtClean="0"/>
              <a:t> жовтіючий</a:t>
            </a:r>
            <a:endParaRPr lang="ru-RU" sz="17600" dirty="0" smtClean="0"/>
          </a:p>
          <a:p>
            <a:pPr>
              <a:buNone/>
            </a:pPr>
            <a:r>
              <a:rPr lang="uk-UA" sz="8000" dirty="0" smtClean="0"/>
              <a:t> </a:t>
            </a:r>
            <a:r>
              <a:rPr lang="uk-UA" sz="17600" dirty="0" smtClean="0"/>
              <a:t>спиляний             </a:t>
            </a:r>
          </a:p>
          <a:p>
            <a:pPr>
              <a:buNone/>
            </a:pPr>
            <a:r>
              <a:rPr lang="uk-UA" sz="17600" dirty="0" smtClean="0"/>
              <a:t> засніжений </a:t>
            </a:r>
          </a:p>
          <a:p>
            <a:pPr>
              <a:buNone/>
            </a:pPr>
            <a:r>
              <a:rPr lang="uk-UA" sz="17600" dirty="0" smtClean="0"/>
              <a:t> замріяний</a:t>
            </a:r>
            <a:endParaRPr lang="ru-RU" sz="17600" dirty="0" smtClean="0"/>
          </a:p>
          <a:p>
            <a:pPr>
              <a:buNone/>
            </a:pPr>
            <a:r>
              <a:rPr lang="uk-UA" sz="9600" dirty="0" smtClean="0"/>
              <a:t>  </a:t>
            </a:r>
            <a:r>
              <a:rPr lang="uk-UA" sz="17600" dirty="0" smtClean="0"/>
              <a:t>засмучений</a:t>
            </a:r>
            <a:endParaRPr lang="ru-RU" sz="17600" dirty="0" smtClean="0"/>
          </a:p>
          <a:p>
            <a:pPr>
              <a:buNone/>
            </a:pPr>
            <a:r>
              <a:rPr lang="uk-UA" sz="8000" dirty="0" smtClean="0"/>
              <a:t> </a:t>
            </a:r>
            <a:endParaRPr lang="ru-RU" sz="8000" dirty="0" smtClean="0"/>
          </a:p>
          <a:p>
            <a:pPr>
              <a:buNone/>
            </a:pPr>
            <a:r>
              <a:rPr lang="uk-UA" sz="8000" dirty="0" smtClean="0"/>
              <a:t> </a:t>
            </a:r>
            <a:endParaRPr lang="ru-RU" sz="8000" dirty="0" smtClean="0"/>
          </a:p>
          <a:p>
            <a:pPr>
              <a:buNone/>
            </a:pPr>
            <a:r>
              <a:rPr lang="uk-UA" sz="8000" dirty="0" smtClean="0"/>
              <a:t>							</a:t>
            </a:r>
            <a:endParaRPr lang="ru-RU" sz="8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http://xn--b1addna8byc.xn--p1ai/images/JPG_files/dub_fot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212976"/>
            <a:ext cx="4416425" cy="3312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00113" y="1052513"/>
            <a:ext cx="70564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800" dirty="0" smtClean="0">
                <a:solidFill>
                  <a:srgbClr val="C00000"/>
                </a:solidFill>
              </a:rPr>
              <a:t>ВИВЧИТИ:….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4" descr="1b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04664"/>
            <a:ext cx="2520280" cy="182403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2132856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 smtClean="0"/>
              <a:t>Як утворюються : від чого? з допомогою чого?</a:t>
            </a:r>
            <a:endParaRPr lang="ru-RU" sz="4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00113" y="1052513"/>
            <a:ext cx="70564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4800" dirty="0" smtClean="0">
                <a:solidFill>
                  <a:srgbClr val="C00000"/>
                </a:solidFill>
              </a:rPr>
              <a:t>Навчитися: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4" descr="1b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3720" y="332656"/>
            <a:ext cx="2520280" cy="182403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2132856"/>
            <a:ext cx="7272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/>
              <a:t>1</a:t>
            </a:r>
            <a:r>
              <a:rPr lang="uk-UA" sz="4800" dirty="0" smtClean="0"/>
              <a:t> Утворювати дієприкметники</a:t>
            </a:r>
          </a:p>
          <a:p>
            <a:r>
              <a:rPr lang="uk-UA" sz="4800" dirty="0" smtClean="0"/>
              <a:t>2.Розрізняти активні і пасивні дієприкметники</a:t>
            </a:r>
            <a:endParaRPr lang="ru-RU" sz="4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Горизонтальный свиток 6"/>
          <p:cNvSpPr/>
          <p:nvPr/>
        </p:nvSpPr>
        <p:spPr>
          <a:xfrm>
            <a:off x="971600" y="332656"/>
            <a:ext cx="7272808" cy="1872208"/>
          </a:xfrm>
          <a:prstGeom prst="horizontalScroll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</a:rPr>
              <a:t>Активні  теперішнього часу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1979712" y="2636912"/>
            <a:ext cx="6048672" cy="1080120"/>
          </a:xfrm>
          <a:prstGeom prst="wedgeRectCallout">
            <a:avLst>
              <a:gd name="adj1" fmla="val -1661"/>
              <a:gd name="adj2" fmla="val 1940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</a:rPr>
              <a:t>Дієслово  </a:t>
            </a:r>
            <a:r>
              <a:rPr lang="uk-UA" sz="4400" b="1" dirty="0" err="1" smtClean="0">
                <a:solidFill>
                  <a:schemeClr val="tx2">
                    <a:lumMod val="75000"/>
                  </a:schemeClr>
                </a:solidFill>
              </a:rPr>
              <a:t>теп.часу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1259632" y="4869160"/>
            <a:ext cx="7056784" cy="177849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dirty="0" err="1" smtClean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uk-UA" sz="4400" b="1" dirty="0" err="1" smtClean="0">
                <a:solidFill>
                  <a:schemeClr val="accent2">
                    <a:lumMod val="50000"/>
                  </a:schemeClr>
                </a:solidFill>
              </a:rPr>
              <a:t>уч</a:t>
            </a: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r>
              <a:rPr lang="uk-UA" sz="4400" b="1" dirty="0" err="1" smtClean="0">
                <a:solidFill>
                  <a:schemeClr val="accent2">
                    <a:lumMod val="50000"/>
                  </a:schemeClr>
                </a:solidFill>
              </a:rPr>
              <a:t>-юч</a:t>
            </a: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uk-UA" sz="4400" b="1" dirty="0" err="1" smtClean="0">
                <a:solidFill>
                  <a:schemeClr val="accent2">
                    <a:lumMod val="50000"/>
                  </a:schemeClr>
                </a:solidFill>
              </a:rPr>
              <a:t>-ач</a:t>
            </a: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uk-UA" sz="4400" b="1" dirty="0" err="1" smtClean="0">
                <a:solidFill>
                  <a:schemeClr val="accent2">
                    <a:lumMod val="50000"/>
                  </a:schemeClr>
                </a:solidFill>
              </a:rPr>
              <a:t>-яч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Горизонтальный свиток 6"/>
          <p:cNvSpPr/>
          <p:nvPr/>
        </p:nvSpPr>
        <p:spPr>
          <a:xfrm>
            <a:off x="971600" y="332656"/>
            <a:ext cx="7272808" cy="1872208"/>
          </a:xfrm>
          <a:prstGeom prst="horizontalScroll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</a:rPr>
              <a:t>Активні  минулого часу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611560" y="2492896"/>
            <a:ext cx="8064896" cy="1512168"/>
          </a:xfrm>
          <a:prstGeom prst="wedgeRectCallout">
            <a:avLst>
              <a:gd name="adj1" fmla="val 2030"/>
              <a:gd name="adj2" fmla="val 1237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</a:rPr>
              <a:t>Неозначена форма неперехідного дієслова </a:t>
            </a:r>
            <a:r>
              <a:rPr lang="uk-UA" sz="4400" b="1" dirty="0" err="1" smtClean="0">
                <a:solidFill>
                  <a:schemeClr val="tx2">
                    <a:lumMod val="75000"/>
                  </a:schemeClr>
                </a:solidFill>
              </a:rPr>
              <a:t>Д.виду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1259632" y="4869160"/>
            <a:ext cx="7056784" cy="177849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solidFill>
                  <a:schemeClr val="accent2">
                    <a:lumMod val="50000"/>
                  </a:schemeClr>
                </a:solidFill>
              </a:rPr>
              <a:t>-л-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Горизонтальный свиток 6"/>
          <p:cNvSpPr/>
          <p:nvPr/>
        </p:nvSpPr>
        <p:spPr>
          <a:xfrm>
            <a:off x="971600" y="332656"/>
            <a:ext cx="7272808" cy="1872208"/>
          </a:xfrm>
          <a:prstGeom prst="horizontalScroll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C00000"/>
                </a:solidFill>
              </a:rPr>
              <a:t>Пасивні  минулого часу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611560" y="2492896"/>
            <a:ext cx="8064896" cy="1512168"/>
          </a:xfrm>
          <a:prstGeom prst="wedgeRectCallout">
            <a:avLst>
              <a:gd name="adj1" fmla="val 2030"/>
              <a:gd name="adj2" fmla="val 1237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chemeClr val="tx2">
                    <a:lumMod val="75000"/>
                  </a:schemeClr>
                </a:solidFill>
              </a:rPr>
              <a:t>Неозначена форма перехідних дієслів Д. та </a:t>
            </a:r>
            <a:r>
              <a:rPr lang="uk-UA" sz="4400" b="1" dirty="0" err="1" smtClean="0">
                <a:solidFill>
                  <a:schemeClr val="tx2">
                    <a:lumMod val="75000"/>
                  </a:schemeClr>
                </a:solidFill>
              </a:rPr>
              <a:t>Нед.виду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1259632" y="4869160"/>
            <a:ext cx="7056784" cy="177849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solidFill>
                  <a:schemeClr val="accent3">
                    <a:lumMod val="75000"/>
                  </a:schemeClr>
                </a:solidFill>
              </a:rPr>
              <a:t>-н, </a:t>
            </a:r>
            <a:r>
              <a:rPr lang="uk-UA" sz="4800" b="1" dirty="0" err="1" smtClean="0">
                <a:solidFill>
                  <a:schemeClr val="accent3">
                    <a:lumMod val="75000"/>
                  </a:schemeClr>
                </a:solidFill>
              </a:rPr>
              <a:t>-ен</a:t>
            </a:r>
            <a:r>
              <a:rPr lang="uk-UA" sz="4800" b="1" dirty="0" smtClean="0">
                <a:solidFill>
                  <a:schemeClr val="accent3">
                    <a:lumMod val="75000"/>
                  </a:schemeClr>
                </a:solidFill>
              </a:rPr>
              <a:t>, -т</a:t>
            </a:r>
            <a:endParaRPr lang="ru-RU" sz="48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314132256SlideId256"/>
</p:tagLst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336</Words>
  <Application>Microsoft Office PowerPoint</Application>
  <PresentationFormat>Экран (4:3)</PresentationFormat>
  <Paragraphs>74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АКТИВНІ Й ПАСИВНІ ДІЄПРИКМЕТНИКИ. ТВОРЕННЯ АКТИВНИХ І ПАСИВНИХ ДІЄПРИКМЕТНИКІВ ТЕПЕРІШНЬОГО Й МИНУЛОГО ЧАСУ.</vt:lpstr>
      <vt:lpstr>ВИЗНАЧ</vt:lpstr>
      <vt:lpstr>ПЕРЕВІР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ПЕРЕВІР</vt:lpstr>
      <vt:lpstr>Слайд 16</vt:lpstr>
      <vt:lpstr>УТВОРИ</vt:lpstr>
      <vt:lpstr>Слайд 18</vt:lpstr>
      <vt:lpstr>Слайд 19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ПЕРЕВІР</dc:title>
  <dc:creator>АЛЛО</dc:creator>
  <cp:lastModifiedBy>АЛЛО</cp:lastModifiedBy>
  <cp:revision>4</cp:revision>
  <dcterms:created xsi:type="dcterms:W3CDTF">2014-11-18T12:56:15Z</dcterms:created>
  <dcterms:modified xsi:type="dcterms:W3CDTF">2014-11-27T11:01:29Z</dcterms:modified>
</cp:coreProperties>
</file>