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930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39F2CE6-5629-4D21-9761-1350886A1468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BD8728A-A594-455E-9AA8-5C491DF85C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F2CE6-5629-4D21-9761-1350886A1468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D8728A-A594-455E-9AA8-5C491DF85C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39F2CE6-5629-4D21-9761-1350886A1468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BD8728A-A594-455E-9AA8-5C491DF85C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F2CE6-5629-4D21-9761-1350886A1468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D8728A-A594-455E-9AA8-5C491DF85C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39F2CE6-5629-4D21-9761-1350886A1468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BD8728A-A594-455E-9AA8-5C491DF85C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F2CE6-5629-4D21-9761-1350886A1468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D8728A-A594-455E-9AA8-5C491DF85C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F2CE6-5629-4D21-9761-1350886A1468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D8728A-A594-455E-9AA8-5C491DF85C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F2CE6-5629-4D21-9761-1350886A1468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D8728A-A594-455E-9AA8-5C491DF85C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39F2CE6-5629-4D21-9761-1350886A1468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D8728A-A594-455E-9AA8-5C491DF85C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F2CE6-5629-4D21-9761-1350886A1468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D8728A-A594-455E-9AA8-5C491DF85C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9F2CE6-5629-4D21-9761-1350886A1468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D8728A-A594-455E-9AA8-5C491DF85C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39F2CE6-5629-4D21-9761-1350886A1468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BD8728A-A594-455E-9AA8-5C491DF85C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6248" y="571480"/>
            <a:ext cx="4857752" cy="2868168"/>
          </a:xfrm>
        </p:spPr>
        <p:txBody>
          <a:bodyPr/>
          <a:lstStyle/>
          <a:p>
            <a:pPr algn="ctr"/>
            <a:r>
              <a:rPr lang="uk-UA" sz="3600" dirty="0" err="1" smtClean="0"/>
              <a:t>Подвірський</a:t>
            </a:r>
            <a:r>
              <a:rPr lang="uk-UA" sz="3600" dirty="0" smtClean="0"/>
              <a:t> </a:t>
            </a:r>
            <a:r>
              <a:rPr lang="uk-UA" sz="3600" dirty="0" err="1" smtClean="0"/>
              <a:t>нвк</a:t>
            </a:r>
            <a:r>
              <a:rPr lang="uk-UA" sz="3600" dirty="0" smtClean="0"/>
              <a:t> </a:t>
            </a:r>
            <a:br>
              <a:rPr lang="uk-UA" sz="3600" dirty="0" smtClean="0"/>
            </a:br>
            <a:r>
              <a:rPr lang="uk-UA" sz="3600" dirty="0" err="1" smtClean="0"/>
              <a:t>“зош</a:t>
            </a:r>
            <a:r>
              <a:rPr lang="uk-UA" sz="3600" dirty="0" smtClean="0"/>
              <a:t> І-ІІІ ступеню – дошкільний </a:t>
            </a:r>
            <a:r>
              <a:rPr lang="uk-UA" sz="3600" dirty="0" err="1" smtClean="0"/>
              <a:t>заклад”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7752" y="3539864"/>
            <a:ext cx="4286248" cy="2103714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uk-UA" dirty="0" smtClean="0"/>
              <a:t> </a:t>
            </a:r>
            <a:r>
              <a:rPr lang="uk-UA" sz="5700" dirty="0" smtClean="0"/>
              <a:t>Макаренко Юлія Олександрівна,</a:t>
            </a:r>
          </a:p>
          <a:p>
            <a:pPr algn="l"/>
            <a:r>
              <a:rPr lang="uk-UA" sz="5700" dirty="0" smtClean="0"/>
              <a:t>вихователь групи раннього віку.</a:t>
            </a:r>
            <a:endParaRPr lang="ru-RU" sz="5700" dirty="0"/>
          </a:p>
        </p:txBody>
      </p:sp>
      <p:pic>
        <p:nvPicPr>
          <p:cNvPr id="4" name="Рисунок 3" descr="DSC036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7298"/>
            <a:ext cx="4357686" cy="4786346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642918"/>
            <a:ext cx="7043758" cy="928694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/>
              <a:t>Доброго ранку, небо блакитне!</a:t>
            </a:r>
            <a:endParaRPr lang="ru-RU" sz="2800" dirty="0"/>
          </a:p>
        </p:txBody>
      </p:sp>
      <p:pic>
        <p:nvPicPr>
          <p:cNvPr id="5" name="Содержимое 4" descr="DSC0428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83618"/>
            <a:ext cx="7239000" cy="4071938"/>
          </a:xfrm>
        </p:spPr>
      </p:pic>
    </p:spTree>
  </p:cSld>
  <p:clrMapOvr>
    <a:masterClrMapping/>
  </p:clrMapOvr>
  <p:transition spd="slow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928670"/>
            <a:ext cx="7472386" cy="857256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/>
              <a:t>Доброго ранку, у небі пташки!</a:t>
            </a:r>
            <a:endParaRPr lang="ru-RU" sz="3200" dirty="0"/>
          </a:p>
        </p:txBody>
      </p:sp>
      <p:pic>
        <p:nvPicPr>
          <p:cNvPr id="5" name="Содержимое 4" descr="DSC0428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83618"/>
            <a:ext cx="7239000" cy="4071938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785794"/>
            <a:ext cx="7686700" cy="1314134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/>
              <a:t>Доброго ранку, тобі і мені!</a:t>
            </a:r>
            <a:endParaRPr lang="ru-RU" sz="3200" dirty="0"/>
          </a:p>
        </p:txBody>
      </p:sp>
      <p:pic>
        <p:nvPicPr>
          <p:cNvPr id="5" name="Содержимое 4" descr="DSC0428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83618"/>
            <a:ext cx="7239000" cy="4071938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686700" cy="1173480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/>
              <a:t>Психоемоційні етюди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7400948" cy="602512"/>
          </a:xfrm>
        </p:spPr>
        <p:txBody>
          <a:bodyPr>
            <a:noAutofit/>
          </a:bodyPr>
          <a:lstStyle/>
          <a:p>
            <a:pPr algn="ctr"/>
            <a:r>
              <a:rPr lang="uk-UA" sz="2000" dirty="0" err="1" smtClean="0"/>
              <a:t>“Сонечко”</a:t>
            </a:r>
            <a:r>
              <a:rPr lang="uk-UA" sz="2000" dirty="0" smtClean="0"/>
              <a:t>, </a:t>
            </a:r>
            <a:r>
              <a:rPr lang="uk-UA" sz="2000" dirty="0" err="1" smtClean="0"/>
              <a:t>“Ми</a:t>
            </a:r>
            <a:r>
              <a:rPr lang="uk-UA" sz="2000" dirty="0" smtClean="0"/>
              <a:t> – маленькі </a:t>
            </a:r>
            <a:r>
              <a:rPr lang="uk-UA" sz="2000" dirty="0" err="1" smtClean="0"/>
              <a:t>горбчики”</a:t>
            </a:r>
            <a:r>
              <a:rPr lang="uk-UA" sz="2000" dirty="0" smtClean="0"/>
              <a:t>, </a:t>
            </a:r>
            <a:r>
              <a:rPr lang="uk-UA" sz="2000" dirty="0" err="1" smtClean="0"/>
              <a:t>“Квіточки</a:t>
            </a:r>
            <a:r>
              <a:rPr lang="uk-UA" sz="2000" dirty="0" smtClean="0"/>
              <a:t> </a:t>
            </a:r>
            <a:r>
              <a:rPr lang="uk-UA" sz="2000" dirty="0" err="1" smtClean="0"/>
              <a:t>ростуть”</a:t>
            </a:r>
            <a:r>
              <a:rPr lang="uk-UA" sz="2000" dirty="0" smtClean="0"/>
              <a:t>, </a:t>
            </a:r>
            <a:r>
              <a:rPr lang="uk-UA" sz="2000" dirty="0" err="1" smtClean="0"/>
              <a:t>“Маленьке</a:t>
            </a:r>
            <a:r>
              <a:rPr lang="uk-UA" sz="2000" dirty="0" smtClean="0"/>
              <a:t> </a:t>
            </a:r>
            <a:r>
              <a:rPr lang="uk-UA" sz="2000" dirty="0" err="1" smtClean="0"/>
              <a:t>зернятко”</a:t>
            </a:r>
            <a:r>
              <a:rPr lang="uk-UA" sz="2000" dirty="0" smtClean="0"/>
              <a:t>, </a:t>
            </a:r>
            <a:r>
              <a:rPr lang="uk-UA" sz="2000" dirty="0" err="1" smtClean="0"/>
              <a:t>“Горобчики”</a:t>
            </a:r>
            <a:endParaRPr lang="ru-RU" sz="2000" dirty="0"/>
          </a:p>
        </p:txBody>
      </p:sp>
      <p:pic>
        <p:nvPicPr>
          <p:cNvPr id="5" name="Содержимое 4" descr="DSC0273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62050" y="2133600"/>
            <a:ext cx="5829300" cy="4371975"/>
          </a:xfrm>
        </p:spPr>
      </p:pic>
      <p:pic>
        <p:nvPicPr>
          <p:cNvPr id="6" name="Рисунок 5" descr="DSC0428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71678"/>
            <a:ext cx="8215338" cy="4786322"/>
          </a:xfrm>
          <a:prstGeom prst="rect">
            <a:avLst/>
          </a:prstGeom>
        </p:spPr>
      </p:pic>
      <p:pic>
        <p:nvPicPr>
          <p:cNvPr id="7" name="Рисунок 6" descr="DSC0428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71678"/>
            <a:ext cx="8429652" cy="478632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15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15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4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3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Психоемоційні вправи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dirty="0" smtClean="0"/>
              <a:t>Посварились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10" y="1600201"/>
            <a:ext cx="3075752" cy="3954262"/>
          </a:xfrm>
        </p:spPr>
        <p:txBody>
          <a:bodyPr/>
          <a:lstStyle/>
          <a:p>
            <a:r>
              <a:rPr lang="uk-UA" dirty="0" smtClean="0"/>
              <a:t>Помирились</a:t>
            </a:r>
            <a:endParaRPr lang="ru-RU" dirty="0"/>
          </a:p>
        </p:txBody>
      </p:sp>
      <p:pic>
        <p:nvPicPr>
          <p:cNvPr id="5" name="Рисунок 4" descr="DSC0426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71678"/>
            <a:ext cx="3786182" cy="4786322"/>
          </a:xfrm>
          <a:prstGeom prst="rect">
            <a:avLst/>
          </a:prstGeom>
        </p:spPr>
      </p:pic>
      <p:pic>
        <p:nvPicPr>
          <p:cNvPr id="6" name="Рисунок 5" descr="DSC042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2143116"/>
            <a:ext cx="3857652" cy="4714884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4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4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4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4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Врятуй пташку</a:t>
            </a:r>
            <a:endParaRPr lang="ru-RU" dirty="0"/>
          </a:p>
        </p:txBody>
      </p:sp>
      <p:pic>
        <p:nvPicPr>
          <p:cNvPr id="8" name="Содержимое 7" descr="DSC04318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571613"/>
            <a:ext cx="3521075" cy="4572032"/>
          </a:xfrm>
        </p:spPr>
      </p:pic>
      <p:pic>
        <p:nvPicPr>
          <p:cNvPr id="9" name="Содержимое 8" descr="DSC0431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3821902" y="2250274"/>
            <a:ext cx="4500592" cy="3286148"/>
          </a:xfr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/>
              <a:t>ЗЛІ КОШЕНЯТА – ДОБРІ КОШЕНЯТА</a:t>
            </a:r>
            <a:endParaRPr lang="ru-RU" sz="3200" dirty="0"/>
          </a:p>
        </p:txBody>
      </p:sp>
      <p:pic>
        <p:nvPicPr>
          <p:cNvPr id="5" name="Содержимое 4" descr="DSC0430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214346" y="2285993"/>
            <a:ext cx="4500593" cy="3214710"/>
          </a:xfrm>
        </p:spPr>
      </p:pic>
      <p:pic>
        <p:nvPicPr>
          <p:cNvPr id="6" name="Содержимое 5" descr="DSC0430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3750462" y="2250277"/>
            <a:ext cx="4429157" cy="3357586"/>
          </a:xfr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1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1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НАМАЛЮЙ СВІЙ НАСТРІЙ</a:t>
            </a:r>
            <a:endParaRPr lang="ru-RU" dirty="0"/>
          </a:p>
        </p:txBody>
      </p:sp>
      <p:pic>
        <p:nvPicPr>
          <p:cNvPr id="5" name="Содержимое 4" descr="DSC0431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14488"/>
            <a:ext cx="3521075" cy="4357717"/>
          </a:xfrm>
        </p:spPr>
      </p:pic>
      <p:pic>
        <p:nvPicPr>
          <p:cNvPr id="6" name="Содержимое 5" descr="DSC0431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16200000">
            <a:off x="3893339" y="2321708"/>
            <a:ext cx="4286282" cy="3071835"/>
          </a:xfrm>
        </p:spPr>
      </p:pic>
      <p:pic>
        <p:nvPicPr>
          <p:cNvPr id="7" name="Рисунок 6" descr="DSC043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1714488"/>
            <a:ext cx="7215238" cy="4429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8" y="320040"/>
            <a:ext cx="7402778" cy="1168859"/>
          </a:xfrm>
        </p:spPr>
        <p:txBody>
          <a:bodyPr/>
          <a:lstStyle/>
          <a:p>
            <a:pPr algn="ctr"/>
            <a:r>
              <a:rPr lang="uk-UA" dirty="0" smtClean="0"/>
              <a:t>ЗАНЯТТЯ - ТРЕНІНГИ</a:t>
            </a:r>
            <a:endParaRPr lang="ru-RU" dirty="0"/>
          </a:p>
        </p:txBody>
      </p:sp>
      <p:pic>
        <p:nvPicPr>
          <p:cNvPr id="4" name="Содержимое 3" descr="DSC043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97075"/>
            <a:ext cx="7239000" cy="4071938"/>
          </a:xfrm>
        </p:spPr>
      </p:pic>
      <p:pic>
        <p:nvPicPr>
          <p:cNvPr id="5" name="Рисунок 4" descr="DSC043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714488"/>
            <a:ext cx="7500990" cy="4500594"/>
          </a:xfrm>
          <a:prstGeom prst="rect">
            <a:avLst/>
          </a:prstGeom>
        </p:spPr>
      </p:pic>
      <p:pic>
        <p:nvPicPr>
          <p:cNvPr id="6" name="Рисунок 5" descr="DSC029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1785926"/>
            <a:ext cx="7786742" cy="5072074"/>
          </a:xfrm>
          <a:prstGeom prst="rect">
            <a:avLst/>
          </a:prstGeom>
        </p:spPr>
      </p:pic>
      <p:pic>
        <p:nvPicPr>
          <p:cNvPr id="7" name="Рисунок 6" descr="DSC0425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96" y="1571612"/>
            <a:ext cx="7929618" cy="5286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925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925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192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192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92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92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192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192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000"/>
                            </p:stCondLst>
                            <p:childTnLst>
                              <p:par>
                                <p:cTn id="3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925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925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192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192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0"/>
                            </p:stCondLst>
                            <p:childTnLst>
                              <p:par>
                                <p:cTn id="4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155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155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релаксація</a:t>
            </a:r>
            <a:endParaRPr lang="ru-RU" dirty="0"/>
          </a:p>
        </p:txBody>
      </p:sp>
      <p:pic>
        <p:nvPicPr>
          <p:cNvPr id="4" name="Содержимое 3" descr="DSC042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97075"/>
            <a:ext cx="7239000" cy="40719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389098" y="357166"/>
            <a:ext cx="3429000" cy="6286544"/>
          </a:xfrm>
        </p:spPr>
        <p:txBody>
          <a:bodyPr>
            <a:norm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Освіта: вища, Харківський Державний педагогічний університет ім. Г.С. </a:t>
            </a:r>
            <a:r>
              <a:rPr lang="uk-UA" sz="2400" dirty="0" err="1" smtClean="0">
                <a:solidFill>
                  <a:srgbClr val="002060"/>
                </a:solidFill>
              </a:rPr>
              <a:t>Сковориди</a:t>
            </a:r>
            <a:r>
              <a:rPr lang="uk-UA" sz="2400" dirty="0" smtClean="0">
                <a:solidFill>
                  <a:srgbClr val="002060"/>
                </a:solidFill>
              </a:rPr>
              <a:t> (закінчила в 2003 році)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Стаж роботи: 12 років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Курси: жовтень 2014 р. КВНЗ “ХАНО”</a:t>
            </a:r>
          </a:p>
          <a:p>
            <a:r>
              <a:rPr lang="uk-UA" sz="2400" dirty="0" smtClean="0">
                <a:solidFill>
                  <a:srgbClr val="002060"/>
                </a:solidFill>
              </a:rPr>
              <a:t>Атестація: 2007 рік, присвоєно кваліфікаційну категорію </a:t>
            </a:r>
            <a:r>
              <a:rPr lang="uk-UA" sz="2400" dirty="0" err="1" smtClean="0">
                <a:solidFill>
                  <a:srgbClr val="002060"/>
                </a:solidFill>
              </a:rPr>
              <a:t>“Спеціаліст</a:t>
            </a:r>
            <a:r>
              <a:rPr lang="uk-UA" sz="2400" dirty="0" smtClean="0">
                <a:solidFill>
                  <a:srgbClr val="002060"/>
                </a:solidFill>
              </a:rPr>
              <a:t> ІІ </a:t>
            </a:r>
            <a:r>
              <a:rPr lang="uk-UA" sz="2400" dirty="0" err="1" smtClean="0">
                <a:solidFill>
                  <a:srgbClr val="002060"/>
                </a:solidFill>
              </a:rPr>
              <a:t>категорії”</a:t>
            </a:r>
            <a:endParaRPr lang="uk-UA" sz="2400" dirty="0" smtClean="0">
              <a:solidFill>
                <a:srgbClr val="002060"/>
              </a:solidFill>
            </a:endParaRPr>
          </a:p>
          <a:p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Богиня 00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3658" b="13658"/>
          <a:stretch>
            <a:fillRect/>
          </a:stretch>
        </p:blipFill>
        <p:spPr>
          <a:xfrm>
            <a:off x="663682" y="1041002"/>
            <a:ext cx="3836880" cy="4206240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Робота з батьками</a:t>
            </a:r>
            <a:endParaRPr lang="ru-RU" dirty="0"/>
          </a:p>
        </p:txBody>
      </p:sp>
      <p:pic>
        <p:nvPicPr>
          <p:cNvPr id="5" name="Содержимое 4" descr="DSC0425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71678"/>
            <a:ext cx="3521075" cy="3643337"/>
          </a:xfrm>
        </p:spPr>
      </p:pic>
      <p:pic>
        <p:nvPicPr>
          <p:cNvPr id="6" name="Содержимое 5" descr="DSC0429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178300" y="2000240"/>
            <a:ext cx="3521075" cy="3714775"/>
          </a:xfrm>
        </p:spPr>
      </p:pic>
      <p:pic>
        <p:nvPicPr>
          <p:cNvPr id="7" name="Рисунок 6" descr="DSC0429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5852" y="2000240"/>
            <a:ext cx="5786478" cy="40005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Арт-терапія</a:t>
            </a:r>
            <a:endParaRPr lang="ru-RU" dirty="0"/>
          </a:p>
        </p:txBody>
      </p:sp>
      <p:pic>
        <p:nvPicPr>
          <p:cNvPr id="4" name="Содержимое 3" descr="DSC043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97075"/>
            <a:ext cx="7239000" cy="4071938"/>
          </a:xfrm>
        </p:spPr>
      </p:pic>
      <p:pic>
        <p:nvPicPr>
          <p:cNvPr id="5" name="Рисунок 4" descr="DSC043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071678"/>
            <a:ext cx="7286676" cy="4000528"/>
          </a:xfrm>
          <a:prstGeom prst="rect">
            <a:avLst/>
          </a:prstGeom>
        </p:spPr>
      </p:pic>
      <p:pic>
        <p:nvPicPr>
          <p:cNvPr id="6" name="Рисунок 5" descr="DSC043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1928802"/>
            <a:ext cx="7572428" cy="4071948"/>
          </a:xfrm>
          <a:prstGeom prst="rect">
            <a:avLst/>
          </a:prstGeom>
        </p:spPr>
      </p:pic>
      <p:pic>
        <p:nvPicPr>
          <p:cNvPr id="7" name="Рисунок 6" descr="DSC043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1660908"/>
            <a:ext cx="7572428" cy="4339841"/>
          </a:xfrm>
          <a:prstGeom prst="rect">
            <a:avLst/>
          </a:prstGeom>
        </p:spPr>
      </p:pic>
      <p:pic>
        <p:nvPicPr>
          <p:cNvPr id="8" name="Рисунок 7" descr="DSC0432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1459990"/>
            <a:ext cx="7786742" cy="4540760"/>
          </a:xfrm>
          <a:prstGeom prst="rect">
            <a:avLst/>
          </a:prstGeom>
        </p:spPr>
      </p:pic>
      <p:pic>
        <p:nvPicPr>
          <p:cNvPr id="9" name="Рисунок 8" descr="DSC0429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8596" y="1428736"/>
            <a:ext cx="7358114" cy="4572013"/>
          </a:xfrm>
          <a:prstGeom prst="rect">
            <a:avLst/>
          </a:prstGeom>
        </p:spPr>
      </p:pic>
      <p:pic>
        <p:nvPicPr>
          <p:cNvPr id="10" name="Рисунок 9" descr="DSC04294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596" y="1500174"/>
            <a:ext cx="7572428" cy="4500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92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92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92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92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3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0"/>
                            </p:stCondLst>
                            <p:childTnLst>
                              <p:par>
                                <p:cTn id="3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1000"/>
                            </p:stCondLst>
                            <p:childTnLst>
                              <p:par>
                                <p:cTn id="44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000"/>
                            </p:stCondLst>
                            <p:childTnLst>
                              <p:par>
                                <p:cTn id="5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200" dirty="0" smtClean="0"/>
              <a:t>Одна з важливих функцій сучасного педагога – догляд за душею!</a:t>
            </a:r>
            <a:endParaRPr lang="ru-RU" sz="3200" dirty="0"/>
          </a:p>
        </p:txBody>
      </p:sp>
      <p:pic>
        <p:nvPicPr>
          <p:cNvPr id="4" name="Содержимое 3" descr="DSC027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  <p:pic>
        <p:nvPicPr>
          <p:cNvPr id="5" name="Рисунок 4" descr="DSC0427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571612"/>
            <a:ext cx="6929486" cy="5000623"/>
          </a:xfrm>
          <a:prstGeom prst="rect">
            <a:avLst/>
          </a:prstGeom>
        </p:spPr>
      </p:pic>
      <p:pic>
        <p:nvPicPr>
          <p:cNvPr id="6" name="Рисунок 5" descr="DSC0427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1571612"/>
            <a:ext cx="7358114" cy="5072098"/>
          </a:xfrm>
          <a:prstGeom prst="rect">
            <a:avLst/>
          </a:prstGeom>
        </p:spPr>
      </p:pic>
      <p:pic>
        <p:nvPicPr>
          <p:cNvPr id="7" name="Рисунок 6" descr="DSC0429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1540358"/>
            <a:ext cx="7429552" cy="5317642"/>
          </a:xfrm>
          <a:prstGeom prst="rect">
            <a:avLst/>
          </a:prstGeom>
        </p:spPr>
      </p:pic>
      <p:pic>
        <p:nvPicPr>
          <p:cNvPr id="8" name="Рисунок 7" descr="IMG_20140909_09121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00250" y="1500174"/>
            <a:ext cx="4357700" cy="5357825"/>
          </a:xfrm>
          <a:prstGeom prst="rect">
            <a:avLst/>
          </a:prstGeom>
        </p:spPr>
      </p:pic>
      <p:pic>
        <p:nvPicPr>
          <p:cNvPr id="9" name="Рисунок 8" descr="DSC04276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8795" y="1500174"/>
            <a:ext cx="4714907" cy="5357826"/>
          </a:xfrm>
          <a:prstGeom prst="rect">
            <a:avLst/>
          </a:prstGeom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0"/>
                            </p:stCondLst>
                            <p:childTnLst>
                              <p:par>
                                <p:cTn id="2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тЕма</a:t>
            </a:r>
            <a:r>
              <a:rPr lang="uk-UA" dirty="0" smtClean="0"/>
              <a:t> над якою працюю: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uk-UA" sz="3600" dirty="0" err="1" smtClean="0"/>
              <a:t>“Збереження</a:t>
            </a:r>
            <a:r>
              <a:rPr lang="uk-UA" sz="3600" dirty="0" smtClean="0"/>
              <a:t> психічного здоров</a:t>
            </a:r>
            <a:r>
              <a:rPr lang="en-US" sz="3600" dirty="0" smtClean="0"/>
              <a:t>’</a:t>
            </a:r>
            <a:r>
              <a:rPr lang="uk-UA" sz="3600" dirty="0" smtClean="0"/>
              <a:t>я дитини в умовах дошкільного </a:t>
            </a:r>
            <a:r>
              <a:rPr lang="uk-UA" sz="3600" dirty="0" err="1" smtClean="0"/>
              <a:t>закладу”</a:t>
            </a:r>
            <a:endParaRPr lang="ru-RU" sz="3600" dirty="0"/>
          </a:p>
        </p:txBody>
      </p:sp>
      <p:pic>
        <p:nvPicPr>
          <p:cNvPr id="5" name="Рисунок 4" descr="DSC027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3286125"/>
            <a:ext cx="7057334" cy="363777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362720" cy="2893179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dirty="0" err="1" smtClean="0"/>
              <a:t>“Сильним</a:t>
            </a:r>
            <a:r>
              <a:rPr lang="uk-UA" sz="3600" dirty="0" smtClean="0"/>
              <a:t>, досвідченим стає педагог, який вміє аналізувати свою </a:t>
            </a:r>
            <a:r>
              <a:rPr lang="uk-UA" sz="3600" dirty="0" err="1" smtClean="0"/>
              <a:t>працю”</a:t>
            </a:r>
            <a:r>
              <a:rPr lang="uk-UA" sz="3600" dirty="0" smtClean="0"/>
              <a:t>.</a:t>
            </a:r>
            <a:br>
              <a:rPr lang="uk-UA" sz="3600" dirty="0" smtClean="0"/>
            </a:br>
            <a:r>
              <a:rPr lang="uk-UA" sz="3600" dirty="0" smtClean="0"/>
              <a:t>(в. </a:t>
            </a:r>
            <a:r>
              <a:rPr lang="uk-UA" sz="3600" dirty="0" err="1" smtClean="0"/>
              <a:t>сухомлинський</a:t>
            </a:r>
            <a:r>
              <a:rPr lang="uk-UA" sz="3600" dirty="0" smtClean="0"/>
              <a:t>)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785795"/>
            <a:ext cx="6255488" cy="11430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uk-UA" sz="4400" dirty="0" smtClean="0"/>
              <a:t>Педагогічне кредо:</a:t>
            </a:r>
            <a:endParaRPr lang="ru-RU" sz="4400" dirty="0"/>
          </a:p>
        </p:txBody>
      </p:sp>
    </p:spTree>
  </p:cSld>
  <p:clrMapOvr>
    <a:masterClrMapping/>
  </p:clrMapOvr>
  <p:transition spd="slow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6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5966480"/>
          </a:xfrm>
        </p:spPr>
        <p:txBody>
          <a:bodyPr>
            <a:normAutofit fontScale="90000"/>
          </a:bodyPr>
          <a:lstStyle/>
          <a:p>
            <a:r>
              <a:rPr lang="ru-RU" sz="2400" dirty="0" err="1" smtClean="0">
                <a:solidFill>
                  <a:schemeClr val="accent1"/>
                </a:solidFill>
              </a:rPr>
              <a:t>Психічне</a:t>
            </a:r>
            <a:r>
              <a:rPr lang="ru-RU" sz="2400" dirty="0" smtClean="0">
                <a:solidFill>
                  <a:schemeClr val="accent1"/>
                </a:solidFill>
              </a:rPr>
              <a:t> </a:t>
            </a:r>
            <a:r>
              <a:rPr lang="ru-RU" sz="2400" dirty="0" err="1" smtClean="0">
                <a:solidFill>
                  <a:schemeClr val="accent1"/>
                </a:solidFill>
              </a:rPr>
              <a:t>здоров'я</a:t>
            </a:r>
            <a:r>
              <a:rPr lang="ru-RU" sz="2400" dirty="0" smtClean="0">
                <a:solidFill>
                  <a:schemeClr val="accent1"/>
                </a:solidFill>
              </a:rPr>
              <a:t> </a:t>
            </a:r>
            <a:r>
              <a:rPr lang="ru-RU" sz="2400" dirty="0" err="1" smtClean="0">
                <a:solidFill>
                  <a:schemeClr val="accent1"/>
                </a:solidFill>
              </a:rPr>
              <a:t>дитини</a:t>
            </a:r>
            <a:r>
              <a:rPr lang="ru-RU" sz="2400" b="0" dirty="0" smtClean="0">
                <a:solidFill>
                  <a:schemeClr val="accent1"/>
                </a:solidFill>
              </a:rPr>
              <a:t> </a:t>
            </a:r>
            <a:r>
              <a:rPr lang="ru-RU" sz="2400" b="0" dirty="0" err="1" smtClean="0">
                <a:solidFill>
                  <a:schemeClr val="accent1"/>
                </a:solidFill>
              </a:rPr>
              <a:t>характеризується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її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здатністю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успішно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регулювати</a:t>
            </a:r>
            <a:r>
              <a:rPr lang="ru-RU" sz="2400" b="0" dirty="0" smtClean="0">
                <a:solidFill>
                  <a:schemeClr val="accent1"/>
                </a:solidFill>
              </a:rPr>
              <a:t> свою </a:t>
            </a:r>
            <a:r>
              <a:rPr lang="ru-RU" sz="2400" b="0" dirty="0" err="1" smtClean="0">
                <a:solidFill>
                  <a:schemeClr val="accent1"/>
                </a:solidFill>
              </a:rPr>
              <a:t>поведінку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і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діяльність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відповідно</a:t>
            </a:r>
            <a:r>
              <a:rPr lang="ru-RU" sz="2400" b="0" dirty="0" smtClean="0">
                <a:solidFill>
                  <a:schemeClr val="accent1"/>
                </a:solidFill>
              </a:rPr>
              <a:t> до </a:t>
            </a:r>
            <a:r>
              <a:rPr lang="ru-RU" sz="2400" b="0" dirty="0" err="1" smtClean="0">
                <a:solidFill>
                  <a:schemeClr val="accent1"/>
                </a:solidFill>
              </a:rPr>
              <a:t>загальноприйнятих</a:t>
            </a:r>
            <a:r>
              <a:rPr lang="ru-RU" sz="2400" b="0" dirty="0" smtClean="0">
                <a:solidFill>
                  <a:schemeClr val="accent1"/>
                </a:solidFill>
              </a:rPr>
              <a:t> норм, </a:t>
            </a:r>
            <a:r>
              <a:rPr lang="ru-RU" sz="2400" b="0" dirty="0" err="1" smtClean="0">
                <a:solidFill>
                  <a:schemeClr val="accent1"/>
                </a:solidFill>
              </a:rPr>
              <a:t>і</a:t>
            </a:r>
            <a:r>
              <a:rPr lang="ru-RU" sz="2400" b="0" dirty="0" smtClean="0">
                <a:solidFill>
                  <a:schemeClr val="accent1"/>
                </a:solidFill>
              </a:rPr>
              <a:t> правил, активно </a:t>
            </a:r>
            <a:r>
              <a:rPr lang="ru-RU" sz="2400" b="0" dirty="0" err="1" smtClean="0">
                <a:solidFill>
                  <a:schemeClr val="accent1"/>
                </a:solidFill>
              </a:rPr>
              <a:t>розвиватись</a:t>
            </a:r>
            <a:r>
              <a:rPr lang="ru-RU" sz="2400" b="0" dirty="0" smtClean="0">
                <a:solidFill>
                  <a:schemeClr val="accent1"/>
                </a:solidFill>
              </a:rPr>
              <a:t> як </a:t>
            </a:r>
            <a:r>
              <a:rPr lang="ru-RU" sz="2400" b="0" dirty="0" err="1" smtClean="0">
                <a:solidFill>
                  <a:schemeClr val="accent1"/>
                </a:solidFill>
              </a:rPr>
              <a:t>особистість</a:t>
            </a:r>
            <a:r>
              <a:rPr lang="ru-RU" sz="2400" b="0" dirty="0" smtClean="0">
                <a:solidFill>
                  <a:schemeClr val="accent1"/>
                </a:solidFill>
              </a:rPr>
              <a:t>.  </a:t>
            </a:r>
            <a:br>
              <a:rPr lang="ru-RU" sz="2400" b="0" dirty="0" smtClean="0">
                <a:solidFill>
                  <a:schemeClr val="accent1"/>
                </a:solidFill>
              </a:rPr>
            </a:br>
            <a:r>
              <a:rPr lang="ru-RU" sz="2400" dirty="0" err="1" smtClean="0">
                <a:solidFill>
                  <a:schemeClr val="accent1"/>
                </a:solidFill>
              </a:rPr>
              <a:t>Психічне</a:t>
            </a:r>
            <a:r>
              <a:rPr lang="ru-RU" sz="2400" dirty="0" smtClean="0">
                <a:solidFill>
                  <a:schemeClr val="accent1"/>
                </a:solidFill>
              </a:rPr>
              <a:t> </a:t>
            </a:r>
            <a:r>
              <a:rPr lang="ru-RU" sz="2400" dirty="0" err="1" smtClean="0">
                <a:solidFill>
                  <a:schemeClr val="accent1"/>
                </a:solidFill>
              </a:rPr>
              <a:t>здоров'я</a:t>
            </a:r>
            <a:r>
              <a:rPr lang="ru-RU" sz="2400" dirty="0" smtClean="0">
                <a:solidFill>
                  <a:schemeClr val="accent1"/>
                </a:solidFill>
              </a:rPr>
              <a:t> </a:t>
            </a:r>
            <a:r>
              <a:rPr lang="ru-RU" sz="2400" dirty="0" err="1" smtClean="0">
                <a:solidFill>
                  <a:schemeClr val="accent1"/>
                </a:solidFill>
              </a:rPr>
              <a:t>дитини</a:t>
            </a:r>
            <a:r>
              <a:rPr lang="ru-RU" sz="2400" b="0" dirty="0" smtClean="0">
                <a:solidFill>
                  <a:schemeClr val="accent1"/>
                </a:solidFill>
              </a:rPr>
              <a:t> - стан душевного </a:t>
            </a:r>
            <a:r>
              <a:rPr lang="ru-RU" sz="2400" b="0" dirty="0" err="1" smtClean="0">
                <a:solidFill>
                  <a:schemeClr val="accent1"/>
                </a:solidFill>
              </a:rPr>
              <a:t>благополуччя</a:t>
            </a:r>
            <a:r>
              <a:rPr lang="ru-RU" sz="2400" b="0" dirty="0" smtClean="0">
                <a:solidFill>
                  <a:schemeClr val="accent1"/>
                </a:solidFill>
              </a:rPr>
              <a:t>, </a:t>
            </a:r>
            <a:r>
              <a:rPr lang="ru-RU" sz="2400" b="0" dirty="0" err="1" smtClean="0">
                <a:solidFill>
                  <a:schemeClr val="accent1"/>
                </a:solidFill>
              </a:rPr>
              <a:t>емоційного</a:t>
            </a:r>
            <a:r>
              <a:rPr lang="ru-RU" sz="2400" b="0" dirty="0" smtClean="0">
                <a:solidFill>
                  <a:schemeClr val="accent1"/>
                </a:solidFill>
              </a:rPr>
              <a:t> комфорту, </a:t>
            </a:r>
            <a:r>
              <a:rPr lang="ru-RU" sz="2400" b="0" dirty="0" err="1" smtClean="0">
                <a:solidFill>
                  <a:schemeClr val="accent1"/>
                </a:solidFill>
              </a:rPr>
              <a:t>впевненість</a:t>
            </a:r>
            <a:r>
              <a:rPr lang="ru-RU" sz="2400" b="0" dirty="0" smtClean="0">
                <a:solidFill>
                  <a:schemeClr val="accent1"/>
                </a:solidFill>
              </a:rPr>
              <a:t> у </a:t>
            </a:r>
            <a:r>
              <a:rPr lang="ru-RU" sz="2400" b="0" dirty="0" err="1" smtClean="0">
                <a:solidFill>
                  <a:schemeClr val="accent1"/>
                </a:solidFill>
              </a:rPr>
              <a:t>своєму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майбутньому</a:t>
            </a:r>
            <a:r>
              <a:rPr lang="ru-RU" sz="2400" b="0" dirty="0" smtClean="0">
                <a:solidFill>
                  <a:schemeClr val="accent1"/>
                </a:solidFill>
              </a:rPr>
              <a:t>, </a:t>
            </a:r>
            <a:r>
              <a:rPr lang="ru-RU" sz="2400" b="0" dirty="0" err="1" smtClean="0">
                <a:solidFill>
                  <a:schemeClr val="accent1"/>
                </a:solidFill>
              </a:rPr>
              <a:t>пов'язана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з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відчуттям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захищеності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свого</a:t>
            </a:r>
            <a:r>
              <a:rPr lang="ru-RU" sz="2400" b="0" dirty="0" smtClean="0">
                <a:solidFill>
                  <a:schemeClr val="accent1"/>
                </a:solidFill>
              </a:rPr>
              <a:t> «Я».</a:t>
            </a:r>
            <a:br>
              <a:rPr lang="ru-RU" sz="2400" b="0" dirty="0" smtClean="0">
                <a:solidFill>
                  <a:schemeClr val="accent1"/>
                </a:solidFill>
              </a:rPr>
            </a:br>
            <a:r>
              <a:rPr lang="ru-RU" sz="2400" dirty="0" err="1" smtClean="0">
                <a:solidFill>
                  <a:schemeClr val="accent1"/>
                </a:solidFill>
              </a:rPr>
              <a:t>Психічно</a:t>
            </a:r>
            <a:r>
              <a:rPr lang="ru-RU" sz="2400" dirty="0" smtClean="0">
                <a:solidFill>
                  <a:schemeClr val="accent1"/>
                </a:solidFill>
              </a:rPr>
              <a:t> здорова </a:t>
            </a:r>
            <a:r>
              <a:rPr lang="ru-RU" sz="2400" dirty="0" err="1" smtClean="0">
                <a:solidFill>
                  <a:schemeClr val="accent1"/>
                </a:solidFill>
              </a:rPr>
              <a:t>дитина</a:t>
            </a:r>
            <a:r>
              <a:rPr lang="ru-RU" sz="2400" i="1" dirty="0" smtClean="0">
                <a:solidFill>
                  <a:schemeClr val="accent1"/>
                </a:solidFill>
              </a:rPr>
              <a:t> </a:t>
            </a:r>
            <a:r>
              <a:rPr lang="ru-RU" sz="2400" b="0" dirty="0" smtClean="0">
                <a:solidFill>
                  <a:schemeClr val="accent1"/>
                </a:solidFill>
              </a:rPr>
              <a:t>- </a:t>
            </a:r>
            <a:r>
              <a:rPr lang="ru-RU" sz="2400" b="0" dirty="0" err="1" smtClean="0">
                <a:solidFill>
                  <a:schemeClr val="accent1"/>
                </a:solidFill>
              </a:rPr>
              <a:t>характеризується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гармонійністю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розвитку</a:t>
            </a:r>
            <a:r>
              <a:rPr lang="ru-RU" sz="2400" b="0" dirty="0" smtClean="0">
                <a:solidFill>
                  <a:schemeClr val="accent1"/>
                </a:solidFill>
              </a:rPr>
              <a:t>, </a:t>
            </a:r>
            <a:r>
              <a:rPr lang="ru-RU" sz="2400" b="0" dirty="0" err="1" smtClean="0">
                <a:solidFill>
                  <a:schemeClr val="accent1"/>
                </a:solidFill>
              </a:rPr>
              <a:t>врівноваженістю</a:t>
            </a:r>
            <a:r>
              <a:rPr lang="ru-RU" sz="2400" b="0" dirty="0" smtClean="0">
                <a:solidFill>
                  <a:schemeClr val="accent1"/>
                </a:solidFill>
              </a:rPr>
              <a:t>, </a:t>
            </a:r>
            <a:r>
              <a:rPr lang="ru-RU" sz="2400" b="0" dirty="0" err="1" smtClean="0">
                <a:solidFill>
                  <a:schemeClr val="accent1"/>
                </a:solidFill>
              </a:rPr>
              <a:t>адаптивністю</a:t>
            </a:r>
            <a:r>
              <a:rPr lang="ru-RU" sz="2400" b="0" dirty="0" smtClean="0">
                <a:solidFill>
                  <a:schemeClr val="accent1"/>
                </a:solidFill>
              </a:rPr>
              <a:t>, а </a:t>
            </a:r>
            <a:r>
              <a:rPr lang="ru-RU" sz="2400" b="0" dirty="0" err="1" smtClean="0">
                <a:solidFill>
                  <a:schemeClr val="accent1"/>
                </a:solidFill>
              </a:rPr>
              <a:t>також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духовністю</a:t>
            </a:r>
            <a:r>
              <a:rPr lang="ru-RU" sz="2400" b="0" dirty="0" smtClean="0">
                <a:solidFill>
                  <a:schemeClr val="accent1"/>
                </a:solidFill>
              </a:rPr>
              <a:t>, </a:t>
            </a:r>
            <a:r>
              <a:rPr lang="ru-RU" sz="2400" b="0" dirty="0" err="1" smtClean="0">
                <a:solidFill>
                  <a:schemeClr val="accent1"/>
                </a:solidFill>
              </a:rPr>
              <a:t>орієнтацією</a:t>
            </a:r>
            <a:r>
              <a:rPr lang="ru-RU" sz="2400" b="0" dirty="0" smtClean="0">
                <a:solidFill>
                  <a:schemeClr val="accent1"/>
                </a:solidFill>
              </a:rPr>
              <a:t> на </a:t>
            </a:r>
            <a:r>
              <a:rPr lang="ru-RU" sz="2400" b="0" dirty="0" err="1" smtClean="0">
                <a:solidFill>
                  <a:schemeClr val="accent1"/>
                </a:solidFill>
              </a:rPr>
              <a:t>саморозвиток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і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самоактуалізацією</a:t>
            </a:r>
            <a:r>
              <a:rPr lang="ru-RU" sz="2400" b="0" dirty="0" smtClean="0">
                <a:solidFill>
                  <a:schemeClr val="accent1"/>
                </a:solidFill>
              </a:rPr>
              <a:t>. </a:t>
            </a:r>
            <a:r>
              <a:rPr lang="ru-RU" sz="2400" b="0" dirty="0" err="1" smtClean="0">
                <a:solidFill>
                  <a:schemeClr val="accent1"/>
                </a:solidFill>
              </a:rPr>
              <a:t>Гармонійний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особистісний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розвиток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і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фізичне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здоров'я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сприяють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успішній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адаптації</a:t>
            </a:r>
            <a:r>
              <a:rPr lang="ru-RU" sz="2400" b="0" dirty="0" smtClean="0">
                <a:solidFill>
                  <a:schemeClr val="accent1"/>
                </a:solidFill>
              </a:rPr>
              <a:t> </a:t>
            </a:r>
            <a:r>
              <a:rPr lang="ru-RU" sz="2400" b="0" dirty="0" err="1" smtClean="0">
                <a:solidFill>
                  <a:schemeClr val="accent1"/>
                </a:solidFill>
              </a:rPr>
              <a:t>дитини</a:t>
            </a:r>
            <a:r>
              <a:rPr lang="ru-RU" sz="2400" b="0" dirty="0" smtClean="0">
                <a:solidFill>
                  <a:schemeClr val="accent1"/>
                </a:solidFill>
              </a:rPr>
              <a:t> у </a:t>
            </a:r>
            <a:r>
              <a:rPr lang="ru-RU" sz="2400" b="0" dirty="0" err="1" smtClean="0">
                <a:solidFill>
                  <a:schemeClr val="accent1"/>
                </a:solidFill>
              </a:rPr>
              <a:t>соціумі</a:t>
            </a:r>
            <a:r>
              <a:rPr lang="ru-RU" sz="2400" b="0" dirty="0" smtClean="0">
                <a:solidFill>
                  <a:schemeClr val="accent1"/>
                </a:solidFill>
              </a:rPr>
              <a:t>.</a:t>
            </a:r>
            <a:r>
              <a:rPr lang="ru-RU" sz="1600" b="0" dirty="0" smtClean="0"/>
              <a:t/>
            </a:r>
            <a:br>
              <a:rPr lang="ru-RU" sz="1600" b="0" dirty="0" smtClean="0"/>
            </a:br>
            <a:endParaRPr lang="ru-RU" sz="16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894514"/>
          </a:xfrm>
        </p:spPr>
        <p:txBody>
          <a:bodyPr>
            <a:noAutofit/>
          </a:bodyPr>
          <a:lstStyle/>
          <a:p>
            <a:pPr algn="ctr"/>
            <a:r>
              <a:rPr lang="uk-UA" sz="3200" dirty="0" smtClean="0"/>
              <a:t>Головною умовою для збереження психічного здоров</a:t>
            </a:r>
            <a:r>
              <a:rPr lang="en-US" sz="3200" dirty="0" smtClean="0"/>
              <a:t>’</a:t>
            </a:r>
            <a:r>
              <a:rPr lang="uk-UA" sz="3200" dirty="0" smtClean="0"/>
              <a:t>я малюка є успішна адаптація до умов </a:t>
            </a:r>
            <a:r>
              <a:rPr lang="uk-UA" sz="3200" dirty="0" err="1" smtClean="0"/>
              <a:t>днз</a:t>
            </a:r>
            <a:r>
              <a:rPr lang="uk-UA" sz="3200" dirty="0" smtClean="0"/>
              <a:t>.</a:t>
            </a:r>
            <a:endParaRPr lang="ru-RU" sz="3200" dirty="0"/>
          </a:p>
        </p:txBody>
      </p:sp>
      <p:pic>
        <p:nvPicPr>
          <p:cNvPr id="4" name="Содержимое 3" descr="IMG_20140910_1035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4083" y="2357438"/>
            <a:ext cx="5465233" cy="409892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57200" y="285728"/>
            <a:ext cx="5897880" cy="1814200"/>
          </a:xfrm>
        </p:spPr>
        <p:txBody>
          <a:bodyPr>
            <a:noAutofit/>
          </a:bodyPr>
          <a:lstStyle/>
          <a:p>
            <a:pPr algn="ctr"/>
            <a:r>
              <a:rPr lang="uk-UA" sz="2400" dirty="0" smtClean="0"/>
              <a:t>Психологічні ігри спрямовані на адаптацію новенької дитини: </a:t>
            </a:r>
            <a:r>
              <a:rPr lang="uk-UA" sz="2400" dirty="0" err="1" smtClean="0"/>
              <a:t>“Давай</a:t>
            </a:r>
            <a:r>
              <a:rPr lang="uk-UA" sz="2400" dirty="0" smtClean="0"/>
              <a:t> </a:t>
            </a:r>
            <a:r>
              <a:rPr lang="uk-UA" sz="2400" dirty="0" err="1" smtClean="0"/>
              <a:t>познайомимося”</a:t>
            </a:r>
            <a:r>
              <a:rPr lang="uk-UA" sz="2400" dirty="0" smtClean="0"/>
              <a:t>, </a:t>
            </a:r>
            <a:r>
              <a:rPr lang="uk-UA" sz="2400" dirty="0" err="1" smtClean="0"/>
              <a:t>“Подаруй</a:t>
            </a:r>
            <a:r>
              <a:rPr lang="uk-UA" sz="2400" dirty="0" smtClean="0"/>
              <a:t> другові </a:t>
            </a:r>
            <a:r>
              <a:rPr lang="uk-UA" sz="2400" dirty="0" err="1" smtClean="0"/>
              <a:t>усмішку”</a:t>
            </a:r>
            <a:r>
              <a:rPr lang="uk-UA" sz="2400" dirty="0" smtClean="0"/>
              <a:t>, </a:t>
            </a:r>
            <a:r>
              <a:rPr lang="uk-UA" sz="2400" dirty="0" err="1" smtClean="0"/>
              <a:t>“Назви</a:t>
            </a:r>
            <a:r>
              <a:rPr lang="uk-UA" sz="2400" dirty="0" smtClean="0"/>
              <a:t> своє </a:t>
            </a:r>
            <a:r>
              <a:rPr lang="uk-UA" sz="2400" dirty="0" err="1" smtClean="0"/>
              <a:t>ім</a:t>
            </a:r>
            <a:r>
              <a:rPr lang="en-US" sz="2400" dirty="0" smtClean="0"/>
              <a:t>’</a:t>
            </a:r>
            <a:r>
              <a:rPr lang="uk-UA" sz="2400" dirty="0" smtClean="0"/>
              <a:t>я”, </a:t>
            </a:r>
            <a:r>
              <a:rPr lang="uk-UA" sz="2400" dirty="0" err="1" smtClean="0"/>
              <a:t>“Долоньки”</a:t>
            </a:r>
            <a:r>
              <a:rPr lang="uk-UA" sz="2400" dirty="0" smtClean="0"/>
              <a:t>, </a:t>
            </a:r>
            <a:r>
              <a:rPr lang="uk-UA" sz="2400" dirty="0" err="1" smtClean="0"/>
              <a:t>“Скажи</a:t>
            </a:r>
            <a:r>
              <a:rPr lang="uk-UA" sz="2400" dirty="0" smtClean="0"/>
              <a:t> </a:t>
            </a:r>
            <a:r>
              <a:rPr lang="uk-UA" sz="2400" dirty="0" err="1" smtClean="0"/>
              <a:t>комплімент”</a:t>
            </a:r>
            <a:endParaRPr lang="ru-RU" sz="2400" dirty="0"/>
          </a:p>
        </p:txBody>
      </p:sp>
      <p:pic>
        <p:nvPicPr>
          <p:cNvPr id="7" name="Содержимое 6" descr="DSC0273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62050" y="2133600"/>
            <a:ext cx="5829300" cy="4371975"/>
          </a:xfrm>
        </p:spPr>
      </p:pic>
      <p:pic>
        <p:nvPicPr>
          <p:cNvPr id="5" name="Рисунок 4" descr="DSC042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5" y="2285992"/>
            <a:ext cx="7000924" cy="4286280"/>
          </a:xfrm>
          <a:prstGeom prst="rect">
            <a:avLst/>
          </a:prstGeom>
        </p:spPr>
      </p:pic>
      <p:pic>
        <p:nvPicPr>
          <p:cNvPr id="8" name="Рисунок 7" descr="DSC042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5985" y="2071678"/>
            <a:ext cx="4214828" cy="4786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Доброзичливе ставлення до дитини всіх працівників </a:t>
            </a:r>
            <a:r>
              <a:rPr lang="uk-UA" dirty="0" err="1" smtClean="0"/>
              <a:t>днз</a:t>
            </a:r>
            <a:endParaRPr lang="ru-RU" dirty="0"/>
          </a:p>
        </p:txBody>
      </p:sp>
      <p:pic>
        <p:nvPicPr>
          <p:cNvPr id="5" name="Содержимое 4" descr="DSC0293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14488"/>
            <a:ext cx="3521075" cy="4214842"/>
          </a:xfrm>
        </p:spPr>
      </p:pic>
      <p:pic>
        <p:nvPicPr>
          <p:cNvPr id="6" name="Содержимое 5" descr="DSC0425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286248" y="1600200"/>
            <a:ext cx="2925516" cy="4525963"/>
          </a:xfrm>
        </p:spPr>
      </p:pic>
      <p:pic>
        <p:nvPicPr>
          <p:cNvPr id="7" name="Рисунок 6" descr="DSC0426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714488"/>
            <a:ext cx="4000496" cy="4286262"/>
          </a:xfrm>
          <a:prstGeom prst="rect">
            <a:avLst/>
          </a:prstGeom>
        </p:spPr>
      </p:pic>
      <p:pic>
        <p:nvPicPr>
          <p:cNvPr id="8" name="Рисунок 7" descr="DSC0427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4810" y="1643050"/>
            <a:ext cx="3857652" cy="4500594"/>
          </a:xfrm>
          <a:prstGeom prst="rect">
            <a:avLst/>
          </a:prstGeom>
        </p:spPr>
      </p:pic>
      <p:pic>
        <p:nvPicPr>
          <p:cNvPr id="10" name="Рисунок 9" descr="DSC0428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43187" y="1357298"/>
            <a:ext cx="3857625" cy="550070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600"/>
                            </p:stCondLst>
                            <p:childTnLst>
                              <p:par>
                                <p:cTn id="1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600"/>
                            </p:stCondLst>
                            <p:childTnLst>
                              <p:par>
                                <p:cTn id="1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6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6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6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err="1" smtClean="0"/>
              <a:t>психогімнастика</a:t>
            </a:r>
            <a:endParaRPr lang="ru-RU" sz="36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214282" y="1428736"/>
            <a:ext cx="7632550" cy="779721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/>
              <a:t>Доброго ранку, сонце привітне!</a:t>
            </a:r>
          </a:p>
          <a:p>
            <a:pPr algn="ctr"/>
            <a:endParaRPr lang="uk-UA" sz="2800" dirty="0" smtClean="0"/>
          </a:p>
          <a:p>
            <a:pPr algn="ctr"/>
            <a:endParaRPr lang="ru-RU" sz="2800" dirty="0"/>
          </a:p>
        </p:txBody>
      </p:sp>
      <p:pic>
        <p:nvPicPr>
          <p:cNvPr id="8" name="Содержимое 7" descr="DSC0428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83618"/>
            <a:ext cx="7239000" cy="4071938"/>
          </a:xfrm>
        </p:spPr>
      </p:pic>
    </p:spTree>
  </p:cSld>
  <p:clrMapOvr>
    <a:masterClrMapping/>
  </p:clrMapOvr>
  <p:transition spd="slow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282</TotalTime>
  <Words>231</Words>
  <Application>Microsoft Office PowerPoint</Application>
  <PresentationFormat>Экран (4:3)</PresentationFormat>
  <Paragraphs>33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Изящная</vt:lpstr>
      <vt:lpstr>Подвірський нвк  “зош І-ІІІ ступеню – дошкільний заклад”</vt:lpstr>
      <vt:lpstr>Слайд 2</vt:lpstr>
      <vt:lpstr>тЕма над якою працюю:</vt:lpstr>
      <vt:lpstr>“Сильним, досвідченим стає педагог, який вміє аналізувати свою працю”. (в. сухомлинський) </vt:lpstr>
      <vt:lpstr>Психічне здоров'я дитини характеризується її здатністю успішно регулювати свою поведінку і діяльність відповідно до загальноприйнятих норм, і правил, активно розвиватись як особистість.   Психічне здоров'я дитини - стан душевного благополуччя, емоційного комфорту, впевненість у своєму майбутньому, пов'язана з відчуттям захищеності свого «Я». Психічно здорова дитина - характеризується гармонійністю розвитку, врівноваженістю, адаптивністю, а також духовністю, орієнтацією на саморозвиток і самоактуалізацією. Гармонійний особистісний розвиток і фізичне здоров'я сприяють успішній адаптації дитини у соціумі. </vt:lpstr>
      <vt:lpstr>Головною умовою для збереження психічного здоров’я малюка є успішна адаптація до умов днз.</vt:lpstr>
      <vt:lpstr>Слайд 7</vt:lpstr>
      <vt:lpstr>Доброзичливе ставлення до дитини всіх працівників днз</vt:lpstr>
      <vt:lpstr>психогімнастика</vt:lpstr>
      <vt:lpstr>Слайд 10</vt:lpstr>
      <vt:lpstr>Слайд 11</vt:lpstr>
      <vt:lpstr>Слайд 12</vt:lpstr>
      <vt:lpstr>Психоемоційні етюди</vt:lpstr>
      <vt:lpstr>Психоемоційні вправи</vt:lpstr>
      <vt:lpstr>Врятуй пташку</vt:lpstr>
      <vt:lpstr>ЗЛІ КОШЕНЯТА – ДОБРІ КОШЕНЯТА</vt:lpstr>
      <vt:lpstr>НАМАЛЮЙ СВІЙ НАСТРІЙ</vt:lpstr>
      <vt:lpstr>ЗАНЯТТЯ - ТРЕНІНГИ</vt:lpstr>
      <vt:lpstr>релаксація</vt:lpstr>
      <vt:lpstr>Робота з батьками</vt:lpstr>
      <vt:lpstr>Арт-терапія</vt:lpstr>
      <vt:lpstr>Одна з важливих функцій сучасного педагога – догляд за душею!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Подвірський нвк  “зош І-ІІІ ступеню – дошкільний заклад”</dc:title>
  <dc:creator>админ</dc:creator>
  <cp:lastModifiedBy>админ</cp:lastModifiedBy>
  <cp:revision>33</cp:revision>
  <dcterms:created xsi:type="dcterms:W3CDTF">2015-02-19T15:59:59Z</dcterms:created>
  <dcterms:modified xsi:type="dcterms:W3CDTF">2015-03-01T13:36:01Z</dcterms:modified>
</cp:coreProperties>
</file>