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66" r:id="rId4"/>
    <p:sldId id="273" r:id="rId5"/>
    <p:sldId id="258" r:id="rId6"/>
    <p:sldId id="274" r:id="rId7"/>
    <p:sldId id="268" r:id="rId8"/>
    <p:sldId id="269" r:id="rId9"/>
    <p:sldId id="270" r:id="rId10"/>
    <p:sldId id="263" r:id="rId11"/>
    <p:sldId id="262" r:id="rId12"/>
    <p:sldId id="271" r:id="rId13"/>
    <p:sldId id="275" r:id="rId14"/>
    <p:sldId id="276" r:id="rId15"/>
    <p:sldId id="264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29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17.09.2014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‹№›</a:t>
            </a:fld>
            <a:endParaRPr lang="ru-RU" dirty="0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 dirty="0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 dirty="0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17.09.2014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 dirty="0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17.09.2014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 dirty="0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17.09.2014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17.09.2014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‹№›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692696"/>
            <a:ext cx="6777318" cy="1731982"/>
          </a:xfrm>
        </p:spPr>
        <p:txBody>
          <a:bodyPr/>
          <a:lstStyle/>
          <a:p>
            <a:r>
              <a:rPr lang="uk-UA" dirty="0" smtClean="0">
                <a:solidFill>
                  <a:schemeClr val="bg1"/>
                </a:solidFill>
              </a:rPr>
              <a:t>«Базові»</a:t>
            </a:r>
            <a:br>
              <a:rPr lang="uk-UA" dirty="0" smtClean="0">
                <a:solidFill>
                  <a:schemeClr val="bg1"/>
                </a:solidFill>
              </a:rPr>
            </a:br>
            <a:r>
              <a:rPr lang="uk-UA" dirty="0" smtClean="0">
                <a:solidFill>
                  <a:schemeClr val="bg1"/>
                </a:solidFill>
              </a:rPr>
              <a:t>АМІНОКИСЛОТИ </a:t>
            </a:r>
            <a:endParaRPr lang="uk-UA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uk-UA" b="1" i="1" dirty="0">
                <a:solidFill>
                  <a:schemeClr val="bg1"/>
                </a:solidFill>
              </a:rPr>
              <a:t> У різних організмах зустрічається дуже широкий спектр амінокислот, проте лише 20 з них є </a:t>
            </a:r>
            <a:r>
              <a:rPr lang="uk-UA" b="1" i="1" dirty="0" err="1">
                <a:solidFill>
                  <a:schemeClr val="bg1"/>
                </a:solidFill>
              </a:rPr>
              <a:t>протеїногенними</a:t>
            </a:r>
            <a:r>
              <a:rPr lang="uk-UA" b="1" i="1" dirty="0">
                <a:solidFill>
                  <a:schemeClr val="bg1"/>
                </a:solidFill>
              </a:rPr>
              <a:t>. Чому саме ці амінокислоти є мономерами білків?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68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43635" y="3068960"/>
            <a:ext cx="7745505" cy="3240360"/>
          </a:xfrm>
        </p:spPr>
        <p:txBody>
          <a:bodyPr/>
          <a:lstStyle/>
          <a:p>
            <a:r>
              <a:rPr lang="ru-RU" dirty="0" err="1"/>
              <a:t>Замінні</a:t>
            </a:r>
            <a:r>
              <a:rPr lang="ru-RU" dirty="0"/>
              <a:t> </a:t>
            </a:r>
            <a:r>
              <a:rPr lang="ru-RU" dirty="0" err="1"/>
              <a:t>амінокислоти</a:t>
            </a:r>
            <a:r>
              <a:rPr lang="ru-RU" dirty="0"/>
              <a:t> — </a:t>
            </a:r>
            <a:r>
              <a:rPr lang="ru-RU" dirty="0" err="1"/>
              <a:t>частина</a:t>
            </a:r>
            <a:r>
              <a:rPr lang="ru-RU" dirty="0"/>
              <a:t> </a:t>
            </a:r>
            <a:r>
              <a:rPr lang="ru-RU" dirty="0" err="1"/>
              <a:t>амінокислот</a:t>
            </a:r>
            <a:r>
              <a:rPr lang="ru-RU" dirty="0"/>
              <a:t>, яка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синтезуватися</a:t>
            </a:r>
            <a:r>
              <a:rPr lang="ru-RU" dirty="0"/>
              <a:t> в </a:t>
            </a:r>
            <a:r>
              <a:rPr lang="ru-RU" dirty="0" err="1"/>
              <a:t>організмі</a:t>
            </a:r>
            <a:r>
              <a:rPr lang="ru-RU" dirty="0"/>
              <a:t> </a:t>
            </a:r>
            <a:r>
              <a:rPr lang="ru-RU" dirty="0" err="1"/>
              <a:t>людини</a:t>
            </a:r>
            <a:r>
              <a:rPr lang="ru-RU" dirty="0"/>
              <a:t> з </a:t>
            </a:r>
            <a:r>
              <a:rPr lang="ru-RU" dirty="0" err="1"/>
              <a:t>продуктів</a:t>
            </a:r>
            <a:r>
              <a:rPr lang="ru-RU" dirty="0"/>
              <a:t> </a:t>
            </a:r>
            <a:r>
              <a:rPr lang="ru-RU" dirty="0" err="1"/>
              <a:t>обміну</a:t>
            </a:r>
            <a:r>
              <a:rPr lang="ru-RU" dirty="0"/>
              <a:t> </a:t>
            </a:r>
            <a:r>
              <a:rPr lang="ru-RU" dirty="0" err="1"/>
              <a:t>речовин</a:t>
            </a:r>
            <a:r>
              <a:rPr lang="ru-RU" dirty="0" smtClean="0"/>
              <a:t>.</a:t>
            </a:r>
          </a:p>
          <a:p>
            <a:r>
              <a:rPr lang="vi-VN" dirty="0"/>
              <a:t>Незамі́нні амінокисло́ти — амінокислоти, котрі, на відміну від замінних, не можуть синтезуватися у організмі і повинні обов'язково надходити з їжею. Їх синтезують рослини, гриби, бактерії.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38256" y="559585"/>
            <a:ext cx="7756263" cy="1774330"/>
          </a:xfrm>
        </p:spPr>
        <p:txBody>
          <a:bodyPr/>
          <a:lstStyle/>
          <a:p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За </a:t>
            </a:r>
            <a:r>
              <a:rPr lang="ru-RU" sz="28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своєю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структурою та </a:t>
            </a:r>
            <a:r>
              <a:rPr lang="ru-RU" sz="28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фізико-хімічними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властивостями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альфа-</a:t>
            </a:r>
            <a:r>
              <a:rPr lang="ru-RU" sz="28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аміни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диференціюються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на </a:t>
            </a:r>
            <a:r>
              <a:rPr lang="ru-RU" sz="28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замінні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та </a:t>
            </a:r>
            <a:r>
              <a:rPr lang="ru-RU" sz="28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незамінні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996852"/>
            <a:ext cx="1905000" cy="93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1342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268760"/>
            <a:ext cx="84969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Для </a:t>
            </a:r>
            <a:r>
              <a:rPr lang="ru-RU" dirty="0" err="1"/>
              <a:t>людського</a:t>
            </a:r>
            <a:r>
              <a:rPr lang="ru-RU" dirty="0"/>
              <a:t> </a:t>
            </a:r>
            <a:r>
              <a:rPr lang="ru-RU" dirty="0" err="1"/>
              <a:t>організму</a:t>
            </a:r>
            <a:r>
              <a:rPr lang="ru-RU" dirty="0"/>
              <a:t> </a:t>
            </a:r>
            <a:r>
              <a:rPr lang="ru-RU" dirty="0" err="1"/>
              <a:t>незамінними</a:t>
            </a:r>
            <a:r>
              <a:rPr lang="ru-RU" dirty="0"/>
              <a:t> є </a:t>
            </a:r>
            <a:r>
              <a:rPr lang="ru-RU" dirty="0" err="1"/>
              <a:t>наступні</a:t>
            </a:r>
            <a:r>
              <a:rPr lang="ru-RU" dirty="0"/>
              <a:t> </a:t>
            </a:r>
            <a:r>
              <a:rPr lang="ru-RU" dirty="0" err="1"/>
              <a:t>амінокислоти</a:t>
            </a:r>
            <a:r>
              <a:rPr lang="ru-RU" dirty="0"/>
              <a:t>:</a:t>
            </a:r>
          </a:p>
          <a:p>
            <a:pPr algn="ctr"/>
            <a:endParaRPr lang="ru-RU" dirty="0"/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err="1"/>
              <a:t>Аргінін</a:t>
            </a:r>
            <a:r>
              <a:rPr lang="ru-RU" dirty="0"/>
              <a:t> (для </a:t>
            </a:r>
            <a:r>
              <a:rPr lang="ru-RU" dirty="0" err="1"/>
              <a:t>дітей</a:t>
            </a:r>
            <a:r>
              <a:rPr lang="ru-RU" dirty="0"/>
              <a:t> та </a:t>
            </a:r>
            <a:r>
              <a:rPr lang="ru-RU" dirty="0" err="1"/>
              <a:t>осіб</a:t>
            </a:r>
            <a:r>
              <a:rPr lang="ru-RU" dirty="0"/>
              <a:t> </a:t>
            </a:r>
            <a:r>
              <a:rPr lang="ru-RU" dirty="0" err="1"/>
              <a:t>похилого</a:t>
            </a:r>
            <a:r>
              <a:rPr lang="ru-RU" dirty="0"/>
              <a:t> </a:t>
            </a:r>
            <a:r>
              <a:rPr lang="ru-RU" dirty="0" err="1"/>
              <a:t>віку</a:t>
            </a:r>
            <a:r>
              <a:rPr lang="ru-RU" dirty="0"/>
              <a:t>);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err="1"/>
              <a:t>Валін</a:t>
            </a:r>
            <a:r>
              <a:rPr lang="ru-RU" dirty="0"/>
              <a:t>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err="1"/>
              <a:t>Гістидин</a:t>
            </a:r>
            <a:r>
              <a:rPr lang="ru-RU" dirty="0"/>
              <a:t> (для </a:t>
            </a:r>
            <a:r>
              <a:rPr lang="ru-RU" dirty="0" err="1"/>
              <a:t>дітей</a:t>
            </a:r>
            <a:r>
              <a:rPr lang="ru-RU" dirty="0"/>
              <a:t>);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err="1"/>
              <a:t>Ізолейцин</a:t>
            </a:r>
            <a:r>
              <a:rPr lang="ru-RU" dirty="0"/>
              <a:t>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/>
              <a:t>Лейцин;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err="1"/>
              <a:t>Лізин</a:t>
            </a:r>
            <a:r>
              <a:rPr lang="ru-RU" dirty="0"/>
              <a:t>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err="1"/>
              <a:t>Метіонін</a:t>
            </a:r>
            <a:r>
              <a:rPr lang="ru-RU" dirty="0"/>
              <a:t>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err="1"/>
              <a:t>Треонін</a:t>
            </a:r>
            <a:r>
              <a:rPr lang="ru-RU" dirty="0"/>
              <a:t>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/>
              <a:t>Триптофан;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err="1"/>
              <a:t>Фенілаланін</a:t>
            </a:r>
            <a:r>
              <a:rPr lang="ru-RU" dirty="0"/>
              <a:t>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10" t="3566" r="2210" b="9256"/>
          <a:stretch/>
        </p:blipFill>
        <p:spPr>
          <a:xfrm>
            <a:off x="3851920" y="2976920"/>
            <a:ext cx="2842612" cy="26904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0411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1475656" y="260648"/>
            <a:ext cx="660039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5400" dirty="0" smtClean="0"/>
              <a:t>Замінні амінокислоти</a:t>
            </a:r>
            <a:endParaRPr lang="uk-UA" sz="5400" dirty="0"/>
          </a:p>
        </p:txBody>
      </p:sp>
      <p:pic>
        <p:nvPicPr>
          <p:cNvPr id="3075" name="Picture 3" descr="C:\Users\UserT\Desktop\Без імені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376986"/>
            <a:ext cx="3744416" cy="5130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8660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2276872"/>
            <a:ext cx="5600945" cy="3877815"/>
          </a:xfrm>
        </p:spPr>
        <p:txBody>
          <a:bodyPr>
            <a:normAutofit fontScale="92500" lnSpcReduction="20000"/>
          </a:bodyPr>
          <a:lstStyle/>
          <a:p>
            <a:r>
              <a:rPr lang="uk-UA" sz="2000" dirty="0"/>
              <a:t>Аргінін міститься у насінні гарбуза, свинині, яловичині, арахісі, кунжуті, йогурті, швейцарському сирі;</a:t>
            </a:r>
          </a:p>
          <a:p>
            <a:r>
              <a:rPr lang="uk-UA" sz="2000" dirty="0"/>
              <a:t>Валін міститься у зернових, м'ясі, грибах, молочних продуктах, арахісі, сої;</a:t>
            </a:r>
          </a:p>
          <a:p>
            <a:r>
              <a:rPr lang="uk-UA" sz="2000" dirty="0" err="1"/>
              <a:t>Гістидин</a:t>
            </a:r>
            <a:r>
              <a:rPr lang="uk-UA" sz="2000" dirty="0"/>
              <a:t> міститься у тунці, лососі, свинячій вирізці, яловичому філе, курячих грудках, соєвих бобах, арахісі, сочевиці;</a:t>
            </a:r>
          </a:p>
          <a:p>
            <a:r>
              <a:rPr lang="uk-UA" sz="2000" dirty="0"/>
              <a:t>Ізолейцин міститься у мигдалі, кеш'ю, курячому м'ясі, турецькому горосі ( нут), яйцях, рибі, сочевиці, печінці, м'ясі, житі, у більшості насіння, сої;</a:t>
            </a:r>
          </a:p>
          <a:p>
            <a:r>
              <a:rPr lang="uk-UA" sz="2000" dirty="0"/>
              <a:t>Лейцин міститься у м'ясі, рибі, бурому рисі, сочевиці, горіхах, більшості насіння;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4400" dirty="0" smtClean="0"/>
              <a:t>Вміст незамінних амінокислот у їжі</a:t>
            </a:r>
            <a:endParaRPr lang="uk-UA" sz="4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696111"/>
            <a:ext cx="3497129" cy="2329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1213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491880" y="2276872"/>
            <a:ext cx="5528936" cy="3877815"/>
          </a:xfrm>
        </p:spPr>
        <p:txBody>
          <a:bodyPr>
            <a:noAutofit/>
          </a:bodyPr>
          <a:lstStyle/>
          <a:p>
            <a:r>
              <a:rPr lang="uk-UA" sz="1800" dirty="0"/>
              <a:t>Лізин міститься у рибі, м'ясі, молочних продуктах, пшениці, горіхах, у амаранті;</a:t>
            </a:r>
          </a:p>
          <a:p>
            <a:r>
              <a:rPr lang="uk-UA" sz="1800" dirty="0"/>
              <a:t>Метіонін міститься у молоці, м'ясі, рибі, яйцях, бобах, квасолі, сочевиці і сої;</a:t>
            </a:r>
          </a:p>
          <a:p>
            <a:r>
              <a:rPr lang="uk-UA" sz="1800" dirty="0" err="1"/>
              <a:t>Треонін</a:t>
            </a:r>
            <a:r>
              <a:rPr lang="uk-UA" sz="1800" dirty="0"/>
              <a:t> міститься у молочних продуктах та яйцях, у помірних кількостях - у горіхах і бобах;</a:t>
            </a:r>
          </a:p>
          <a:p>
            <a:r>
              <a:rPr lang="uk-UA" sz="1800" dirty="0"/>
              <a:t>Триптофан міститься у вівсі, бананах, сушених фініках, арахісі, кунжуті, кедрових горіхах, молоці, йогурті, сирі, рибі, курці, індичці, м'ясі;</a:t>
            </a:r>
          </a:p>
          <a:p>
            <a:r>
              <a:rPr lang="uk-UA" sz="1800" dirty="0"/>
              <a:t>Фенілаланін міститься у яловичині, курячому м'ясі, рибі, соєвих бобах, яйцях, сирі, молоці. Також є складовою частиною синтетичного </a:t>
            </a:r>
            <a:r>
              <a:rPr lang="uk-UA" sz="1800" dirty="0" err="1"/>
              <a:t>цукрозамінника</a:t>
            </a:r>
            <a:r>
              <a:rPr lang="uk-UA" sz="1800" dirty="0"/>
              <a:t> - </a:t>
            </a:r>
            <a:r>
              <a:rPr lang="uk-UA" sz="1800" dirty="0" err="1"/>
              <a:t>аспартаму</a:t>
            </a:r>
            <a:r>
              <a:rPr lang="uk-UA" sz="1800" dirty="0"/>
              <a:t>, котрий активно використовується в харчовій промисловості.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err="1"/>
              <a:t>Вміст</a:t>
            </a:r>
            <a:r>
              <a:rPr lang="ru-RU" sz="4000" dirty="0"/>
              <a:t> </a:t>
            </a:r>
            <a:r>
              <a:rPr lang="ru-RU" sz="4000" dirty="0" err="1"/>
              <a:t>незамінних</a:t>
            </a:r>
            <a:r>
              <a:rPr lang="ru-RU" sz="4000" dirty="0"/>
              <a:t> </a:t>
            </a:r>
            <a:r>
              <a:rPr lang="ru-RU" sz="4000" dirty="0" err="1"/>
              <a:t>амінокислот</a:t>
            </a:r>
            <a:r>
              <a:rPr lang="ru-RU" sz="4000" dirty="0"/>
              <a:t> у </a:t>
            </a:r>
            <a:r>
              <a:rPr lang="ru-RU" sz="4000" dirty="0" err="1"/>
              <a:t>їжі</a:t>
            </a:r>
            <a:endParaRPr lang="uk-UA" sz="4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307" y="2042556"/>
            <a:ext cx="3091543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938" y="4221088"/>
            <a:ext cx="2520280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1519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Висновок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060848"/>
            <a:ext cx="7745505" cy="3877815"/>
          </a:xfrm>
        </p:spPr>
        <p:txBody>
          <a:bodyPr/>
          <a:lstStyle/>
          <a:p>
            <a:r>
              <a:rPr lang="uk-UA" dirty="0" smtClean="0"/>
              <a:t>Отже, ми розуміємо, що існує лише 20 </a:t>
            </a:r>
            <a:r>
              <a:rPr lang="ru-RU" dirty="0" smtClean="0"/>
              <a:t>протеїногенних </a:t>
            </a:r>
            <a:r>
              <a:rPr lang="uk-UA" dirty="0" smtClean="0"/>
              <a:t>амінокислот, але чому саме вони є мономерами білків досі залишаться загадкою. Однак, можна висунути декілька версій:</a:t>
            </a:r>
            <a:endParaRPr lang="ru-RU" dirty="0" smtClean="0"/>
          </a:p>
          <a:p>
            <a:r>
              <a:rPr lang="uk-UA" dirty="0" smtClean="0"/>
              <a:t>Вони є найстарішими, і утворилися найпершими.</a:t>
            </a:r>
          </a:p>
          <a:p>
            <a:r>
              <a:rPr lang="uk-UA" dirty="0" smtClean="0"/>
              <a:t>Ці амінокислоти є прародичами всіх інших амінокислот, тому під час трансляції білка, він розпізнає тільки їх. </a:t>
            </a:r>
          </a:p>
        </p:txBody>
      </p:sp>
    </p:spTree>
    <p:extLst>
      <p:ext uri="{BB962C8B-B14F-4D97-AF65-F5344CB8AC3E}">
        <p14:creationId xmlns:p14="http://schemas.microsoft.com/office/powerpoint/2010/main" val="63063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2996952"/>
            <a:ext cx="7756263" cy="1054250"/>
          </a:xfrm>
        </p:spPr>
        <p:txBody>
          <a:bodyPr/>
          <a:lstStyle/>
          <a:p>
            <a:r>
              <a:rPr lang="uk-UA" dirty="0" smtClean="0"/>
              <a:t>Дякуємо за увагу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093181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місту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Більше 4 </a:t>
            </a:r>
            <a:r>
              <a:rPr lang="uk-UA" dirty="0" err="1" smtClean="0"/>
              <a:t>млрд</a:t>
            </a:r>
            <a:r>
              <a:rPr lang="uk-UA" dirty="0"/>
              <a:t> </a:t>
            </a:r>
            <a:r>
              <a:rPr lang="uk-UA" dirty="0" smtClean="0"/>
              <a:t>років назад на Землі із маленьких неорганічних молекул невідомим способом виникли білки, які стали будівельними блоками живих організмів. Своїм безкінечним різноманіттям все живе </a:t>
            </a:r>
            <a:r>
              <a:rPr lang="uk-UA" dirty="0" err="1" smtClean="0"/>
              <a:t>зобов</a:t>
            </a:r>
            <a:r>
              <a:rPr lang="en-US" dirty="0" smtClean="0"/>
              <a:t>’</a:t>
            </a:r>
            <a:r>
              <a:rPr lang="uk-UA" dirty="0" err="1" smtClean="0"/>
              <a:t>язане</a:t>
            </a:r>
            <a:r>
              <a:rPr lang="uk-UA" dirty="0" smtClean="0"/>
              <a:t> саме унікальним молекулам білків.</a:t>
            </a:r>
            <a:endParaRPr lang="uk-UA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Азбука живої матерії</a:t>
            </a:r>
            <a:endParaRPr lang="uk-UA" dirty="0"/>
          </a:p>
        </p:txBody>
      </p:sp>
      <p:pic>
        <p:nvPicPr>
          <p:cNvPr id="4" name="Picture 2" descr="http://school.xvatit.com/images/1/1d/Bio10_7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99792" y="4260579"/>
            <a:ext cx="3314120" cy="23895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84550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місту 1"/>
          <p:cNvSpPr>
            <a:spLocks noGrp="1"/>
          </p:cNvSpPr>
          <p:nvPr>
            <p:ph idx="1"/>
          </p:nvPr>
        </p:nvSpPr>
        <p:spPr>
          <a:xfrm>
            <a:off x="4283968" y="1495425"/>
            <a:ext cx="4481853" cy="5362575"/>
          </a:xfrm>
        </p:spPr>
        <p:txBody>
          <a:bodyPr>
            <a:normAutofit/>
          </a:bodyPr>
          <a:lstStyle/>
          <a:p>
            <a:r>
              <a:rPr lang="uk-UA" dirty="0" smtClean="0"/>
              <a:t>Вперше білок був виділений (у вигляді клейковини) у 1728 році італійцем </a:t>
            </a:r>
            <a:r>
              <a:rPr lang="uk-UA" dirty="0" err="1" smtClean="0"/>
              <a:t>Якопо</a:t>
            </a:r>
            <a:r>
              <a:rPr lang="uk-UA" dirty="0" smtClean="0"/>
              <a:t> </a:t>
            </a:r>
            <a:r>
              <a:rPr lang="uk-UA" dirty="0" err="1" smtClean="0"/>
              <a:t>Бертоломео</a:t>
            </a:r>
            <a:r>
              <a:rPr lang="uk-UA" dirty="0" smtClean="0"/>
              <a:t> </a:t>
            </a:r>
            <a:r>
              <a:rPr lang="uk-UA" dirty="0" err="1" smtClean="0"/>
              <a:t>Беккарі</a:t>
            </a:r>
            <a:r>
              <a:rPr lang="uk-UA" dirty="0" smtClean="0"/>
              <a:t> із пшеничної муки. Цю подію прийнято вважати народженням хімії білків. З тих пір майже за три століття із природних джерел виділено тисячі різних білків і вивчені їх властивості.</a:t>
            </a:r>
            <a:endParaRPr lang="uk-UA" dirty="0"/>
          </a:p>
        </p:txBody>
      </p:sp>
      <p:pic>
        <p:nvPicPr>
          <p:cNvPr id="1026" name="Picture 2" descr="C:\Users\UserT\Desktop\Без імені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92696"/>
            <a:ext cx="3695700" cy="5362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9918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2708920"/>
            <a:ext cx="4176464" cy="3877815"/>
          </a:xfrm>
        </p:spPr>
        <p:txBody>
          <a:bodyPr/>
          <a:lstStyle/>
          <a:p>
            <a:r>
              <a:rPr lang="vi-VN" b="1" i="1" dirty="0"/>
              <a:t>Білки́ — складні високомолекулярні природні органічні речовини, </a:t>
            </a:r>
            <a:r>
              <a:rPr lang="uk-UA" b="1" i="1" dirty="0" smtClean="0"/>
              <a:t>полімери, мономерами в яких є амінокислоти</a:t>
            </a:r>
            <a:r>
              <a:rPr lang="vi-VN" b="1" i="1" dirty="0" smtClean="0"/>
              <a:t>,</a:t>
            </a:r>
            <a:r>
              <a:rPr lang="uk-UA" b="1" i="1" dirty="0"/>
              <a:t> </a:t>
            </a:r>
            <a:r>
              <a:rPr lang="uk-UA" b="1" i="1" dirty="0" smtClean="0"/>
              <a:t>що </a:t>
            </a:r>
            <a:r>
              <a:rPr lang="vi-VN" b="1" i="1" dirty="0" smtClean="0"/>
              <a:t>сполучен</a:t>
            </a:r>
            <a:r>
              <a:rPr lang="uk-UA" b="1" i="1" dirty="0" smtClean="0"/>
              <a:t>і</a:t>
            </a:r>
            <a:r>
              <a:rPr lang="vi-VN" b="1" i="1" dirty="0"/>
              <a:t> пептидними зв'язками. </a:t>
            </a:r>
            <a:endParaRPr lang="ru-RU" b="1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404664"/>
            <a:ext cx="7756263" cy="1054250"/>
          </a:xfrm>
        </p:spPr>
        <p:txBody>
          <a:bodyPr/>
          <a:lstStyle/>
          <a:p>
            <a:r>
              <a:rPr lang="uk-UA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Б</a:t>
            </a:r>
            <a:r>
              <a:rPr lang="uk-UA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ілки</a:t>
            </a:r>
            <a:endParaRPr lang="ru-RU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1320" y="2133636"/>
            <a:ext cx="4462463" cy="449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3755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2132856"/>
            <a:ext cx="4104456" cy="4536504"/>
          </a:xfrm>
        </p:spPr>
        <p:txBody>
          <a:bodyPr>
            <a:normAutofit fontScale="70000" lnSpcReduction="20000"/>
          </a:bodyPr>
          <a:lstStyle/>
          <a:p>
            <a:r>
              <a:rPr lang="ru-RU" dirty="0" err="1"/>
              <a:t>Зазвичай</a:t>
            </a:r>
            <a:r>
              <a:rPr lang="ru-RU" dirty="0"/>
              <a:t> </a:t>
            </a:r>
            <a:r>
              <a:rPr lang="ru-RU" dirty="0" err="1"/>
              <a:t>білки</a:t>
            </a:r>
            <a:r>
              <a:rPr lang="ru-RU" dirty="0"/>
              <a:t> є </a:t>
            </a:r>
            <a:r>
              <a:rPr lang="ru-RU" dirty="0" err="1"/>
              <a:t>лінійними</a:t>
            </a:r>
            <a:r>
              <a:rPr lang="ru-RU" dirty="0"/>
              <a:t> </a:t>
            </a:r>
            <a:r>
              <a:rPr lang="ru-RU" dirty="0" err="1"/>
              <a:t>полімерами</a:t>
            </a:r>
            <a:r>
              <a:rPr lang="ru-RU" dirty="0"/>
              <a:t> — </a:t>
            </a:r>
            <a:r>
              <a:rPr lang="ru-RU" dirty="0" err="1"/>
              <a:t>поліпептидами</a:t>
            </a:r>
            <a:r>
              <a:rPr lang="ru-RU" dirty="0"/>
              <a:t>, </a:t>
            </a:r>
            <a:r>
              <a:rPr lang="ru-RU" dirty="0" err="1"/>
              <a:t>хоча</a:t>
            </a:r>
            <a:r>
              <a:rPr lang="ru-RU" dirty="0"/>
              <a:t> </a:t>
            </a:r>
            <a:r>
              <a:rPr lang="ru-RU" dirty="0" err="1"/>
              <a:t>інколи</a:t>
            </a:r>
            <a:r>
              <a:rPr lang="ru-RU" dirty="0"/>
              <a:t> </a:t>
            </a:r>
            <a:r>
              <a:rPr lang="ru-RU" dirty="0" err="1"/>
              <a:t>мають</a:t>
            </a:r>
            <a:r>
              <a:rPr lang="ru-RU" dirty="0"/>
              <a:t> </a:t>
            </a:r>
            <a:r>
              <a:rPr lang="ru-RU" dirty="0" err="1"/>
              <a:t>складнішу</a:t>
            </a:r>
            <a:r>
              <a:rPr lang="ru-RU" dirty="0"/>
              <a:t> структуру. </a:t>
            </a:r>
            <a:r>
              <a:rPr lang="ru-RU" dirty="0" err="1"/>
              <a:t>Невеликі</a:t>
            </a:r>
            <a:r>
              <a:rPr lang="ru-RU" dirty="0"/>
              <a:t> </a:t>
            </a:r>
            <a:r>
              <a:rPr lang="ru-RU" dirty="0" err="1"/>
              <a:t>білкові</a:t>
            </a:r>
            <a:r>
              <a:rPr lang="ru-RU" dirty="0"/>
              <a:t> </a:t>
            </a:r>
            <a:r>
              <a:rPr lang="ru-RU" dirty="0" err="1"/>
              <a:t>молекули</a:t>
            </a:r>
            <a:r>
              <a:rPr lang="ru-RU" dirty="0"/>
              <a:t>, </a:t>
            </a:r>
            <a:r>
              <a:rPr lang="ru-RU" dirty="0" err="1"/>
              <a:t>тобто</a:t>
            </a:r>
            <a:r>
              <a:rPr lang="ru-RU" dirty="0"/>
              <a:t> </a:t>
            </a:r>
            <a:r>
              <a:rPr lang="ru-RU" dirty="0" err="1"/>
              <a:t>олігомери</a:t>
            </a:r>
            <a:r>
              <a:rPr lang="ru-RU" dirty="0"/>
              <a:t> </a:t>
            </a:r>
            <a:r>
              <a:rPr lang="ru-RU" dirty="0" err="1"/>
              <a:t>поліпептидів</a:t>
            </a:r>
            <a:r>
              <a:rPr lang="ru-RU" dirty="0"/>
              <a:t>, </a:t>
            </a:r>
            <a:r>
              <a:rPr lang="ru-RU" dirty="0" err="1"/>
              <a:t>називаються</a:t>
            </a:r>
            <a:r>
              <a:rPr lang="ru-RU" dirty="0"/>
              <a:t> пептидами. </a:t>
            </a:r>
            <a:r>
              <a:rPr lang="ru-RU" dirty="0" err="1"/>
              <a:t>Послідовність</a:t>
            </a:r>
            <a:r>
              <a:rPr lang="ru-RU" dirty="0"/>
              <a:t> </a:t>
            </a:r>
            <a:r>
              <a:rPr lang="ru-RU" dirty="0" err="1"/>
              <a:t>амінокислот</a:t>
            </a:r>
            <a:r>
              <a:rPr lang="ru-RU" dirty="0"/>
              <a:t> у конкретному </a:t>
            </a:r>
            <a:r>
              <a:rPr lang="ru-RU" dirty="0" err="1"/>
              <a:t>білку</a:t>
            </a:r>
            <a:r>
              <a:rPr lang="ru-RU" dirty="0"/>
              <a:t> </a:t>
            </a:r>
            <a:r>
              <a:rPr lang="ru-RU" dirty="0" err="1"/>
              <a:t>визначається</a:t>
            </a:r>
            <a:r>
              <a:rPr lang="ru-RU" dirty="0"/>
              <a:t> </a:t>
            </a:r>
            <a:r>
              <a:rPr lang="ru-RU" dirty="0" err="1"/>
              <a:t>відповідним</a:t>
            </a:r>
            <a:r>
              <a:rPr lang="ru-RU" dirty="0"/>
              <a:t> геном і зашифрована </a:t>
            </a:r>
            <a:r>
              <a:rPr lang="ru-RU" dirty="0" err="1"/>
              <a:t>генетичним</a:t>
            </a:r>
            <a:r>
              <a:rPr lang="ru-RU" dirty="0"/>
              <a:t> кодом. </a:t>
            </a:r>
            <a:r>
              <a:rPr lang="ru-RU" dirty="0" err="1"/>
              <a:t>Хоча</a:t>
            </a:r>
            <a:r>
              <a:rPr lang="ru-RU" dirty="0"/>
              <a:t> </a:t>
            </a:r>
            <a:r>
              <a:rPr lang="ru-RU" dirty="0" err="1"/>
              <a:t>генетичний</a:t>
            </a:r>
            <a:r>
              <a:rPr lang="ru-RU" dirty="0"/>
              <a:t> код </a:t>
            </a:r>
            <a:r>
              <a:rPr lang="ru-RU" dirty="0" err="1"/>
              <a:t>більшості</a:t>
            </a:r>
            <a:r>
              <a:rPr lang="ru-RU" dirty="0"/>
              <a:t> </a:t>
            </a:r>
            <a:r>
              <a:rPr lang="ru-RU" dirty="0" err="1"/>
              <a:t>організмів</a:t>
            </a:r>
            <a:r>
              <a:rPr lang="ru-RU" dirty="0"/>
              <a:t> </a:t>
            </a:r>
            <a:r>
              <a:rPr lang="ru-RU" dirty="0" err="1"/>
              <a:t>визначає</a:t>
            </a:r>
            <a:r>
              <a:rPr lang="ru-RU" dirty="0"/>
              <a:t> </a:t>
            </a:r>
            <a:r>
              <a:rPr lang="ru-RU" dirty="0" err="1"/>
              <a:t>лише</a:t>
            </a:r>
            <a:r>
              <a:rPr lang="ru-RU" dirty="0"/>
              <a:t> 20 «</a:t>
            </a:r>
            <a:r>
              <a:rPr lang="ru-RU" dirty="0" err="1"/>
              <a:t>стандартних</a:t>
            </a:r>
            <a:r>
              <a:rPr lang="ru-RU" dirty="0"/>
              <a:t>» </a:t>
            </a:r>
            <a:r>
              <a:rPr lang="ru-RU" dirty="0" err="1"/>
              <a:t>амінокислот</a:t>
            </a:r>
            <a:r>
              <a:rPr lang="ru-RU" dirty="0"/>
              <a:t>, </a:t>
            </a:r>
            <a:r>
              <a:rPr lang="ru-RU" dirty="0" err="1"/>
              <a:t>їхнє</a:t>
            </a:r>
            <a:r>
              <a:rPr lang="ru-RU" dirty="0"/>
              <a:t> </a:t>
            </a:r>
            <a:r>
              <a:rPr lang="ru-RU" dirty="0" err="1"/>
              <a:t>комбінування</a:t>
            </a:r>
            <a:r>
              <a:rPr lang="ru-RU" dirty="0"/>
              <a:t> </a:t>
            </a:r>
            <a:r>
              <a:rPr lang="ru-RU" dirty="0" err="1"/>
              <a:t>уможливлює</a:t>
            </a:r>
            <a:r>
              <a:rPr lang="ru-RU" dirty="0"/>
              <a:t> </a:t>
            </a:r>
            <a:r>
              <a:rPr lang="ru-RU" dirty="0" err="1"/>
              <a:t>створення</a:t>
            </a:r>
            <a:r>
              <a:rPr lang="ru-RU" dirty="0"/>
              <a:t> великого </a:t>
            </a:r>
            <a:r>
              <a:rPr lang="ru-RU" dirty="0" err="1"/>
              <a:t>різноманіття</a:t>
            </a:r>
            <a:r>
              <a:rPr lang="ru-RU" dirty="0"/>
              <a:t> </a:t>
            </a:r>
            <a:r>
              <a:rPr lang="ru-RU" dirty="0" err="1"/>
              <a:t>білків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різними</a:t>
            </a:r>
            <a:r>
              <a:rPr lang="ru-RU" dirty="0"/>
              <a:t> </a:t>
            </a:r>
            <a:r>
              <a:rPr lang="ru-RU" dirty="0" err="1"/>
              <a:t>властивостями</a:t>
            </a:r>
            <a:r>
              <a:rPr lang="ru-RU" dirty="0"/>
              <a:t>. </a:t>
            </a:r>
            <a:r>
              <a:rPr lang="ru-RU" dirty="0" err="1"/>
              <a:t>Крім</a:t>
            </a:r>
            <a:r>
              <a:rPr lang="ru-RU" dirty="0"/>
              <a:t> того, </a:t>
            </a:r>
            <a:r>
              <a:rPr lang="ru-RU" dirty="0" err="1"/>
              <a:t>амінокислоти</a:t>
            </a:r>
            <a:r>
              <a:rPr lang="ru-RU" dirty="0"/>
              <a:t> у </a:t>
            </a:r>
            <a:r>
              <a:rPr lang="ru-RU" dirty="0" err="1"/>
              <a:t>складі</a:t>
            </a:r>
            <a:r>
              <a:rPr lang="ru-RU" dirty="0"/>
              <a:t> </a:t>
            </a:r>
            <a:r>
              <a:rPr lang="ru-RU" dirty="0" err="1"/>
              <a:t>білка</a:t>
            </a:r>
            <a:r>
              <a:rPr lang="ru-RU" dirty="0"/>
              <a:t> часто </a:t>
            </a:r>
            <a:r>
              <a:rPr lang="ru-RU" dirty="0" err="1"/>
              <a:t>піддаються</a:t>
            </a:r>
            <a:r>
              <a:rPr lang="ru-RU" dirty="0"/>
              <a:t> </a:t>
            </a:r>
            <a:r>
              <a:rPr lang="ru-RU" dirty="0" err="1"/>
              <a:t>посттрансляційним</a:t>
            </a:r>
            <a:r>
              <a:rPr lang="ru-RU" dirty="0"/>
              <a:t> </a:t>
            </a:r>
            <a:r>
              <a:rPr lang="ru-RU" dirty="0" err="1"/>
              <a:t>модифікаціям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можуть</a:t>
            </a:r>
            <a:r>
              <a:rPr lang="ru-RU" dirty="0"/>
              <a:t> </a:t>
            </a:r>
            <a:r>
              <a:rPr lang="ru-RU" dirty="0" err="1"/>
              <a:t>виникати</a:t>
            </a:r>
            <a:r>
              <a:rPr lang="ru-RU" dirty="0"/>
              <a:t> і до того, як </a:t>
            </a:r>
            <a:r>
              <a:rPr lang="ru-RU" dirty="0" err="1"/>
              <a:t>білок</a:t>
            </a:r>
            <a:r>
              <a:rPr lang="ru-RU" dirty="0"/>
              <a:t> </a:t>
            </a:r>
            <a:r>
              <a:rPr lang="ru-RU" dirty="0" err="1"/>
              <a:t>починає</a:t>
            </a:r>
            <a:r>
              <a:rPr lang="ru-RU" dirty="0"/>
              <a:t> </a:t>
            </a:r>
            <a:r>
              <a:rPr lang="ru-RU" dirty="0" err="1"/>
              <a:t>виконувати</a:t>
            </a:r>
            <a:r>
              <a:rPr lang="ru-RU" dirty="0"/>
              <a:t> свою </a:t>
            </a:r>
            <a:r>
              <a:rPr lang="ru-RU" dirty="0" err="1"/>
              <a:t>функцію</a:t>
            </a:r>
            <a:r>
              <a:rPr lang="ru-RU" dirty="0"/>
              <a:t>, і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його</a:t>
            </a:r>
            <a:r>
              <a:rPr lang="ru-RU" dirty="0"/>
              <a:t> «</a:t>
            </a:r>
            <a:r>
              <a:rPr lang="ru-RU" dirty="0" err="1"/>
              <a:t>роботи</a:t>
            </a:r>
            <a:r>
              <a:rPr lang="ru-RU" dirty="0"/>
              <a:t>» в </a:t>
            </a:r>
            <a:r>
              <a:rPr lang="ru-RU" dirty="0" err="1"/>
              <a:t>клітині</a:t>
            </a:r>
            <a:r>
              <a:rPr lang="ru-RU" dirty="0"/>
              <a:t>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510036"/>
            <a:ext cx="3629025" cy="24003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549189" y="558924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Для </a:t>
            </a:r>
            <a:r>
              <a:rPr lang="ru-RU" dirty="0" err="1"/>
              <a:t>досягнення</a:t>
            </a:r>
            <a:r>
              <a:rPr lang="ru-RU" dirty="0"/>
              <a:t> </a:t>
            </a:r>
            <a:r>
              <a:rPr lang="ru-RU" dirty="0" err="1"/>
              <a:t>певної</a:t>
            </a:r>
            <a:r>
              <a:rPr lang="ru-RU" dirty="0"/>
              <a:t> </a:t>
            </a:r>
            <a:r>
              <a:rPr lang="ru-RU" dirty="0" err="1"/>
              <a:t>функції</a:t>
            </a:r>
            <a:r>
              <a:rPr lang="ru-RU" dirty="0"/>
              <a:t> </a:t>
            </a:r>
            <a:r>
              <a:rPr lang="ru-RU" dirty="0" err="1"/>
              <a:t>білки</a:t>
            </a:r>
            <a:r>
              <a:rPr lang="ru-RU" dirty="0"/>
              <a:t> </a:t>
            </a:r>
            <a:r>
              <a:rPr lang="ru-RU" dirty="0" err="1"/>
              <a:t>можуть</a:t>
            </a:r>
            <a:r>
              <a:rPr lang="ru-RU" dirty="0"/>
              <a:t> </a:t>
            </a:r>
            <a:r>
              <a:rPr lang="ru-RU" dirty="0" err="1"/>
              <a:t>діяти</a:t>
            </a:r>
            <a:r>
              <a:rPr lang="ru-RU" dirty="0"/>
              <a:t> </a:t>
            </a:r>
            <a:r>
              <a:rPr lang="ru-RU" dirty="0" err="1"/>
              <a:t>спільно</a:t>
            </a:r>
            <a:r>
              <a:rPr lang="ru-RU" dirty="0"/>
              <a:t>, і часто </a:t>
            </a:r>
            <a:r>
              <a:rPr lang="ru-RU" dirty="0" err="1"/>
              <a:t>зв'язуються</a:t>
            </a:r>
            <a:r>
              <a:rPr lang="ru-RU" dirty="0"/>
              <a:t>, </a:t>
            </a:r>
            <a:r>
              <a:rPr lang="ru-RU" dirty="0" err="1"/>
              <a:t>формуючи</a:t>
            </a:r>
            <a:r>
              <a:rPr lang="ru-RU" dirty="0"/>
              <a:t> </a:t>
            </a:r>
            <a:r>
              <a:rPr lang="ru-RU" dirty="0" err="1"/>
              <a:t>великі</a:t>
            </a:r>
            <a:r>
              <a:rPr lang="ru-RU" dirty="0"/>
              <a:t> </a:t>
            </a:r>
            <a:r>
              <a:rPr lang="ru-RU" dirty="0" err="1"/>
              <a:t>стабілізовані</a:t>
            </a:r>
            <a:r>
              <a:rPr lang="ru-RU" dirty="0"/>
              <a:t> </a:t>
            </a:r>
            <a:r>
              <a:rPr lang="ru-RU" dirty="0" err="1" smtClean="0"/>
              <a:t>комплекси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2131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211960" y="2204864"/>
            <a:ext cx="4736849" cy="4204989"/>
          </a:xfrm>
        </p:spPr>
        <p:txBody>
          <a:bodyPr>
            <a:normAutofit fontScale="77500" lnSpcReduction="20000"/>
          </a:bodyPr>
          <a:lstStyle/>
          <a:p>
            <a:r>
              <a:rPr lang="ru-RU" dirty="0" err="1" smtClean="0"/>
              <a:t>Амінокислот</a:t>
            </a:r>
            <a:r>
              <a:rPr lang="uk-UA" dirty="0" smtClean="0"/>
              <a:t>и</a:t>
            </a:r>
            <a:r>
              <a:rPr lang="ru-RU" dirty="0" smtClean="0"/>
              <a:t> </a:t>
            </a:r>
            <a:r>
              <a:rPr lang="ru-RU" dirty="0"/>
              <a:t>— </a:t>
            </a:r>
            <a:r>
              <a:rPr lang="ru-RU" dirty="0" err="1" smtClean="0"/>
              <a:t>органічні</a:t>
            </a:r>
            <a:r>
              <a:rPr lang="ru-RU" dirty="0" smtClean="0"/>
              <a:t> </a:t>
            </a:r>
            <a:r>
              <a:rPr lang="ru-RU" dirty="0" err="1" smtClean="0"/>
              <a:t>сполуки</a:t>
            </a:r>
            <a:r>
              <a:rPr lang="ru-RU" dirty="0" smtClean="0"/>
              <a:t>, </a:t>
            </a:r>
            <a:r>
              <a:rPr lang="ru-RU" dirty="0" err="1"/>
              <a:t>молекули</a:t>
            </a:r>
            <a:r>
              <a:rPr lang="ru-RU" dirty="0"/>
              <a:t> </a:t>
            </a:r>
            <a:r>
              <a:rPr lang="ru-RU" dirty="0" err="1" smtClean="0"/>
              <a:t>яких</a:t>
            </a:r>
            <a:r>
              <a:rPr lang="ru-RU" dirty="0" smtClean="0"/>
              <a:t> </a:t>
            </a:r>
            <a:r>
              <a:rPr lang="ru-RU" dirty="0" err="1"/>
              <a:t>одночасно</a:t>
            </a:r>
            <a:r>
              <a:rPr lang="ru-RU" dirty="0"/>
              <a:t> </a:t>
            </a:r>
            <a:r>
              <a:rPr lang="ru-RU" dirty="0" err="1"/>
              <a:t>містять</a:t>
            </a:r>
            <a:r>
              <a:rPr lang="ru-RU" dirty="0"/>
              <a:t> </a:t>
            </a:r>
            <a:r>
              <a:rPr lang="ru-RU" dirty="0" err="1"/>
              <a:t>аміно</a:t>
            </a:r>
            <a:r>
              <a:rPr lang="ru-RU" dirty="0"/>
              <a:t>- (-</a:t>
            </a:r>
            <a:r>
              <a:rPr lang="en-US" dirty="0"/>
              <a:t>NH2) </a:t>
            </a:r>
            <a:r>
              <a:rPr lang="ru-RU" dirty="0"/>
              <a:t>та </a:t>
            </a:r>
            <a:r>
              <a:rPr lang="ru-RU" dirty="0" err="1"/>
              <a:t>карбоксильну</a:t>
            </a:r>
            <a:r>
              <a:rPr lang="ru-RU" dirty="0"/>
              <a:t> (-СООН) </a:t>
            </a:r>
            <a:r>
              <a:rPr lang="ru-RU" dirty="0" err="1"/>
              <a:t>групи</a:t>
            </a:r>
            <a:r>
              <a:rPr lang="ru-RU" dirty="0"/>
              <a:t>. </a:t>
            </a:r>
            <a:r>
              <a:rPr lang="ru-RU" dirty="0" err="1"/>
              <a:t>Амінокислоти</a:t>
            </a:r>
            <a:r>
              <a:rPr lang="ru-RU" dirty="0"/>
              <a:t> є </a:t>
            </a:r>
            <a:r>
              <a:rPr lang="ru-RU" dirty="0" err="1"/>
              <a:t>мономерними</a:t>
            </a:r>
            <a:r>
              <a:rPr lang="ru-RU" dirty="0"/>
              <a:t> </a:t>
            </a:r>
            <a:r>
              <a:rPr lang="ru-RU" dirty="0" err="1"/>
              <a:t>одиницями</a:t>
            </a:r>
            <a:r>
              <a:rPr lang="ru-RU" dirty="0"/>
              <a:t> </a:t>
            </a:r>
            <a:r>
              <a:rPr lang="ru-RU" dirty="0" err="1"/>
              <a:t>білків</a:t>
            </a:r>
            <a:r>
              <a:rPr lang="ru-RU" dirty="0"/>
              <a:t>, у </a:t>
            </a:r>
            <a:r>
              <a:rPr lang="ru-RU" dirty="0" err="1"/>
              <a:t>складі</a:t>
            </a:r>
            <a:r>
              <a:rPr lang="ru-RU" dirty="0"/>
              <a:t> 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залишки</a:t>
            </a:r>
            <a:r>
              <a:rPr lang="ru-RU" dirty="0"/>
              <a:t> </a:t>
            </a:r>
            <a:r>
              <a:rPr lang="ru-RU" dirty="0" err="1"/>
              <a:t>амінокислот</a:t>
            </a:r>
            <a:r>
              <a:rPr lang="ru-RU" dirty="0"/>
              <a:t> </a:t>
            </a:r>
            <a:r>
              <a:rPr lang="ru-RU" dirty="0" err="1"/>
              <a:t>з'єднані</a:t>
            </a:r>
            <a:r>
              <a:rPr lang="ru-RU" dirty="0"/>
              <a:t> </a:t>
            </a:r>
            <a:r>
              <a:rPr lang="ru-RU" dirty="0" err="1"/>
              <a:t>пептидними</a:t>
            </a:r>
            <a:r>
              <a:rPr lang="ru-RU" dirty="0"/>
              <a:t> </a:t>
            </a:r>
            <a:r>
              <a:rPr lang="ru-RU" dirty="0" err="1"/>
              <a:t>зв'язками</a:t>
            </a:r>
            <a:r>
              <a:rPr lang="ru-RU" dirty="0"/>
              <a:t>. </a:t>
            </a:r>
            <a:r>
              <a:rPr lang="ru-RU" dirty="0" err="1"/>
              <a:t>Більшість</a:t>
            </a:r>
            <a:r>
              <a:rPr lang="ru-RU" dirty="0"/>
              <a:t> </a:t>
            </a:r>
            <a:r>
              <a:rPr lang="ru-RU" dirty="0" err="1"/>
              <a:t>білків</a:t>
            </a:r>
            <a:r>
              <a:rPr lang="ru-RU" dirty="0"/>
              <a:t> </a:t>
            </a:r>
            <a:r>
              <a:rPr lang="ru-RU" dirty="0" err="1"/>
              <a:t>побудовані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комбінації</a:t>
            </a:r>
            <a:r>
              <a:rPr lang="ru-RU" dirty="0"/>
              <a:t> </a:t>
            </a:r>
            <a:r>
              <a:rPr lang="ru-RU" dirty="0" err="1"/>
              <a:t>дев'ятнадцяти</a:t>
            </a:r>
            <a:r>
              <a:rPr lang="ru-RU" dirty="0"/>
              <a:t> «</a:t>
            </a:r>
            <a:r>
              <a:rPr lang="ru-RU" dirty="0" err="1"/>
              <a:t>первинних</a:t>
            </a:r>
            <a:r>
              <a:rPr lang="ru-RU" dirty="0"/>
              <a:t>» </a:t>
            </a:r>
            <a:r>
              <a:rPr lang="ru-RU" dirty="0" err="1"/>
              <a:t>амінокислот</a:t>
            </a:r>
            <a:r>
              <a:rPr lang="ru-RU" dirty="0"/>
              <a:t>, </a:t>
            </a:r>
            <a:r>
              <a:rPr lang="ru-RU" dirty="0" err="1"/>
              <a:t>тобто</a:t>
            </a:r>
            <a:r>
              <a:rPr lang="ru-RU" dirty="0"/>
              <a:t> таких,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містять</a:t>
            </a:r>
            <a:r>
              <a:rPr lang="ru-RU" dirty="0"/>
              <a:t> </a:t>
            </a:r>
            <a:r>
              <a:rPr lang="ru-RU" dirty="0" err="1"/>
              <a:t>первинну</a:t>
            </a:r>
            <a:r>
              <a:rPr lang="ru-RU" dirty="0"/>
              <a:t> </a:t>
            </a:r>
            <a:r>
              <a:rPr lang="ru-RU" dirty="0" err="1"/>
              <a:t>аміногрупу</a:t>
            </a:r>
            <a:r>
              <a:rPr lang="ru-RU" dirty="0"/>
              <a:t>, і </a:t>
            </a:r>
            <a:r>
              <a:rPr lang="ru-RU" dirty="0" err="1"/>
              <a:t>однієї</a:t>
            </a:r>
            <a:r>
              <a:rPr lang="ru-RU" dirty="0"/>
              <a:t> «</a:t>
            </a:r>
            <a:r>
              <a:rPr lang="ru-RU" dirty="0" err="1"/>
              <a:t>вторинної</a:t>
            </a:r>
            <a:r>
              <a:rPr lang="ru-RU" dirty="0"/>
              <a:t>» </a:t>
            </a:r>
            <a:r>
              <a:rPr lang="ru-RU" dirty="0" err="1"/>
              <a:t>амінокислоти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імінокислоти</a:t>
            </a:r>
            <a:r>
              <a:rPr lang="ru-RU" dirty="0"/>
              <a:t> (</a:t>
            </a:r>
            <a:r>
              <a:rPr lang="ru-RU" dirty="0" err="1"/>
              <a:t>містить</a:t>
            </a:r>
            <a:r>
              <a:rPr lang="ru-RU" dirty="0"/>
              <a:t> </a:t>
            </a:r>
            <a:r>
              <a:rPr lang="ru-RU" dirty="0" err="1"/>
              <a:t>вторинну</a:t>
            </a:r>
            <a:r>
              <a:rPr lang="ru-RU" dirty="0"/>
              <a:t> </a:t>
            </a:r>
            <a:r>
              <a:rPr lang="ru-RU" dirty="0" err="1"/>
              <a:t>аміногрупу</a:t>
            </a:r>
            <a:r>
              <a:rPr lang="ru-RU" dirty="0"/>
              <a:t>) </a:t>
            </a:r>
            <a:r>
              <a:rPr lang="ru-RU" dirty="0" err="1"/>
              <a:t>проліну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кодуються</a:t>
            </a:r>
            <a:r>
              <a:rPr lang="ru-RU" dirty="0"/>
              <a:t> </a:t>
            </a:r>
            <a:r>
              <a:rPr lang="ru-RU" dirty="0" err="1"/>
              <a:t>генетичним</a:t>
            </a:r>
            <a:r>
              <a:rPr lang="ru-RU" dirty="0"/>
              <a:t> кодом.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називають</a:t>
            </a:r>
            <a:r>
              <a:rPr lang="ru-RU" dirty="0"/>
              <a:t> </a:t>
            </a:r>
            <a:r>
              <a:rPr lang="ru-RU" dirty="0" err="1"/>
              <a:t>стандартними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протеїногенними</a:t>
            </a:r>
            <a:r>
              <a:rPr lang="ru-RU" dirty="0"/>
              <a:t> </a:t>
            </a:r>
            <a:r>
              <a:rPr lang="ru-RU" dirty="0" err="1"/>
              <a:t>амінокислотами</a:t>
            </a:r>
            <a:r>
              <a:rPr lang="ru-RU" dirty="0"/>
              <a:t>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764704"/>
            <a:ext cx="7756263" cy="648072"/>
          </a:xfrm>
        </p:spPr>
        <p:txBody>
          <a:bodyPr/>
          <a:lstStyle/>
          <a:p>
            <a:r>
              <a:rPr lang="ru-RU" dirty="0" err="1" smtClean="0"/>
              <a:t>Амінокислоти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99184"/>
            <a:ext cx="4693558" cy="3338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839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43608" y="116632"/>
            <a:ext cx="6979853" cy="554588"/>
          </a:xfrm>
        </p:spPr>
        <p:txBody>
          <a:bodyPr/>
          <a:lstStyle/>
          <a:p>
            <a:r>
              <a:rPr lang="uk-UA" dirty="0" smtClean="0"/>
              <a:t>Базові амінокислоти</a:t>
            </a:r>
            <a:endParaRPr lang="uk-UA" dirty="0"/>
          </a:p>
        </p:txBody>
      </p:sp>
      <p:pic>
        <p:nvPicPr>
          <p:cNvPr id="2050" name="Picture 2" descr="C:\Users\UserT\Desktop\Рисунок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86397"/>
            <a:ext cx="8280920" cy="5710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3407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місту 1"/>
          <p:cNvSpPr>
            <a:spLocks noGrp="1"/>
          </p:cNvSpPr>
          <p:nvPr>
            <p:ph idx="1"/>
          </p:nvPr>
        </p:nvSpPr>
        <p:spPr>
          <a:xfrm>
            <a:off x="611560" y="1196752"/>
            <a:ext cx="7745505" cy="3877815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Monotype Corsiva" pitchFamily="66" charset="0"/>
              </a:rPr>
              <a:t>У </a:t>
            </a:r>
            <a:r>
              <a:rPr lang="ru-RU" sz="2800" dirty="0" err="1">
                <a:latin typeface="Monotype Corsiva" pitchFamily="66" charset="0"/>
              </a:rPr>
              <a:t>процесі</a:t>
            </a:r>
            <a:r>
              <a:rPr lang="ru-RU" sz="2800" dirty="0">
                <a:latin typeface="Monotype Corsiva" pitchFamily="66" charset="0"/>
              </a:rPr>
              <a:t> </a:t>
            </a:r>
            <a:r>
              <a:rPr lang="ru-RU" sz="2800" dirty="0" err="1">
                <a:latin typeface="Monotype Corsiva" pitchFamily="66" charset="0"/>
              </a:rPr>
              <a:t>біосинтезу</a:t>
            </a:r>
            <a:r>
              <a:rPr lang="ru-RU" sz="2800" dirty="0">
                <a:latin typeface="Monotype Corsiva" pitchFamily="66" charset="0"/>
              </a:rPr>
              <a:t> </a:t>
            </a:r>
            <a:r>
              <a:rPr lang="ru-RU" sz="2800" dirty="0" err="1">
                <a:latin typeface="Monotype Corsiva" pitchFamily="66" charset="0"/>
              </a:rPr>
              <a:t>білка</a:t>
            </a:r>
            <a:r>
              <a:rPr lang="ru-RU" sz="2800" dirty="0">
                <a:latin typeface="Monotype Corsiva" pitchFamily="66" charset="0"/>
              </a:rPr>
              <a:t> до </a:t>
            </a:r>
            <a:r>
              <a:rPr lang="ru-RU" sz="2800" dirty="0" err="1">
                <a:latin typeface="Monotype Corsiva" pitchFamily="66" charset="0"/>
              </a:rPr>
              <a:t>його</a:t>
            </a:r>
            <a:r>
              <a:rPr lang="ru-RU" sz="2800" dirty="0">
                <a:latin typeface="Monotype Corsiva" pitchFamily="66" charset="0"/>
              </a:rPr>
              <a:t> складу </a:t>
            </a:r>
            <a:r>
              <a:rPr lang="ru-RU" sz="2800" dirty="0" err="1">
                <a:latin typeface="Monotype Corsiva" pitchFamily="66" charset="0"/>
              </a:rPr>
              <a:t>включаються</a:t>
            </a:r>
            <a:r>
              <a:rPr lang="ru-RU" sz="2800" dirty="0">
                <a:latin typeface="Monotype Corsiva" pitchFamily="66" charset="0"/>
              </a:rPr>
              <a:t> 20 </a:t>
            </a:r>
            <a:r>
              <a:rPr lang="ru-RU" sz="2800" dirty="0" err="1">
                <a:latin typeface="Monotype Corsiva" pitchFamily="66" charset="0"/>
              </a:rPr>
              <a:t>амінокислот</a:t>
            </a:r>
            <a:r>
              <a:rPr lang="ru-RU" sz="2800" dirty="0">
                <a:latin typeface="Monotype Corsiva" pitchFamily="66" charset="0"/>
              </a:rPr>
              <a:t>.</a:t>
            </a:r>
            <a:br>
              <a:rPr lang="ru-RU" sz="2800" dirty="0">
                <a:latin typeface="Monotype Corsiva" pitchFamily="66" charset="0"/>
              </a:rPr>
            </a:br>
            <a:r>
              <a:rPr lang="ru-RU" sz="2800" dirty="0" err="1">
                <a:latin typeface="Monotype Corsiva" pitchFamily="66" charset="0"/>
              </a:rPr>
              <a:t>Амінокислоти</a:t>
            </a:r>
            <a:r>
              <a:rPr lang="ru-RU" sz="2800" dirty="0">
                <a:latin typeface="Monotype Corsiva" pitchFamily="66" charset="0"/>
              </a:rPr>
              <a:t> </a:t>
            </a:r>
            <a:r>
              <a:rPr lang="ru-RU" sz="2800" dirty="0" err="1">
                <a:latin typeface="Monotype Corsiva" pitchFamily="66" charset="0"/>
              </a:rPr>
              <a:t>можуть</a:t>
            </a:r>
            <a:r>
              <a:rPr lang="ru-RU" sz="2800" dirty="0">
                <a:latin typeface="Monotype Corsiva" pitchFamily="66" charset="0"/>
              </a:rPr>
              <a:t> </a:t>
            </a:r>
            <a:r>
              <a:rPr lang="ru-RU" sz="2800" dirty="0" err="1">
                <a:latin typeface="Monotype Corsiva" pitchFamily="66" charset="0"/>
              </a:rPr>
              <a:t>з’єднуватися</a:t>
            </a:r>
            <a:r>
              <a:rPr lang="ru-RU" sz="2800" dirty="0">
                <a:latin typeface="Monotype Corsiva" pitchFamily="66" charset="0"/>
              </a:rPr>
              <a:t> одна з одною через </a:t>
            </a:r>
            <a:r>
              <a:rPr lang="ru-RU" sz="2800" dirty="0" err="1">
                <a:latin typeface="Monotype Corsiva" pitchFamily="66" charset="0"/>
              </a:rPr>
              <a:t>спільні</a:t>
            </a:r>
            <a:r>
              <a:rPr lang="ru-RU" sz="2800" dirty="0">
                <a:latin typeface="Monotype Corsiva" pitchFamily="66" charset="0"/>
              </a:rPr>
              <a:t> для них </a:t>
            </a:r>
            <a:r>
              <a:rPr lang="ru-RU" sz="2800" dirty="0" err="1">
                <a:latin typeface="Monotype Corsiva" pitchFamily="66" charset="0"/>
              </a:rPr>
              <a:t>групи</a:t>
            </a:r>
            <a:r>
              <a:rPr lang="ru-RU" sz="2800" dirty="0">
                <a:latin typeface="Monotype Corsiva" pitchFamily="66" charset="0"/>
              </a:rPr>
              <a:t>. </a:t>
            </a:r>
            <a:r>
              <a:rPr lang="ru-RU" sz="2800" dirty="0" err="1">
                <a:latin typeface="Monotype Corsiva" pitchFamily="66" charset="0"/>
              </a:rPr>
              <a:t>Між</a:t>
            </a:r>
            <a:r>
              <a:rPr lang="ru-RU" sz="2800" dirty="0">
                <a:latin typeface="Monotype Corsiva" pitchFamily="66" charset="0"/>
              </a:rPr>
              <a:t> </a:t>
            </a:r>
            <a:r>
              <a:rPr lang="ru-RU" sz="2800" dirty="0" err="1">
                <a:latin typeface="Monotype Corsiva" pitchFamily="66" charset="0"/>
              </a:rPr>
              <a:t>амінокислотами</a:t>
            </a:r>
            <a:r>
              <a:rPr lang="ru-RU" sz="2800" dirty="0">
                <a:latin typeface="Monotype Corsiva" pitchFamily="66" charset="0"/>
              </a:rPr>
              <a:t>, </a:t>
            </a:r>
            <a:r>
              <a:rPr lang="ru-RU" sz="2800" dirty="0" err="1">
                <a:latin typeface="Monotype Corsiva" pitchFamily="66" charset="0"/>
              </a:rPr>
              <a:t>що</a:t>
            </a:r>
            <a:r>
              <a:rPr lang="ru-RU" sz="2800" dirty="0">
                <a:latin typeface="Monotype Corsiva" pitchFamily="66" charset="0"/>
              </a:rPr>
              <a:t> </a:t>
            </a:r>
            <a:r>
              <a:rPr lang="ru-RU" sz="2800" dirty="0" err="1">
                <a:latin typeface="Monotype Corsiva" pitchFamily="66" charset="0"/>
              </a:rPr>
              <a:t>з’єдналися</a:t>
            </a:r>
            <a:r>
              <a:rPr lang="ru-RU" sz="2800" dirty="0">
                <a:latin typeface="Monotype Corsiva" pitchFamily="66" charset="0"/>
              </a:rPr>
              <a:t>, </a:t>
            </a:r>
            <a:r>
              <a:rPr lang="ru-RU" sz="2800" dirty="0" err="1">
                <a:latin typeface="Monotype Corsiva" pitchFamily="66" charset="0"/>
              </a:rPr>
              <a:t>виникає</a:t>
            </a:r>
            <a:r>
              <a:rPr lang="ru-RU" sz="2800" dirty="0">
                <a:latin typeface="Monotype Corsiva" pitchFamily="66" charset="0"/>
              </a:rPr>
              <a:t> </a:t>
            </a:r>
            <a:r>
              <a:rPr lang="ru-RU" sz="2800" dirty="0" err="1">
                <a:latin typeface="Monotype Corsiva" pitchFamily="66" charset="0"/>
              </a:rPr>
              <a:t>пептидний</a:t>
            </a:r>
            <a:r>
              <a:rPr lang="ru-RU" sz="2800" dirty="0">
                <a:latin typeface="Monotype Corsiva" pitchFamily="66" charset="0"/>
              </a:rPr>
              <a:t> </a:t>
            </a:r>
            <a:r>
              <a:rPr lang="ru-RU" sz="2800" dirty="0" err="1">
                <a:latin typeface="Monotype Corsiva" pitchFamily="66" charset="0"/>
              </a:rPr>
              <a:t>зв’язок</a:t>
            </a:r>
            <a:r>
              <a:rPr lang="ru-RU" sz="2800" dirty="0">
                <a:latin typeface="Monotype Corsiva" pitchFamily="66" charset="0"/>
              </a:rPr>
              <a:t>.</a:t>
            </a:r>
            <a:endParaRPr lang="uk-UA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116632"/>
            <a:ext cx="8568952" cy="1054250"/>
          </a:xfrm>
        </p:spPr>
        <p:txBody>
          <a:bodyPr/>
          <a:lstStyle/>
          <a:p>
            <a:r>
              <a:rPr lang="uk-UA" sz="4400" dirty="0" err="1" smtClean="0"/>
              <a:t>Протеїногенні</a:t>
            </a:r>
            <a:r>
              <a:rPr lang="uk-UA" sz="4400" dirty="0" smtClean="0"/>
              <a:t> амінокислоти</a:t>
            </a:r>
            <a:endParaRPr lang="uk-UA" sz="4400" dirty="0"/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3573016"/>
            <a:ext cx="4130899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738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місту 1"/>
          <p:cNvSpPr>
            <a:spLocks noGrp="1"/>
          </p:cNvSpPr>
          <p:nvPr>
            <p:ph idx="1"/>
          </p:nvPr>
        </p:nvSpPr>
        <p:spPr>
          <a:xfrm>
            <a:off x="827584" y="476672"/>
            <a:ext cx="7745505" cy="6120680"/>
          </a:xfrm>
        </p:spPr>
        <p:txBody>
          <a:bodyPr>
            <a:normAutofit/>
          </a:bodyPr>
          <a:lstStyle/>
          <a:p>
            <a:r>
              <a:rPr lang="ru-RU" sz="2800" dirty="0" err="1">
                <a:latin typeface="Monotype Corsiva" pitchFamily="66" charset="0"/>
              </a:rPr>
              <a:t>Протеїногенні</a:t>
            </a:r>
            <a:r>
              <a:rPr lang="ru-RU" sz="2800" dirty="0">
                <a:latin typeface="Monotype Corsiva" pitchFamily="66" charset="0"/>
              </a:rPr>
              <a:t> </a:t>
            </a:r>
            <a:r>
              <a:rPr lang="ru-RU" sz="2800" dirty="0" err="1">
                <a:latin typeface="Monotype Corsiva" pitchFamily="66" charset="0"/>
              </a:rPr>
              <a:t>амінокислоти</a:t>
            </a:r>
            <a:r>
              <a:rPr lang="ru-RU" sz="2800" dirty="0">
                <a:latin typeface="Monotype Corsiva" pitchFamily="66" charset="0"/>
              </a:rPr>
              <a:t/>
            </a:r>
            <a:br>
              <a:rPr lang="ru-RU" sz="2800" dirty="0">
                <a:latin typeface="Monotype Corsiva" pitchFamily="66" charset="0"/>
              </a:rPr>
            </a:br>
            <a:r>
              <a:rPr lang="ru-RU" sz="2800" dirty="0">
                <a:latin typeface="Monotype Corsiva" pitchFamily="66" charset="0"/>
              </a:rPr>
              <a:t>В </a:t>
            </a:r>
            <a:r>
              <a:rPr lang="ru-RU" sz="2800" dirty="0" err="1">
                <a:latin typeface="Monotype Corsiva" pitchFamily="66" charset="0"/>
              </a:rPr>
              <a:t>процесі</a:t>
            </a:r>
            <a:r>
              <a:rPr lang="ru-RU" sz="2800" dirty="0">
                <a:latin typeface="Monotype Corsiva" pitchFamily="66" charset="0"/>
              </a:rPr>
              <a:t> </a:t>
            </a:r>
            <a:r>
              <a:rPr lang="ru-RU" sz="2800" dirty="0" err="1">
                <a:latin typeface="Monotype Corsiva" pitchFamily="66" charset="0"/>
              </a:rPr>
              <a:t>біосинтезу</a:t>
            </a:r>
            <a:r>
              <a:rPr lang="ru-RU" sz="2800" dirty="0">
                <a:latin typeface="Monotype Corsiva" pitchFamily="66" charset="0"/>
              </a:rPr>
              <a:t> </a:t>
            </a:r>
            <a:r>
              <a:rPr lang="ru-RU" sz="2800" dirty="0" err="1">
                <a:latin typeface="Monotype Corsiva" pitchFamily="66" charset="0"/>
              </a:rPr>
              <a:t>білка</a:t>
            </a:r>
            <a:r>
              <a:rPr lang="ru-RU" sz="2800" dirty="0">
                <a:latin typeface="Monotype Corsiva" pitchFamily="66" charset="0"/>
              </a:rPr>
              <a:t> в </a:t>
            </a:r>
            <a:r>
              <a:rPr lang="ru-RU" sz="2800" dirty="0" err="1">
                <a:latin typeface="Monotype Corsiva" pitchFamily="66" charset="0"/>
              </a:rPr>
              <a:t>поліпептидний</a:t>
            </a:r>
            <a:r>
              <a:rPr lang="ru-RU" sz="2800" dirty="0">
                <a:latin typeface="Monotype Corsiva" pitchFamily="66" charset="0"/>
              </a:rPr>
              <a:t> </a:t>
            </a:r>
            <a:r>
              <a:rPr lang="ru-RU" sz="2800" dirty="0" err="1">
                <a:latin typeface="Monotype Corsiva" pitchFamily="66" charset="0"/>
              </a:rPr>
              <a:t>ланцюг</a:t>
            </a:r>
            <a:r>
              <a:rPr lang="ru-RU" sz="2800" dirty="0">
                <a:latin typeface="Monotype Corsiva" pitchFamily="66" charset="0"/>
              </a:rPr>
              <a:t> </a:t>
            </a:r>
            <a:r>
              <a:rPr lang="ru-RU" sz="2800" dirty="0" err="1">
                <a:latin typeface="Monotype Corsiva" pitchFamily="66" charset="0"/>
              </a:rPr>
              <a:t>включаються</a:t>
            </a:r>
            <a:r>
              <a:rPr lang="ru-RU" sz="2800" dirty="0">
                <a:latin typeface="Monotype Corsiva" pitchFamily="66" charset="0"/>
              </a:rPr>
              <a:t> 20 </a:t>
            </a:r>
            <a:r>
              <a:rPr lang="el-GR" sz="2800" dirty="0">
                <a:latin typeface="Monotype Corsiva" pitchFamily="66" charset="0"/>
              </a:rPr>
              <a:t>α-</a:t>
            </a:r>
            <a:r>
              <a:rPr lang="ru-RU" sz="2800" dirty="0" err="1">
                <a:latin typeface="Monotype Corsiva" pitchFamily="66" charset="0"/>
              </a:rPr>
              <a:t>амінокислот</a:t>
            </a:r>
            <a:r>
              <a:rPr lang="ru-RU" sz="2800" dirty="0">
                <a:latin typeface="Monotype Corsiva" pitchFamily="66" charset="0"/>
              </a:rPr>
              <a:t>, </a:t>
            </a:r>
            <a:r>
              <a:rPr lang="ru-RU" sz="2800" dirty="0" err="1">
                <a:latin typeface="Monotype Corsiva" pitchFamily="66" charset="0"/>
              </a:rPr>
              <a:t>що</a:t>
            </a:r>
            <a:r>
              <a:rPr lang="ru-RU" sz="2800" dirty="0">
                <a:latin typeface="Monotype Corsiva" pitchFamily="66" charset="0"/>
              </a:rPr>
              <a:t> </a:t>
            </a:r>
            <a:r>
              <a:rPr lang="ru-RU" sz="2800" dirty="0" err="1">
                <a:latin typeface="Monotype Corsiva" pitchFamily="66" charset="0"/>
              </a:rPr>
              <a:t>кодуються</a:t>
            </a:r>
            <a:r>
              <a:rPr lang="ru-RU" sz="2800" dirty="0">
                <a:latin typeface="Monotype Corsiva" pitchFamily="66" charset="0"/>
              </a:rPr>
              <a:t> </a:t>
            </a:r>
            <a:r>
              <a:rPr lang="ru-RU" sz="2800" dirty="0" err="1">
                <a:latin typeface="Monotype Corsiva" pitchFamily="66" charset="0"/>
              </a:rPr>
              <a:t>генетичним</a:t>
            </a:r>
            <a:r>
              <a:rPr lang="ru-RU" sz="2800" dirty="0">
                <a:latin typeface="Monotype Corsiva" pitchFamily="66" charset="0"/>
              </a:rPr>
              <a:t> кодом. </a:t>
            </a:r>
            <a:r>
              <a:rPr lang="ru-RU" sz="2800" dirty="0" err="1">
                <a:latin typeface="Monotype Corsiva" pitchFamily="66" charset="0"/>
              </a:rPr>
              <a:t>Крім</a:t>
            </a:r>
            <a:r>
              <a:rPr lang="ru-RU" sz="2800" dirty="0">
                <a:latin typeface="Monotype Corsiva" pitchFamily="66" charset="0"/>
              </a:rPr>
              <a:t> </a:t>
            </a:r>
            <a:r>
              <a:rPr lang="ru-RU" sz="2800" dirty="0" err="1">
                <a:latin typeface="Monotype Corsiva" pitchFamily="66" charset="0"/>
              </a:rPr>
              <a:t>цих</a:t>
            </a:r>
            <a:r>
              <a:rPr lang="ru-RU" sz="2800" dirty="0">
                <a:latin typeface="Monotype Corsiva" pitchFamily="66" charset="0"/>
              </a:rPr>
              <a:t> </a:t>
            </a:r>
            <a:r>
              <a:rPr lang="ru-RU" sz="2800" dirty="0" err="1">
                <a:latin typeface="Monotype Corsiva" pitchFamily="66" charset="0"/>
              </a:rPr>
              <a:t>амінокислот</a:t>
            </a:r>
            <a:r>
              <a:rPr lang="ru-RU" sz="2800" dirty="0">
                <a:latin typeface="Monotype Corsiva" pitchFamily="66" charset="0"/>
              </a:rPr>
              <a:t>, так </a:t>
            </a:r>
            <a:r>
              <a:rPr lang="ru-RU" sz="2800" dirty="0" err="1">
                <a:latin typeface="Monotype Corsiva" pitchFamily="66" charset="0"/>
              </a:rPr>
              <a:t>званих</a:t>
            </a:r>
            <a:r>
              <a:rPr lang="ru-RU" sz="2800" dirty="0">
                <a:latin typeface="Monotype Corsiva" pitchFamily="66" charset="0"/>
              </a:rPr>
              <a:t> </a:t>
            </a:r>
            <a:r>
              <a:rPr lang="ru-RU" sz="2800" dirty="0" err="1">
                <a:latin typeface="Monotype Corsiva" pitchFamily="66" charset="0"/>
              </a:rPr>
              <a:t>протеіногенних</a:t>
            </a:r>
            <a:r>
              <a:rPr lang="ru-RU" sz="2800" dirty="0">
                <a:latin typeface="Monotype Corsiva" pitchFamily="66" charset="0"/>
              </a:rPr>
              <a:t>, </a:t>
            </a:r>
            <a:r>
              <a:rPr lang="ru-RU" sz="2800" dirty="0" err="1">
                <a:latin typeface="Monotype Corsiva" pitchFamily="66" charset="0"/>
              </a:rPr>
              <a:t>або</a:t>
            </a:r>
            <a:r>
              <a:rPr lang="ru-RU" sz="2800" dirty="0">
                <a:latin typeface="Monotype Corsiva" pitchFamily="66" charset="0"/>
              </a:rPr>
              <a:t> </a:t>
            </a:r>
            <a:r>
              <a:rPr lang="ru-RU" sz="2800" dirty="0" err="1">
                <a:latin typeface="Monotype Corsiva" pitchFamily="66" charset="0"/>
              </a:rPr>
              <a:t>стандартних</a:t>
            </a:r>
            <a:r>
              <a:rPr lang="ru-RU" sz="2800" dirty="0">
                <a:latin typeface="Monotype Corsiva" pitchFamily="66" charset="0"/>
              </a:rPr>
              <a:t>, в </a:t>
            </a:r>
            <a:r>
              <a:rPr lang="ru-RU" sz="2800" dirty="0" err="1">
                <a:latin typeface="Monotype Corsiva" pitchFamily="66" charset="0"/>
              </a:rPr>
              <a:t>деяких</a:t>
            </a:r>
            <a:r>
              <a:rPr lang="ru-RU" sz="2800" dirty="0">
                <a:latin typeface="Monotype Corsiva" pitchFamily="66" charset="0"/>
              </a:rPr>
              <a:t> </a:t>
            </a:r>
            <a:r>
              <a:rPr lang="ru-RU" sz="2800" dirty="0" err="1">
                <a:latin typeface="Monotype Corsiva" pitchFamily="66" charset="0"/>
              </a:rPr>
              <a:t>білках</a:t>
            </a:r>
            <a:r>
              <a:rPr lang="ru-RU" sz="2800" dirty="0">
                <a:latin typeface="Monotype Corsiva" pitchFamily="66" charset="0"/>
              </a:rPr>
              <a:t> </a:t>
            </a:r>
            <a:r>
              <a:rPr lang="ru-RU" sz="2800" dirty="0" err="1">
                <a:latin typeface="Monotype Corsiva" pitchFamily="66" charset="0"/>
              </a:rPr>
              <a:t>присутні</a:t>
            </a:r>
            <a:r>
              <a:rPr lang="ru-RU" sz="2800" dirty="0">
                <a:latin typeface="Monotype Corsiva" pitchFamily="66" charset="0"/>
              </a:rPr>
              <a:t> </a:t>
            </a:r>
            <a:r>
              <a:rPr lang="ru-RU" sz="2800" dirty="0" err="1">
                <a:latin typeface="Monotype Corsiva" pitchFamily="66" charset="0"/>
              </a:rPr>
              <a:t>специфічні</a:t>
            </a:r>
            <a:r>
              <a:rPr lang="ru-RU" sz="2800" dirty="0">
                <a:latin typeface="Monotype Corsiva" pitchFamily="66" charset="0"/>
              </a:rPr>
              <a:t> </a:t>
            </a:r>
            <a:r>
              <a:rPr lang="ru-RU" sz="2800" dirty="0" err="1">
                <a:latin typeface="Monotype Corsiva" pitchFamily="66" charset="0"/>
              </a:rPr>
              <a:t>нестандартні</a:t>
            </a:r>
            <a:r>
              <a:rPr lang="ru-RU" sz="2800" dirty="0">
                <a:latin typeface="Monotype Corsiva" pitchFamily="66" charset="0"/>
              </a:rPr>
              <a:t> </a:t>
            </a:r>
            <a:r>
              <a:rPr lang="ru-RU" sz="2800" dirty="0" err="1">
                <a:latin typeface="Monotype Corsiva" pitchFamily="66" charset="0"/>
              </a:rPr>
              <a:t>амінокислоти</a:t>
            </a:r>
            <a:r>
              <a:rPr lang="ru-RU" sz="2800" dirty="0">
                <a:latin typeface="Monotype Corsiva" pitchFamily="66" charset="0"/>
              </a:rPr>
              <a:t>, </a:t>
            </a:r>
            <a:r>
              <a:rPr lang="ru-RU" sz="2800" dirty="0" err="1">
                <a:latin typeface="Monotype Corsiva" pitchFamily="66" charset="0"/>
              </a:rPr>
              <a:t>що</a:t>
            </a:r>
            <a:r>
              <a:rPr lang="ru-RU" sz="2800" dirty="0">
                <a:latin typeface="Monotype Corsiva" pitchFamily="66" charset="0"/>
              </a:rPr>
              <a:t> </a:t>
            </a:r>
            <a:r>
              <a:rPr lang="ru-RU" sz="2800" dirty="0" err="1">
                <a:latin typeface="Monotype Corsiva" pitchFamily="66" charset="0"/>
              </a:rPr>
              <a:t>виникають</a:t>
            </a:r>
            <a:r>
              <a:rPr lang="ru-RU" sz="2800" dirty="0">
                <a:latin typeface="Monotype Corsiva" pitchFamily="66" charset="0"/>
              </a:rPr>
              <a:t> </a:t>
            </a:r>
            <a:r>
              <a:rPr lang="ru-RU" sz="2800" dirty="0" err="1">
                <a:latin typeface="Monotype Corsiva" pitchFamily="66" charset="0"/>
              </a:rPr>
              <a:t>із</a:t>
            </a:r>
            <a:r>
              <a:rPr lang="ru-RU" sz="2800" dirty="0">
                <a:latin typeface="Monotype Corsiva" pitchFamily="66" charset="0"/>
              </a:rPr>
              <a:t> </a:t>
            </a:r>
            <a:r>
              <a:rPr lang="ru-RU" sz="2800" dirty="0" err="1">
                <a:latin typeface="Monotype Corsiva" pitchFamily="66" charset="0"/>
              </a:rPr>
              <a:t>стандартних</a:t>
            </a:r>
            <a:r>
              <a:rPr lang="ru-RU" sz="2800" dirty="0">
                <a:latin typeface="Monotype Corsiva" pitchFamily="66" charset="0"/>
              </a:rPr>
              <a:t> в </a:t>
            </a:r>
            <a:r>
              <a:rPr lang="ru-RU" sz="2800" dirty="0" err="1">
                <a:latin typeface="Monotype Corsiva" pitchFamily="66" charset="0"/>
              </a:rPr>
              <a:t>процесі</a:t>
            </a:r>
            <a:r>
              <a:rPr lang="ru-RU" sz="2800" dirty="0">
                <a:latin typeface="Monotype Corsiva" pitchFamily="66" charset="0"/>
              </a:rPr>
              <a:t> </a:t>
            </a:r>
            <a:r>
              <a:rPr lang="ru-RU" sz="2800" dirty="0" err="1">
                <a:latin typeface="Monotype Corsiva" pitchFamily="66" charset="0"/>
              </a:rPr>
              <a:t>посттрансляційних</a:t>
            </a:r>
            <a:r>
              <a:rPr lang="ru-RU" sz="2800" dirty="0">
                <a:latin typeface="Monotype Corsiva" pitchFamily="66" charset="0"/>
              </a:rPr>
              <a:t> </a:t>
            </a:r>
            <a:r>
              <a:rPr lang="ru-RU" sz="2800" dirty="0" err="1">
                <a:latin typeface="Monotype Corsiva" pitchFamily="66" charset="0"/>
              </a:rPr>
              <a:t>модифікацій</a:t>
            </a:r>
            <a:r>
              <a:rPr lang="ru-RU" sz="2800" dirty="0">
                <a:latin typeface="Monotype Corsiva" pitchFamily="66" charset="0"/>
              </a:rPr>
              <a:t>. </a:t>
            </a:r>
            <a:r>
              <a:rPr lang="ru-RU" sz="2800" dirty="0" err="1">
                <a:latin typeface="Monotype Corsiva" pitchFamily="66" charset="0"/>
              </a:rPr>
              <a:t>Останнім</a:t>
            </a:r>
            <a:r>
              <a:rPr lang="ru-RU" sz="2800" dirty="0">
                <a:latin typeface="Monotype Corsiva" pitchFamily="66" charset="0"/>
              </a:rPr>
              <a:t> часом до </a:t>
            </a:r>
            <a:r>
              <a:rPr lang="ru-RU" sz="2800" dirty="0" err="1">
                <a:latin typeface="Monotype Corsiva" pitchFamily="66" charset="0"/>
              </a:rPr>
              <a:t>протеїногенних</a:t>
            </a:r>
            <a:r>
              <a:rPr lang="ru-RU" sz="2800" dirty="0">
                <a:latin typeface="Monotype Corsiva" pitchFamily="66" charset="0"/>
              </a:rPr>
              <a:t> </a:t>
            </a:r>
            <a:r>
              <a:rPr lang="ru-RU" sz="2800" dirty="0" err="1">
                <a:latin typeface="Monotype Corsiva" pitchFamily="66" charset="0"/>
              </a:rPr>
              <a:t>амінокислотам</a:t>
            </a:r>
            <a:r>
              <a:rPr lang="ru-RU" sz="2800" dirty="0">
                <a:latin typeface="Monotype Corsiva" pitchFamily="66" charset="0"/>
              </a:rPr>
              <a:t> </a:t>
            </a:r>
            <a:r>
              <a:rPr lang="ru-RU" sz="2800" dirty="0" err="1">
                <a:latin typeface="Monotype Corsiva" pitchFamily="66" charset="0"/>
              </a:rPr>
              <a:t>іноді</a:t>
            </a:r>
            <a:r>
              <a:rPr lang="ru-RU" sz="2800" dirty="0">
                <a:latin typeface="Monotype Corsiva" pitchFamily="66" charset="0"/>
              </a:rPr>
              <a:t> </a:t>
            </a:r>
            <a:r>
              <a:rPr lang="ru-RU" sz="2800" dirty="0" err="1">
                <a:latin typeface="Monotype Corsiva" pitchFamily="66" charset="0"/>
              </a:rPr>
              <a:t>зараховують</a:t>
            </a:r>
            <a:r>
              <a:rPr lang="ru-RU" sz="2800" dirty="0">
                <a:latin typeface="Monotype Corsiva" pitchFamily="66" charset="0"/>
              </a:rPr>
              <a:t> </a:t>
            </a:r>
            <a:r>
              <a:rPr lang="ru-RU" sz="2800" dirty="0" err="1">
                <a:latin typeface="Monotype Corsiva" pitchFamily="66" charset="0"/>
              </a:rPr>
              <a:t>трансляційні</a:t>
            </a:r>
            <a:r>
              <a:rPr lang="ru-RU" sz="2800" dirty="0">
                <a:latin typeface="Monotype Corsiva" pitchFamily="66" charset="0"/>
              </a:rPr>
              <a:t> </a:t>
            </a:r>
            <a:r>
              <a:rPr lang="ru-RU" sz="2800" dirty="0" err="1">
                <a:latin typeface="Monotype Corsiva" pitchFamily="66" charset="0"/>
              </a:rPr>
              <a:t>що</a:t>
            </a:r>
            <a:r>
              <a:rPr lang="ru-RU" sz="2800" dirty="0">
                <a:latin typeface="Monotype Corsiva" pitchFamily="66" charset="0"/>
              </a:rPr>
              <a:t> </a:t>
            </a:r>
            <a:r>
              <a:rPr lang="ru-RU" sz="2800" dirty="0" err="1">
                <a:latin typeface="Monotype Corsiva" pitchFamily="66" charset="0"/>
              </a:rPr>
              <a:t>включають</a:t>
            </a:r>
            <a:r>
              <a:rPr lang="ru-RU" sz="2800" dirty="0">
                <a:latin typeface="Monotype Corsiva" pitchFamily="66" charset="0"/>
              </a:rPr>
              <a:t> </a:t>
            </a:r>
            <a:r>
              <a:rPr lang="ru-RU" sz="2800" dirty="0" err="1">
                <a:latin typeface="Monotype Corsiva" pitchFamily="66" charset="0"/>
              </a:rPr>
              <a:t>селеноцистеїн</a:t>
            </a:r>
            <a:r>
              <a:rPr lang="ru-RU" sz="2800" dirty="0">
                <a:latin typeface="Monotype Corsiva" pitchFamily="66" charset="0"/>
              </a:rPr>
              <a:t> (п, </a:t>
            </a:r>
            <a:r>
              <a:rPr lang="en-US" sz="2800" dirty="0">
                <a:latin typeface="Monotype Corsiva" pitchFamily="66" charset="0"/>
              </a:rPr>
              <a:t>U) </a:t>
            </a:r>
            <a:r>
              <a:rPr lang="ru-RU" sz="2800" dirty="0">
                <a:latin typeface="Monotype Corsiva" pitchFamily="66" charset="0"/>
              </a:rPr>
              <a:t>і </a:t>
            </a:r>
            <a:r>
              <a:rPr lang="ru-RU" sz="2800" dirty="0" err="1">
                <a:latin typeface="Monotype Corsiva" pitchFamily="66" charset="0"/>
              </a:rPr>
              <a:t>піролізин</a:t>
            </a:r>
            <a:r>
              <a:rPr lang="ru-RU" sz="2800" dirty="0">
                <a:latin typeface="Monotype Corsiva" pitchFamily="66" charset="0"/>
              </a:rPr>
              <a:t> (</a:t>
            </a:r>
            <a:r>
              <a:rPr lang="en-US" sz="2800" dirty="0" err="1">
                <a:latin typeface="Monotype Corsiva" pitchFamily="66" charset="0"/>
              </a:rPr>
              <a:t>Pyl</a:t>
            </a:r>
            <a:r>
              <a:rPr lang="en-US" sz="2800" dirty="0">
                <a:latin typeface="Monotype Corsiva" pitchFamily="66" charset="0"/>
              </a:rPr>
              <a:t>, O). </a:t>
            </a:r>
            <a:r>
              <a:rPr lang="ru-RU" sz="2800" dirty="0" err="1">
                <a:latin typeface="Monotype Corsiva" pitchFamily="66" charset="0"/>
              </a:rPr>
              <a:t>Це</a:t>
            </a:r>
            <a:r>
              <a:rPr lang="ru-RU" sz="2800" dirty="0">
                <a:latin typeface="Monotype Corsiva" pitchFamily="66" charset="0"/>
              </a:rPr>
              <a:t> так </a:t>
            </a:r>
            <a:r>
              <a:rPr lang="ru-RU" sz="2800" dirty="0" err="1">
                <a:latin typeface="Monotype Corsiva" pitchFamily="66" charset="0"/>
              </a:rPr>
              <a:t>звані</a:t>
            </a:r>
            <a:r>
              <a:rPr lang="ru-RU" sz="2800" dirty="0">
                <a:latin typeface="Monotype Corsiva" pitchFamily="66" charset="0"/>
              </a:rPr>
              <a:t> 21-я і 22-я </a:t>
            </a:r>
            <a:r>
              <a:rPr lang="ru-RU" sz="2800" dirty="0" err="1">
                <a:latin typeface="Monotype Corsiva" pitchFamily="66" charset="0"/>
              </a:rPr>
              <a:t>амінокислоти</a:t>
            </a:r>
            <a:r>
              <a:rPr lang="ru-RU" dirty="0">
                <a:latin typeface="Monotype Corsiva" pitchFamily="66" charset="0"/>
              </a:rPr>
              <a:t/>
            </a:r>
            <a:br>
              <a:rPr lang="ru-RU" dirty="0">
                <a:latin typeface="Monotype Corsiva" pitchFamily="66" charset="0"/>
              </a:rPr>
            </a:b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048486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130</TotalTime>
  <Words>685</Words>
  <Application>Microsoft Office PowerPoint</Application>
  <PresentationFormat>Екран (4:3)</PresentationFormat>
  <Paragraphs>48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16</vt:i4>
      </vt:variant>
    </vt:vector>
  </HeadingPairs>
  <TitlesOfParts>
    <vt:vector size="17" baseType="lpstr">
      <vt:lpstr>Твердый переплет</vt:lpstr>
      <vt:lpstr>«Базові» АМІНОКИСЛОТИ </vt:lpstr>
      <vt:lpstr>Азбука живої матерії</vt:lpstr>
      <vt:lpstr>Презентація PowerPoint</vt:lpstr>
      <vt:lpstr>Білки</vt:lpstr>
      <vt:lpstr>Презентація PowerPoint</vt:lpstr>
      <vt:lpstr>Амінокислоти </vt:lpstr>
      <vt:lpstr>Базові амінокислоти</vt:lpstr>
      <vt:lpstr>Протеїногенні амінокислоти</vt:lpstr>
      <vt:lpstr>Презентація PowerPoint</vt:lpstr>
      <vt:lpstr>За своєю структурою та фізико-хімічними властивостями альфа-аміни диференціюються на замінні та незамінні. </vt:lpstr>
      <vt:lpstr>Презентація PowerPoint</vt:lpstr>
      <vt:lpstr>Презентація PowerPoint</vt:lpstr>
      <vt:lpstr>Вміст незамінних амінокислот у їжі</vt:lpstr>
      <vt:lpstr>Вміст незамінних амінокислот у їжі</vt:lpstr>
      <vt:lpstr>Висновок</vt:lpstr>
      <vt:lpstr>Дякуємо за увагу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UserT</cp:lastModifiedBy>
  <cp:revision>19</cp:revision>
  <dcterms:modified xsi:type="dcterms:W3CDTF">2014-09-17T07:57:48Z</dcterms:modified>
</cp:coreProperties>
</file>