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71" r:id="rId7"/>
    <p:sldId id="261" r:id="rId8"/>
    <p:sldId id="262" r:id="rId9"/>
    <p:sldId id="263" r:id="rId10"/>
    <p:sldId id="269" r:id="rId11"/>
    <p:sldId id="270" r:id="rId12"/>
    <p:sldId id="264" r:id="rId13"/>
    <p:sldId id="272" r:id="rId14"/>
    <p:sldId id="273" r:id="rId15"/>
    <p:sldId id="266" r:id="rId16"/>
    <p:sldId id="268" r:id="rId17"/>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6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uk-UA"/>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FE042DD6-A49D-4F05-BC62-C4E1E3B1185A}" type="datetimeFigureOut">
              <a:rPr lang="uk-UA" smtClean="0"/>
              <a:t>05.03.2015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17843386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FE042DD6-A49D-4F05-BC62-C4E1E3B1185A}" type="datetimeFigureOut">
              <a:rPr lang="uk-UA" smtClean="0"/>
              <a:t>05.03.2015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1509392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FE042DD6-A49D-4F05-BC62-C4E1E3B1185A}" type="datetimeFigureOut">
              <a:rPr lang="uk-UA" smtClean="0"/>
              <a:t>05.03.2015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1362267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FE042DD6-A49D-4F05-BC62-C4E1E3B1185A}" type="datetimeFigureOut">
              <a:rPr lang="uk-UA" smtClean="0"/>
              <a:t>05.03.2015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147067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uk-UA"/>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E042DD6-A49D-4F05-BC62-C4E1E3B1185A}" type="datetimeFigureOut">
              <a:rPr lang="uk-UA" smtClean="0"/>
              <a:t>05.03.2015</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922328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FE042DD6-A49D-4F05-BC62-C4E1E3B1185A}" type="datetimeFigureOut">
              <a:rPr lang="uk-UA" smtClean="0"/>
              <a:t>05.03.2015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2215750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uk-UA"/>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FE042DD6-A49D-4F05-BC62-C4E1E3B1185A}" type="datetimeFigureOut">
              <a:rPr lang="uk-UA" smtClean="0"/>
              <a:t>05.03.2015</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1212252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FE042DD6-A49D-4F05-BC62-C4E1E3B1185A}" type="datetimeFigureOut">
              <a:rPr lang="uk-UA" smtClean="0"/>
              <a:t>05.03.2015</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3533504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E042DD6-A49D-4F05-BC62-C4E1E3B1185A}" type="datetimeFigureOut">
              <a:rPr lang="uk-UA" smtClean="0"/>
              <a:t>05.03.2015</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2991963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uk-UA"/>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E042DD6-A49D-4F05-BC62-C4E1E3B1185A}" type="datetimeFigureOut">
              <a:rPr lang="uk-UA" smtClean="0"/>
              <a:t>05.03.2015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3547264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uk-UA"/>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E042DD6-A49D-4F05-BC62-C4E1E3B1185A}" type="datetimeFigureOut">
              <a:rPr lang="uk-UA" smtClean="0"/>
              <a:t>05.03.2015</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4DDFE91-6BF5-46EF-A856-FC1261177A7A}" type="slidenum">
              <a:rPr lang="uk-UA" smtClean="0"/>
              <a:t>‹#›</a:t>
            </a:fld>
            <a:endParaRPr lang="uk-UA"/>
          </a:p>
        </p:txBody>
      </p:sp>
    </p:spTree>
    <p:extLst>
      <p:ext uri="{BB962C8B-B14F-4D97-AF65-F5344CB8AC3E}">
        <p14:creationId xmlns:p14="http://schemas.microsoft.com/office/powerpoint/2010/main" val="1606889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042DD6-A49D-4F05-BC62-C4E1E3B1185A}" type="datetimeFigureOut">
              <a:rPr lang="uk-UA" smtClean="0"/>
              <a:t>05.03.2015</a:t>
            </a:fld>
            <a:endParaRPr lang="uk-UA"/>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DDFE91-6BF5-46EF-A856-FC1261177A7A}" type="slidenum">
              <a:rPr lang="uk-UA" smtClean="0"/>
              <a:t>‹#›</a:t>
            </a:fld>
            <a:endParaRPr lang="uk-UA"/>
          </a:p>
        </p:txBody>
      </p:sp>
    </p:spTree>
    <p:extLst>
      <p:ext uri="{BB962C8B-B14F-4D97-AF65-F5344CB8AC3E}">
        <p14:creationId xmlns:p14="http://schemas.microsoft.com/office/powerpoint/2010/main" val="38839007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27.jpeg"/><Relationship Id="rId3" Type="http://schemas.microsoft.com/office/2007/relationships/hdphoto" Target="../media/hdphoto3.wdp"/><Relationship Id="rId7" Type="http://schemas.openxmlformats.org/officeDocument/2006/relationships/image" Target="../media/image26.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13.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gif"/></Relationships>
</file>

<file path=ppt/slides/_rels/slide1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16.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gif"/></Relationships>
</file>

<file path=ppt/slides/_rels/slide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pic>
        <p:nvPicPr>
          <p:cNvPr id="4" name="Горизонтальный свиток 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277117">
            <a:off x="1258888" y="0"/>
            <a:ext cx="6459537" cy="527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12"/>
          <p:cNvSpPr>
            <a:spLocks noChangeArrowheads="1"/>
          </p:cNvSpPr>
          <p:nvPr/>
        </p:nvSpPr>
        <p:spPr bwMode="auto">
          <a:xfrm>
            <a:off x="107504" y="116632"/>
            <a:ext cx="2592388" cy="2205038"/>
          </a:xfrm>
          <a:prstGeom prst="star16">
            <a:avLst>
              <a:gd name="adj" fmla="val 43556"/>
            </a:avLst>
          </a:prstGeom>
          <a:gradFill rotWithShape="1">
            <a:gsLst>
              <a:gs pos="0">
                <a:srgbClr val="FFFF65"/>
              </a:gs>
              <a:gs pos="100000">
                <a:srgbClr val="FFB84F">
                  <a:alpha val="84000"/>
                </a:srgbClr>
              </a:gs>
            </a:gsLst>
            <a:path path="shape">
              <a:fillToRect l="50000" t="50000" r="50000" b="50000"/>
            </a:path>
          </a:gradFill>
          <a:ln w="38100" cmpd="dbl">
            <a:solidFill>
              <a:srgbClr val="800000"/>
            </a:solidFill>
            <a:miter lim="800000"/>
            <a:headEnd/>
            <a:tailEnd/>
          </a:ln>
        </p:spPr>
        <p:txBody>
          <a:bodyPr/>
          <a:lstStyle/>
          <a:p>
            <a:r>
              <a:rPr lang="uk-UA" sz="1200" dirty="0">
                <a:latin typeface="Ŕimes New Roman" pitchFamily="18" charset="0"/>
              </a:rPr>
              <a:t>          </a:t>
            </a:r>
          </a:p>
          <a:p>
            <a:r>
              <a:rPr lang="uk-UA" sz="1200" dirty="0">
                <a:latin typeface="Ŕimes New Roman" pitchFamily="18" charset="0"/>
              </a:rPr>
              <a:t>                                                                                                                                                        </a:t>
            </a:r>
          </a:p>
          <a:p>
            <a:r>
              <a:rPr lang="uk-UA" sz="1200" dirty="0">
                <a:latin typeface="Ŕimes New Roman" pitchFamily="18" charset="0"/>
              </a:rPr>
              <a:t>                                                          </a:t>
            </a:r>
          </a:p>
          <a:p>
            <a:r>
              <a:rPr lang="uk-UA" sz="1200" dirty="0">
                <a:latin typeface="Ŕimes New Roman" pitchFamily="18" charset="0"/>
              </a:rPr>
              <a:t>                                             </a:t>
            </a:r>
            <a:endParaRPr lang="ru-RU" sz="2000" dirty="0">
              <a:latin typeface="Agency FB" pitchFamily="34" charset="0"/>
            </a:endParaRPr>
          </a:p>
        </p:txBody>
      </p:sp>
      <p:pic>
        <p:nvPicPr>
          <p:cNvPr id="8" name="Picture 13" descr="b2379"/>
          <p:cNvPicPr>
            <a:picLocks noChangeAspect="1" noChangeArrowheads="1"/>
          </p:cNvPicPr>
          <p:nvPr/>
        </p:nvPicPr>
        <p:blipFill>
          <a:blip r:embed="rId3">
            <a:clrChange>
              <a:clrFrom>
                <a:srgbClr val="D3CDAB"/>
              </a:clrFrom>
              <a:clrTo>
                <a:srgbClr val="D3CDAB">
                  <a:alpha val="0"/>
                </a:srgbClr>
              </a:clrTo>
            </a:clrChange>
            <a:lum bright="-6000" contrast="30000"/>
            <a:extLst>
              <a:ext uri="{28A0092B-C50C-407E-A947-70E740481C1C}">
                <a14:useLocalDpi xmlns:a14="http://schemas.microsoft.com/office/drawing/2010/main" val="0"/>
              </a:ext>
            </a:extLst>
          </a:blip>
          <a:srcRect l="24275" t="1720" r="11086"/>
          <a:stretch>
            <a:fillRect/>
          </a:stretch>
        </p:blipFill>
        <p:spPr bwMode="auto">
          <a:xfrm>
            <a:off x="827584" y="389816"/>
            <a:ext cx="1153664" cy="1455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683568" y="3105834"/>
            <a:ext cx="5184576" cy="2800767"/>
          </a:xfrm>
          <a:prstGeom prst="rect">
            <a:avLst/>
          </a:prstGeom>
        </p:spPr>
        <p:txBody>
          <a:bodyPr wrap="square">
            <a:spAutoFit/>
          </a:bodyPr>
          <a:lstStyle/>
          <a:p>
            <a:pPr algn="ctr"/>
            <a:endParaRPr lang="uk-UA" sz="3600" b="1" dirty="0" smtClean="0">
              <a:solidFill>
                <a:srgbClr val="7030A0"/>
              </a:solidFill>
            </a:endParaRPr>
          </a:p>
          <a:p>
            <a:pPr algn="ctr"/>
            <a:endParaRPr lang="uk-UA" sz="2800" b="1" i="1" dirty="0">
              <a:solidFill>
                <a:srgbClr val="C00000"/>
              </a:solidFill>
            </a:endParaRPr>
          </a:p>
          <a:p>
            <a:pPr algn="r"/>
            <a:r>
              <a:rPr lang="uk-UA" sz="2800" b="1" i="1" dirty="0" smtClean="0">
                <a:solidFill>
                  <a:srgbClr val="C00000"/>
                </a:solidFill>
              </a:rPr>
              <a:t>  ПЕДАГОГА </a:t>
            </a:r>
            <a:r>
              <a:rPr lang="uk-UA" sz="2800" b="1" i="1" dirty="0">
                <a:solidFill>
                  <a:srgbClr val="C00000"/>
                </a:solidFill>
              </a:rPr>
              <a:t>– </a:t>
            </a:r>
            <a:r>
              <a:rPr lang="uk-UA" sz="2800" b="1" i="1" dirty="0" smtClean="0">
                <a:solidFill>
                  <a:srgbClr val="C00000"/>
                </a:solidFill>
              </a:rPr>
              <a:t>   ОРГАНІЗАТОРА</a:t>
            </a:r>
            <a:endParaRPr lang="ru-RU" sz="2800" b="1" i="1" dirty="0">
              <a:solidFill>
                <a:srgbClr val="C00000"/>
              </a:solidFill>
            </a:endParaRPr>
          </a:p>
          <a:p>
            <a:pPr algn="r"/>
            <a:r>
              <a:rPr lang="uk-UA" sz="2800" b="1" i="1" dirty="0">
                <a:solidFill>
                  <a:srgbClr val="C00000"/>
                </a:solidFill>
              </a:rPr>
              <a:t>МАКСИМОВСЬКОЇ </a:t>
            </a:r>
            <a:endParaRPr lang="uk-UA" sz="2800" b="1" i="1" dirty="0" smtClean="0">
              <a:solidFill>
                <a:srgbClr val="C00000"/>
              </a:solidFill>
            </a:endParaRPr>
          </a:p>
          <a:p>
            <a:pPr algn="r"/>
            <a:r>
              <a:rPr lang="uk-UA" sz="2800" b="1" i="1" dirty="0" smtClean="0">
                <a:solidFill>
                  <a:srgbClr val="C00000"/>
                </a:solidFill>
              </a:rPr>
              <a:t>ОКСАНИ </a:t>
            </a:r>
            <a:r>
              <a:rPr lang="uk-UA" sz="2800" b="1" i="1" dirty="0">
                <a:solidFill>
                  <a:srgbClr val="C00000"/>
                </a:solidFill>
              </a:rPr>
              <a:t>ПАВЛІВНИ</a:t>
            </a:r>
            <a:endParaRPr lang="ru-RU" sz="2800" b="1" i="1" dirty="0">
              <a:solidFill>
                <a:srgbClr val="C00000"/>
              </a:solidFill>
            </a:endParaRPr>
          </a:p>
        </p:txBody>
      </p:sp>
      <p:pic>
        <p:nvPicPr>
          <p:cNvPr id="1027" name="Picture 3" descr="Максимовська_ОПзаруб літ_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3970378"/>
            <a:ext cx="2343670" cy="2873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2806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027"/>
                                        </p:tgtEl>
                                        <p:attrNameLst>
                                          <p:attrName>style.visibility</p:attrName>
                                        </p:attrNameLst>
                                      </p:cBhvr>
                                      <p:to>
                                        <p:strVal val="visible"/>
                                      </p:to>
                                    </p:set>
                                    <p:animEffect transition="in" filter="barn(inVertical)">
                                      <p:cBhvr>
                                        <p:cTn id="2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Макро зелень"/>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21376" y="0"/>
            <a:ext cx="914450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835696" y="620688"/>
            <a:ext cx="7308303" cy="517065"/>
          </a:xfrm>
          <a:prstGeom prst="rect">
            <a:avLst/>
          </a:prstGeom>
        </p:spPr>
        <p:txBody>
          <a:bodyPr wrap="square">
            <a:spAutoFit/>
          </a:bodyPr>
          <a:lstStyle/>
          <a:p>
            <a:pPr algn="ctr">
              <a:lnSpc>
                <a:spcPct val="115000"/>
              </a:lnSpc>
              <a:spcAft>
                <a:spcPts val="1000"/>
              </a:spcAft>
            </a:pPr>
            <a:r>
              <a:rPr lang="uk-UA" sz="2400" b="1" i="1" u="sng" dirty="0" smtClean="0">
                <a:solidFill>
                  <a:srgbClr val="FF0000"/>
                </a:solidFill>
                <a:latin typeface="Calibri"/>
                <a:ea typeface="Calibri"/>
                <a:cs typeface="Times New Roman"/>
              </a:rPr>
              <a:t>«Різдвяні  зустрічі»</a:t>
            </a:r>
            <a:endParaRPr lang="ru-RU" sz="2400" u="sng" dirty="0">
              <a:latin typeface="Calibri"/>
              <a:ea typeface="Calibri"/>
              <a:cs typeface="Times New Roman"/>
            </a:endParaRPr>
          </a:p>
        </p:txBody>
      </p:sp>
      <p:pic>
        <p:nvPicPr>
          <p:cNvPr id="2050" name="Picture 2" descr="G:\різдвяні зустрічі 2015\SAM_220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33" y="0"/>
            <a:ext cx="2871937" cy="215395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G:\різдвяні зустрічі 2015\SAM_218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34018" y="1137753"/>
            <a:ext cx="3347864" cy="251089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різдвяні зустрічі 2015\SAM_2178.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54069" y="1484784"/>
            <a:ext cx="3189930" cy="2392447"/>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563888" y="3223558"/>
            <a:ext cx="2736304" cy="963854"/>
          </a:xfrm>
          <a:prstGeom prst="rect">
            <a:avLst/>
          </a:prstGeom>
        </p:spPr>
        <p:txBody>
          <a:bodyPr wrap="square">
            <a:spAutoFit/>
          </a:bodyPr>
          <a:lstStyle/>
          <a:p>
            <a:pPr>
              <a:lnSpc>
                <a:spcPct val="115000"/>
              </a:lnSpc>
              <a:spcAft>
                <a:spcPts val="1000"/>
              </a:spcAft>
            </a:pPr>
            <a:endParaRPr lang="en-US" b="1" dirty="0" smtClean="0">
              <a:solidFill>
                <a:srgbClr val="FF0000"/>
              </a:solidFill>
              <a:latin typeface="Calibri"/>
              <a:ea typeface="Calibri"/>
              <a:cs typeface="Times New Roman"/>
            </a:endParaRPr>
          </a:p>
          <a:p>
            <a:pPr>
              <a:lnSpc>
                <a:spcPct val="115000"/>
              </a:lnSpc>
              <a:spcAft>
                <a:spcPts val="1000"/>
              </a:spcAft>
            </a:pPr>
            <a:r>
              <a:rPr lang="uk-UA" sz="2400" b="1" i="1" u="sng" dirty="0" smtClean="0">
                <a:solidFill>
                  <a:srgbClr val="FF0000"/>
                </a:solidFill>
                <a:latin typeface="Calibri"/>
                <a:ea typeface="Calibri"/>
                <a:cs typeface="Times New Roman"/>
              </a:rPr>
              <a:t>«</a:t>
            </a:r>
            <a:r>
              <a:rPr lang="uk-UA" sz="2400" b="1" i="1" u="sng" dirty="0">
                <a:solidFill>
                  <a:srgbClr val="FF0000"/>
                </a:solidFill>
                <a:latin typeface="Calibri"/>
                <a:ea typeface="Calibri"/>
                <a:cs typeface="Times New Roman"/>
              </a:rPr>
              <a:t>Міс Осінь</a:t>
            </a:r>
            <a:r>
              <a:rPr lang="uk-UA" sz="2400" b="1" dirty="0">
                <a:solidFill>
                  <a:srgbClr val="FF0000"/>
                </a:solidFill>
                <a:latin typeface="Calibri"/>
                <a:ea typeface="Calibri"/>
                <a:cs typeface="Times New Roman"/>
              </a:rPr>
              <a:t>»</a:t>
            </a:r>
            <a:endParaRPr lang="ru-RU" sz="2400" dirty="0">
              <a:effectLst/>
              <a:latin typeface="Calibri"/>
              <a:ea typeface="Calibri"/>
              <a:cs typeface="Times New Roman"/>
            </a:endParaRPr>
          </a:p>
        </p:txBody>
      </p:sp>
      <p:pic>
        <p:nvPicPr>
          <p:cNvPr id="4" name="Picture 2" descr="G:\Міс Осінь 2014\DSC_1482.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400" y="4187412"/>
            <a:ext cx="4006884" cy="26705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Міс Осінь 2014\DSC_1422.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05320" y="4187412"/>
            <a:ext cx="4038680" cy="2692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3757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ipe(down)">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wipe(down)">
                                      <p:cBhvr>
                                        <p:cTn id="17" dur="500"/>
                                        <p:tgtEl>
                                          <p:spTgt spid="205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052"/>
                                        </p:tgtEl>
                                        <p:attrNameLst>
                                          <p:attrName>style.visibility</p:attrName>
                                        </p:attrNameLst>
                                      </p:cBhvr>
                                      <p:to>
                                        <p:strVal val="visible"/>
                                      </p:to>
                                    </p:set>
                                    <p:animEffect transition="in" filter="wipe(down)">
                                      <p:cBhvr>
                                        <p:cTn id="22" dur="500"/>
                                        <p:tgtEl>
                                          <p:spTgt spid="2052"/>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1000" fill="hold"/>
                                        <p:tgtEl>
                                          <p:spTgt spid="3"/>
                                        </p:tgtEl>
                                        <p:attrNameLst>
                                          <p:attrName>ppt_w</p:attrName>
                                        </p:attrNameLst>
                                      </p:cBhvr>
                                      <p:tavLst>
                                        <p:tav tm="0">
                                          <p:val>
                                            <p:fltVal val="0"/>
                                          </p:val>
                                        </p:tav>
                                        <p:tav tm="100000">
                                          <p:val>
                                            <p:strVal val="#ppt_w"/>
                                          </p:val>
                                        </p:tav>
                                      </p:tavLst>
                                    </p:anim>
                                    <p:anim calcmode="lin" valueType="num">
                                      <p:cBhvr>
                                        <p:cTn id="28" dur="1000" fill="hold"/>
                                        <p:tgtEl>
                                          <p:spTgt spid="3"/>
                                        </p:tgtEl>
                                        <p:attrNameLst>
                                          <p:attrName>ppt_h</p:attrName>
                                        </p:attrNameLst>
                                      </p:cBhvr>
                                      <p:tavLst>
                                        <p:tav tm="0">
                                          <p:val>
                                            <p:fltVal val="0"/>
                                          </p:val>
                                        </p:tav>
                                        <p:tav tm="100000">
                                          <p:val>
                                            <p:strVal val="#ppt_h"/>
                                          </p:val>
                                        </p:tav>
                                      </p:tavLst>
                                    </p:anim>
                                    <p:anim calcmode="lin" valueType="num">
                                      <p:cBhvr>
                                        <p:cTn id="29" dur="1000" fill="hold"/>
                                        <p:tgtEl>
                                          <p:spTgt spid="3"/>
                                        </p:tgtEl>
                                        <p:attrNameLst>
                                          <p:attrName>style.rotation</p:attrName>
                                        </p:attrNameLst>
                                      </p:cBhvr>
                                      <p:tavLst>
                                        <p:tav tm="0">
                                          <p:val>
                                            <p:fltVal val="90"/>
                                          </p:val>
                                        </p:tav>
                                        <p:tav tm="100000">
                                          <p:val>
                                            <p:fltVal val="0"/>
                                          </p:val>
                                        </p:tav>
                                      </p:tavLst>
                                    </p:anim>
                                    <p:animEffect transition="in" filter="fade">
                                      <p:cBhvr>
                                        <p:cTn id="30" dur="10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0" fill="hold"/>
                                        <p:tgtEl>
                                          <p:spTgt spid="4"/>
                                        </p:tgtEl>
                                        <p:attrNameLst>
                                          <p:attrName>ppt_w</p:attrName>
                                        </p:attrNameLst>
                                      </p:cBhvr>
                                      <p:tavLst>
                                        <p:tav tm="0">
                                          <p:val>
                                            <p:fltVal val="0"/>
                                          </p:val>
                                        </p:tav>
                                        <p:tav tm="100000">
                                          <p:val>
                                            <p:strVal val="#ppt_w"/>
                                          </p:val>
                                        </p:tav>
                                      </p:tavLst>
                                    </p:anim>
                                    <p:anim calcmode="lin" valueType="num">
                                      <p:cBhvr>
                                        <p:cTn id="36" dur="1000" fill="hold"/>
                                        <p:tgtEl>
                                          <p:spTgt spid="4"/>
                                        </p:tgtEl>
                                        <p:attrNameLst>
                                          <p:attrName>ppt_h</p:attrName>
                                        </p:attrNameLst>
                                      </p:cBhvr>
                                      <p:tavLst>
                                        <p:tav tm="0">
                                          <p:val>
                                            <p:fltVal val="0"/>
                                          </p:val>
                                        </p:tav>
                                        <p:tav tm="100000">
                                          <p:val>
                                            <p:strVal val="#ppt_h"/>
                                          </p:val>
                                        </p:tav>
                                      </p:tavLst>
                                    </p:anim>
                                    <p:anim calcmode="lin" valueType="num">
                                      <p:cBhvr>
                                        <p:cTn id="37" dur="1000" fill="hold"/>
                                        <p:tgtEl>
                                          <p:spTgt spid="4"/>
                                        </p:tgtEl>
                                        <p:attrNameLst>
                                          <p:attrName>style.rotation</p:attrName>
                                        </p:attrNameLst>
                                      </p:cBhvr>
                                      <p:tavLst>
                                        <p:tav tm="0">
                                          <p:val>
                                            <p:fltVal val="90"/>
                                          </p:val>
                                        </p:tav>
                                        <p:tav tm="100000">
                                          <p:val>
                                            <p:fltVal val="0"/>
                                          </p:val>
                                        </p:tav>
                                      </p:tavLst>
                                    </p:anim>
                                    <p:animEffect transition="in" filter="fade">
                                      <p:cBhvr>
                                        <p:cTn id="38" dur="100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nodeType="clickEffect">
                                  <p:stCondLst>
                                    <p:cond delay="0"/>
                                  </p:stCondLst>
                                  <p:childTnLst>
                                    <p:set>
                                      <p:cBhvr>
                                        <p:cTn id="42" dur="1" fill="hold">
                                          <p:stCondLst>
                                            <p:cond delay="0"/>
                                          </p:stCondLst>
                                        </p:cTn>
                                        <p:tgtEl>
                                          <p:spTgt spid="1027"/>
                                        </p:tgtEl>
                                        <p:attrNameLst>
                                          <p:attrName>style.visibility</p:attrName>
                                        </p:attrNameLst>
                                      </p:cBhvr>
                                      <p:to>
                                        <p:strVal val="visible"/>
                                      </p:to>
                                    </p:set>
                                    <p:anim calcmode="lin" valueType="num">
                                      <p:cBhvr>
                                        <p:cTn id="43" dur="1000" fill="hold"/>
                                        <p:tgtEl>
                                          <p:spTgt spid="1027"/>
                                        </p:tgtEl>
                                        <p:attrNameLst>
                                          <p:attrName>ppt_w</p:attrName>
                                        </p:attrNameLst>
                                      </p:cBhvr>
                                      <p:tavLst>
                                        <p:tav tm="0">
                                          <p:val>
                                            <p:fltVal val="0"/>
                                          </p:val>
                                        </p:tav>
                                        <p:tav tm="100000">
                                          <p:val>
                                            <p:strVal val="#ppt_w"/>
                                          </p:val>
                                        </p:tav>
                                      </p:tavLst>
                                    </p:anim>
                                    <p:anim calcmode="lin" valueType="num">
                                      <p:cBhvr>
                                        <p:cTn id="44" dur="1000" fill="hold"/>
                                        <p:tgtEl>
                                          <p:spTgt spid="1027"/>
                                        </p:tgtEl>
                                        <p:attrNameLst>
                                          <p:attrName>ppt_h</p:attrName>
                                        </p:attrNameLst>
                                      </p:cBhvr>
                                      <p:tavLst>
                                        <p:tav tm="0">
                                          <p:val>
                                            <p:fltVal val="0"/>
                                          </p:val>
                                        </p:tav>
                                        <p:tav tm="100000">
                                          <p:val>
                                            <p:strVal val="#ppt_h"/>
                                          </p:val>
                                        </p:tav>
                                      </p:tavLst>
                                    </p:anim>
                                    <p:anim calcmode="lin" valueType="num">
                                      <p:cBhvr>
                                        <p:cTn id="45" dur="1000" fill="hold"/>
                                        <p:tgtEl>
                                          <p:spTgt spid="1027"/>
                                        </p:tgtEl>
                                        <p:attrNameLst>
                                          <p:attrName>style.rotation</p:attrName>
                                        </p:attrNameLst>
                                      </p:cBhvr>
                                      <p:tavLst>
                                        <p:tav tm="0">
                                          <p:val>
                                            <p:fltVal val="90"/>
                                          </p:val>
                                        </p:tav>
                                        <p:tav tm="100000">
                                          <p:val>
                                            <p:fltVal val="0"/>
                                          </p:val>
                                        </p:tav>
                                      </p:tavLst>
                                    </p:anim>
                                    <p:animEffect transition="in" filter="fade">
                                      <p:cBhvr>
                                        <p:cTn id="46"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pic>
        <p:nvPicPr>
          <p:cNvPr id="2050" name="Picture 2" descr="G:\8 березня 2014\IMG_023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19" y="633697"/>
            <a:ext cx="3251200" cy="24384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195736" y="116632"/>
            <a:ext cx="3086555" cy="517065"/>
          </a:xfrm>
          <a:prstGeom prst="rect">
            <a:avLst/>
          </a:prstGeom>
        </p:spPr>
        <p:txBody>
          <a:bodyPr wrap="square">
            <a:spAutoFit/>
          </a:bodyPr>
          <a:lstStyle/>
          <a:p>
            <a:pPr algn="ctr">
              <a:lnSpc>
                <a:spcPct val="115000"/>
              </a:lnSpc>
              <a:spcAft>
                <a:spcPts val="1000"/>
              </a:spcAft>
            </a:pPr>
            <a:r>
              <a:rPr lang="uk-UA" sz="2400" b="1" i="1" u="sng" dirty="0">
                <a:solidFill>
                  <a:srgbClr val="FF0000"/>
                </a:solidFill>
                <a:latin typeface="Calibri"/>
                <a:ea typeface="Calibri"/>
                <a:cs typeface="Times New Roman"/>
              </a:rPr>
              <a:t>«</a:t>
            </a:r>
            <a:r>
              <a:rPr lang="uk-UA" sz="2400" b="1" i="1" u="sng" dirty="0" smtClean="0">
                <a:solidFill>
                  <a:srgbClr val="FF0000"/>
                </a:solidFill>
                <a:latin typeface="Calibri"/>
                <a:ea typeface="Calibri"/>
                <a:cs typeface="Times New Roman"/>
              </a:rPr>
              <a:t>8 </a:t>
            </a:r>
            <a:r>
              <a:rPr lang="uk-UA" sz="2400" b="1" i="1" u="sng" dirty="0">
                <a:solidFill>
                  <a:srgbClr val="FF0000"/>
                </a:solidFill>
                <a:latin typeface="Calibri"/>
                <a:ea typeface="Calibri"/>
                <a:cs typeface="Times New Roman"/>
              </a:rPr>
              <a:t>Березня»</a:t>
            </a:r>
            <a:endParaRPr lang="ru-RU" sz="2400" dirty="0">
              <a:effectLst/>
              <a:latin typeface="Calibri"/>
              <a:ea typeface="Calibri"/>
              <a:cs typeface="Times New Roman"/>
            </a:endParaRPr>
          </a:p>
        </p:txBody>
      </p:sp>
      <p:pic>
        <p:nvPicPr>
          <p:cNvPr id="2051" name="Picture 3" descr="G:\8 березня 2014\IMG_023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633697"/>
            <a:ext cx="32512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G:\8 березня 2014\IMG_023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4351" y="633697"/>
            <a:ext cx="32512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059832" y="3223559"/>
            <a:ext cx="2283405" cy="492122"/>
          </a:xfrm>
          <a:prstGeom prst="rect">
            <a:avLst/>
          </a:prstGeom>
        </p:spPr>
        <p:txBody>
          <a:bodyPr wrap="square">
            <a:spAutoFit/>
          </a:bodyPr>
          <a:lstStyle/>
          <a:p>
            <a:pPr algn="ctr">
              <a:lnSpc>
                <a:spcPct val="115000"/>
              </a:lnSpc>
              <a:spcAft>
                <a:spcPts val="1000"/>
              </a:spcAft>
            </a:pPr>
            <a:r>
              <a:rPr lang="uk-UA" b="1" i="1" u="sng" dirty="0">
                <a:solidFill>
                  <a:srgbClr val="FF0000"/>
                </a:solidFill>
                <a:latin typeface="Calibri"/>
                <a:ea typeface="Calibri"/>
                <a:cs typeface="Times New Roman"/>
              </a:rPr>
              <a:t>«</a:t>
            </a:r>
            <a:r>
              <a:rPr lang="uk-UA" sz="2400" b="1" i="1" u="sng" dirty="0">
                <a:solidFill>
                  <a:srgbClr val="FF0000"/>
                </a:solidFill>
                <a:latin typeface="Calibri"/>
                <a:ea typeface="Calibri"/>
                <a:cs typeface="Times New Roman"/>
              </a:rPr>
              <a:t>Учень року»</a:t>
            </a:r>
            <a:endParaRPr lang="ru-RU" sz="2400" dirty="0">
              <a:effectLst/>
              <a:latin typeface="Calibri"/>
              <a:ea typeface="Calibri"/>
              <a:cs typeface="Times New Roman"/>
            </a:endParaRPr>
          </a:p>
        </p:txBody>
      </p:sp>
      <p:pic>
        <p:nvPicPr>
          <p:cNvPr id="2053" name="Picture 5" descr="G:\Учень року 2014\IMG_0559.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185017">
            <a:off x="135805" y="3234481"/>
            <a:ext cx="32512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G:\Учень року 2014\IMG_0569.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5816" y="4419600"/>
            <a:ext cx="32512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G:\Учень року 2014\IMG_0589.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419269">
            <a:off x="5573956" y="3403689"/>
            <a:ext cx="32512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4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randombar(horizontal)">
                                      <p:cBhvr>
                                        <p:cTn id="12" dur="5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randombar(horizontal)">
                                      <p:cBhvr>
                                        <p:cTn id="17" dur="500"/>
                                        <p:tgtEl>
                                          <p:spTgt spid="2051"/>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2052"/>
                                        </p:tgtEl>
                                        <p:attrNameLst>
                                          <p:attrName>style.visibility</p:attrName>
                                        </p:attrNameLst>
                                      </p:cBhvr>
                                      <p:to>
                                        <p:strVal val="visible"/>
                                      </p:to>
                                    </p:set>
                                    <p:animEffect transition="in" filter="randombar(horizontal)">
                                      <p:cBhvr>
                                        <p:cTn id="22" dur="500"/>
                                        <p:tgtEl>
                                          <p:spTgt spid="205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circle(in)">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2053"/>
                                        </p:tgtEl>
                                        <p:attrNameLst>
                                          <p:attrName>style.visibility</p:attrName>
                                        </p:attrNameLst>
                                      </p:cBhvr>
                                      <p:to>
                                        <p:strVal val="visible"/>
                                      </p:to>
                                    </p:set>
                                    <p:animEffect transition="in" filter="circle(in)">
                                      <p:cBhvr>
                                        <p:cTn id="32" dur="2000"/>
                                        <p:tgtEl>
                                          <p:spTgt spid="2053"/>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2054"/>
                                        </p:tgtEl>
                                        <p:attrNameLst>
                                          <p:attrName>style.visibility</p:attrName>
                                        </p:attrNameLst>
                                      </p:cBhvr>
                                      <p:to>
                                        <p:strVal val="visible"/>
                                      </p:to>
                                    </p:set>
                                    <p:animEffect transition="in" filter="circle(in)">
                                      <p:cBhvr>
                                        <p:cTn id="37" dur="2000"/>
                                        <p:tgtEl>
                                          <p:spTgt spid="2054"/>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nodeType="clickEffect">
                                  <p:stCondLst>
                                    <p:cond delay="0"/>
                                  </p:stCondLst>
                                  <p:childTnLst>
                                    <p:set>
                                      <p:cBhvr>
                                        <p:cTn id="41" dur="1" fill="hold">
                                          <p:stCondLst>
                                            <p:cond delay="0"/>
                                          </p:stCondLst>
                                        </p:cTn>
                                        <p:tgtEl>
                                          <p:spTgt spid="2055"/>
                                        </p:tgtEl>
                                        <p:attrNameLst>
                                          <p:attrName>style.visibility</p:attrName>
                                        </p:attrNameLst>
                                      </p:cBhvr>
                                      <p:to>
                                        <p:strVal val="visible"/>
                                      </p:to>
                                    </p:set>
                                    <p:animEffect transition="in" filter="circle(in)">
                                      <p:cBhvr>
                                        <p:cTn id="42" dur="20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Картинки по запросу фон для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1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815405" y="270756"/>
            <a:ext cx="6480720" cy="630641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6" name="Picture 2" descr="C:\Users\Администратор\Desktop\imag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6150" y="4379878"/>
            <a:ext cx="1847850" cy="2466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253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4" name="Прямоугольник 3"/>
          <p:cNvSpPr/>
          <p:nvPr/>
        </p:nvSpPr>
        <p:spPr>
          <a:xfrm>
            <a:off x="1043608" y="764704"/>
            <a:ext cx="6804248" cy="5078313"/>
          </a:xfrm>
          <a:prstGeom prst="rect">
            <a:avLst/>
          </a:prstGeom>
        </p:spPr>
        <p:txBody>
          <a:bodyPr wrap="square">
            <a:spAutoFit/>
          </a:bodyPr>
          <a:lstStyle/>
          <a:p>
            <a:pPr algn="r"/>
            <a:r>
              <a:rPr lang="uk-UA" sz="3600" dirty="0">
                <a:solidFill>
                  <a:srgbClr val="002060"/>
                </a:solidFill>
              </a:rPr>
              <a:t>Отже, слід пам’ятати, що без звертання до багатовікового досвіду народу в справі виховання підростаючого покоління, без залучення набутків етнопедагогіки </a:t>
            </a:r>
            <a:r>
              <a:rPr lang="en-US" sz="3600" dirty="0" smtClean="0">
                <a:solidFill>
                  <a:srgbClr val="002060"/>
                </a:solidFill>
              </a:rPr>
              <a:t>  </a:t>
            </a:r>
            <a:r>
              <a:rPr lang="uk-UA" sz="3600" dirty="0" smtClean="0">
                <a:solidFill>
                  <a:srgbClr val="002060"/>
                </a:solidFill>
              </a:rPr>
              <a:t>неможливе </a:t>
            </a:r>
            <a:r>
              <a:rPr lang="uk-UA" sz="3600" dirty="0">
                <a:solidFill>
                  <a:srgbClr val="002060"/>
                </a:solidFill>
              </a:rPr>
              <a:t>і формування життєвого пріоритету особистості.</a:t>
            </a:r>
            <a:endParaRPr lang="ru-RU" sz="3600" dirty="0">
              <a:solidFill>
                <a:srgbClr val="002060"/>
              </a:solidFill>
            </a:endParaRPr>
          </a:p>
        </p:txBody>
      </p:sp>
      <p:pic>
        <p:nvPicPr>
          <p:cNvPr id="6" name="Picture 4" descr="H:\Анімації\3DSVIT_animation_butterfly.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0" y="4529985"/>
            <a:ext cx="2304256"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448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Цветы и бабочк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33223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i.i.ua/cards/pic/9/8/3548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243" y="639748"/>
            <a:ext cx="4286250" cy="5715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5" descr="http://kwitka.ucoz.ua/gif/1239058emuaiudwqq.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3518826"/>
            <a:ext cx="3361556" cy="336155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142" y="46745"/>
            <a:ext cx="4386820" cy="3450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4394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Простое творчество"/>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18000" contrast="61000"/>
                    </a14:imgEffect>
                  </a14:imgLayer>
                </a14:imgProps>
              </a:ext>
              <a:ext uri="{28A0092B-C50C-407E-A947-70E740481C1C}">
                <a14:useLocalDpi xmlns:a14="http://schemas.microsoft.com/office/drawing/2010/main" val="0"/>
              </a:ext>
            </a:extLst>
          </a:blip>
          <a:srcRect/>
          <a:stretch>
            <a:fillRect/>
          </a:stretch>
        </p:blipFill>
        <p:spPr bwMode="auto">
          <a:xfrm>
            <a:off x="-7708" y="1"/>
            <a:ext cx="9151708" cy="686959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Красивое поздравления с наступающим 8 марта"/>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5963"/>
            <a:ext cx="9144000" cy="68407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461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Картинки по запросу надпись дякую за увагу"/>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10" y="0"/>
            <a:ext cx="9143990" cy="6928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910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2050"/>
                                        </p:tgtEl>
                                        <p:attrNameLst>
                                          <p:attrName>r</p:attrName>
                                        </p:attrNameLst>
                                      </p:cBhvr>
                                    </p:animRot>
                                    <p:animRot by="-240000">
                                      <p:cBhvr>
                                        <p:cTn id="7" dur="200" fill="hold">
                                          <p:stCondLst>
                                            <p:cond delay="200"/>
                                          </p:stCondLst>
                                        </p:cTn>
                                        <p:tgtEl>
                                          <p:spTgt spid="2050"/>
                                        </p:tgtEl>
                                        <p:attrNameLst>
                                          <p:attrName>r</p:attrName>
                                        </p:attrNameLst>
                                      </p:cBhvr>
                                    </p:animRot>
                                    <p:animRot by="240000">
                                      <p:cBhvr>
                                        <p:cTn id="8" dur="200" fill="hold">
                                          <p:stCondLst>
                                            <p:cond delay="400"/>
                                          </p:stCondLst>
                                        </p:cTn>
                                        <p:tgtEl>
                                          <p:spTgt spid="2050"/>
                                        </p:tgtEl>
                                        <p:attrNameLst>
                                          <p:attrName>r</p:attrName>
                                        </p:attrNameLst>
                                      </p:cBhvr>
                                    </p:animRot>
                                    <p:animRot by="-240000">
                                      <p:cBhvr>
                                        <p:cTn id="9" dur="200" fill="hold">
                                          <p:stCondLst>
                                            <p:cond delay="600"/>
                                          </p:stCondLst>
                                        </p:cTn>
                                        <p:tgtEl>
                                          <p:spTgt spid="2050"/>
                                        </p:tgtEl>
                                        <p:attrNameLst>
                                          <p:attrName>r</p:attrName>
                                        </p:attrNameLst>
                                      </p:cBhvr>
                                    </p:animRot>
                                    <p:animRot by="120000">
                                      <p:cBhvr>
                                        <p:cTn id="10" dur="200" fill="hold">
                                          <p:stCondLst>
                                            <p:cond delay="800"/>
                                          </p:stCondLst>
                                        </p:cTn>
                                        <p:tgtEl>
                                          <p:spTgt spid="20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2050" name="Picture 2" descr="http://pedsovet.su/_ld/265/923191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92" y="11444"/>
            <a:ext cx="9199992"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691680" y="836712"/>
            <a:ext cx="5688632" cy="769441"/>
          </a:xfrm>
          <a:prstGeom prst="rect">
            <a:avLst/>
          </a:prstGeom>
        </p:spPr>
        <p:txBody>
          <a:bodyPr wrap="square">
            <a:spAutoFit/>
          </a:bodyPr>
          <a:lstStyle/>
          <a:p>
            <a:pPr algn="ctr" fontAlgn="auto">
              <a:spcBef>
                <a:spcPts val="0"/>
              </a:spcBef>
              <a:spcAft>
                <a:spcPts val="0"/>
              </a:spcAft>
              <a:defRPr/>
            </a:pPr>
            <a:r>
              <a:rPr lang="uk-UA" sz="4400" b="1" i="1" dirty="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Анкетні </a:t>
            </a:r>
            <a:r>
              <a:rPr lang="en-US" sz="4400" b="1" i="1"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 </a:t>
            </a:r>
            <a:r>
              <a:rPr lang="uk-UA" sz="4400" b="1" i="1" dirty="0" smtClean="0">
                <a:solidFill>
                  <a:srgbClr val="7030A0"/>
                </a:solidFill>
                <a:effectLst>
                  <a:outerShdw blurRad="38100" dist="38100" dir="2700000" algn="tl">
                    <a:srgbClr val="000000">
                      <a:alpha val="43137"/>
                    </a:srgbClr>
                  </a:outerShdw>
                </a:effectLst>
                <a:latin typeface="Times New Roman" pitchFamily="18" charset="0"/>
                <a:cs typeface="Times New Roman" pitchFamily="18" charset="0"/>
              </a:rPr>
              <a:t>дні</a:t>
            </a:r>
            <a:endParaRPr lang="ru-RU" sz="4400" b="1" i="1" dirty="0">
              <a:solidFill>
                <a:srgbClr val="7030A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Прямоугольник 4"/>
          <p:cNvSpPr/>
          <p:nvPr/>
        </p:nvSpPr>
        <p:spPr>
          <a:xfrm>
            <a:off x="1259632" y="1988840"/>
            <a:ext cx="7056784" cy="3416320"/>
          </a:xfrm>
          <a:prstGeom prst="rect">
            <a:avLst/>
          </a:prstGeom>
        </p:spPr>
        <p:txBody>
          <a:bodyPr wrap="square">
            <a:spAutoFit/>
          </a:bodyPr>
          <a:lstStyle/>
          <a:p>
            <a:r>
              <a:rPr lang="uk-UA" sz="3600" b="1" dirty="0">
                <a:solidFill>
                  <a:srgbClr val="FF0000"/>
                </a:solidFill>
                <a:latin typeface="Segoe UI Semibold" pitchFamily="34" charset="0"/>
                <a:cs typeface="Times New Roman" pitchFamily="18" charset="0"/>
              </a:rPr>
              <a:t>Освіта </a:t>
            </a:r>
            <a:r>
              <a:rPr lang="uk-UA" sz="3600" b="1" dirty="0" smtClean="0">
                <a:solidFill>
                  <a:srgbClr val="FF0000"/>
                </a:solidFill>
                <a:latin typeface="Segoe UI Semibold" pitchFamily="34" charset="0"/>
                <a:cs typeface="Times New Roman" pitchFamily="18" charset="0"/>
              </a:rPr>
              <a:t>–</a:t>
            </a:r>
            <a:r>
              <a:rPr lang="en-US" sz="3600" b="1" dirty="0" smtClean="0">
                <a:solidFill>
                  <a:srgbClr val="FF0000"/>
                </a:solidFill>
                <a:latin typeface="Segoe UI Semibold" pitchFamily="34" charset="0"/>
                <a:cs typeface="Times New Roman" pitchFamily="18" charset="0"/>
              </a:rPr>
              <a:t> </a:t>
            </a:r>
            <a:r>
              <a:rPr lang="uk-UA" sz="3600" b="1" dirty="0" smtClean="0">
                <a:solidFill>
                  <a:srgbClr val="403152"/>
                </a:solidFill>
                <a:latin typeface="Segoe UI Semibold" pitchFamily="34" charset="0"/>
                <a:cs typeface="Times New Roman" pitchFamily="18" charset="0"/>
              </a:rPr>
              <a:t>вища</a:t>
            </a:r>
            <a:endParaRPr lang="uk-UA" sz="3600" b="1" dirty="0">
              <a:solidFill>
                <a:srgbClr val="403152"/>
              </a:solidFill>
              <a:latin typeface="Segoe UI Semibold" pitchFamily="34" charset="0"/>
              <a:cs typeface="Times New Roman" pitchFamily="18" charset="0"/>
            </a:endParaRPr>
          </a:p>
          <a:p>
            <a:r>
              <a:rPr lang="uk-UA" sz="3600" b="1" dirty="0">
                <a:solidFill>
                  <a:srgbClr val="FF0000"/>
                </a:solidFill>
                <a:latin typeface="Segoe UI Semibold" pitchFamily="34" charset="0"/>
                <a:cs typeface="Times New Roman" pitchFamily="18" charset="0"/>
              </a:rPr>
              <a:t>Фах – </a:t>
            </a:r>
            <a:r>
              <a:rPr lang="uk-UA" sz="3600" b="1" dirty="0">
                <a:solidFill>
                  <a:srgbClr val="403152"/>
                </a:solidFill>
                <a:latin typeface="Segoe UI Semibold" pitchFamily="34" charset="0"/>
                <a:cs typeface="Times New Roman" pitchFamily="18" charset="0"/>
              </a:rPr>
              <a:t>українська мова та література</a:t>
            </a:r>
          </a:p>
          <a:p>
            <a:r>
              <a:rPr lang="uk-UA" sz="3600" b="1" dirty="0">
                <a:solidFill>
                  <a:srgbClr val="FF0000"/>
                </a:solidFill>
                <a:latin typeface="Segoe UI Semibold" pitchFamily="34" charset="0"/>
                <a:cs typeface="Times New Roman" pitchFamily="18" charset="0"/>
              </a:rPr>
              <a:t>Педагогічний стаж – </a:t>
            </a:r>
            <a:r>
              <a:rPr lang="en-US" sz="3600" b="1" dirty="0" smtClean="0">
                <a:solidFill>
                  <a:srgbClr val="403152"/>
                </a:solidFill>
                <a:latin typeface="Segoe UI Semibold" pitchFamily="34" charset="0"/>
                <a:cs typeface="Times New Roman" pitchFamily="18" charset="0"/>
              </a:rPr>
              <a:t>15</a:t>
            </a:r>
            <a:r>
              <a:rPr lang="uk-UA" sz="3600" b="1" dirty="0" smtClean="0">
                <a:solidFill>
                  <a:srgbClr val="403152"/>
                </a:solidFill>
                <a:latin typeface="Segoe UI Semibold" pitchFamily="34" charset="0"/>
                <a:cs typeface="Times New Roman" pitchFamily="18" charset="0"/>
              </a:rPr>
              <a:t> </a:t>
            </a:r>
            <a:r>
              <a:rPr lang="uk-UA" sz="3600" b="1" dirty="0">
                <a:solidFill>
                  <a:srgbClr val="403152"/>
                </a:solidFill>
                <a:latin typeface="Segoe UI Semibold" pitchFamily="34" charset="0"/>
                <a:cs typeface="Times New Roman" pitchFamily="18" charset="0"/>
              </a:rPr>
              <a:t>років</a:t>
            </a:r>
          </a:p>
          <a:p>
            <a:r>
              <a:rPr lang="uk-UA" sz="3600" b="1" dirty="0">
                <a:solidFill>
                  <a:srgbClr val="FF0000"/>
                </a:solidFill>
                <a:latin typeface="Segoe UI Semibold" pitchFamily="34" charset="0"/>
                <a:cs typeface="Times New Roman" pitchFamily="18" charset="0"/>
              </a:rPr>
              <a:t>Кваліфікаційна категорія – </a:t>
            </a:r>
            <a:r>
              <a:rPr lang="uk-UA" sz="3600" b="1" dirty="0">
                <a:solidFill>
                  <a:srgbClr val="403152"/>
                </a:solidFill>
                <a:latin typeface="Segoe UI Semibold" pitchFamily="34" charset="0"/>
                <a:cs typeface="Times New Roman" pitchFamily="18" charset="0"/>
              </a:rPr>
              <a:t>спеціаліст </a:t>
            </a:r>
            <a:r>
              <a:rPr lang="en-US" sz="3600" b="1" dirty="0">
                <a:solidFill>
                  <a:srgbClr val="403152"/>
                </a:solidFill>
                <a:latin typeface="Segoe UI Semibold" pitchFamily="34" charset="0"/>
                <a:cs typeface="Times New Roman" pitchFamily="18" charset="0"/>
              </a:rPr>
              <a:t>I</a:t>
            </a:r>
            <a:r>
              <a:rPr lang="uk-UA" sz="3600" b="1" dirty="0" smtClean="0">
                <a:solidFill>
                  <a:srgbClr val="403152"/>
                </a:solidFill>
                <a:latin typeface="Segoe UI Semibold" pitchFamily="34" charset="0"/>
                <a:cs typeface="Times New Roman" pitchFamily="18" charset="0"/>
              </a:rPr>
              <a:t> </a:t>
            </a:r>
            <a:r>
              <a:rPr lang="uk-UA" sz="3600" b="1" dirty="0">
                <a:solidFill>
                  <a:srgbClr val="403152"/>
                </a:solidFill>
                <a:latin typeface="Segoe UI Semibold" pitchFamily="34" charset="0"/>
                <a:cs typeface="Times New Roman" pitchFamily="18" charset="0"/>
              </a:rPr>
              <a:t>категорії</a:t>
            </a:r>
          </a:p>
        </p:txBody>
      </p:sp>
      <p:pic>
        <p:nvPicPr>
          <p:cNvPr id="7" name="Picture 3" descr="09135b09d081af26ce0895a470f2fcb0"/>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434177" y="4605954"/>
            <a:ext cx="2736850"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5863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encrypted-tbn0.gstatic.com/images?q=tbn:ANd9GcRD8vo9y5undLPXqZqzUPOJg_UB64f8mupdURV9vB4zj1xhw1F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17" y="-71186"/>
            <a:ext cx="9164817" cy="690015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259632" y="404664"/>
            <a:ext cx="7560840" cy="5293757"/>
          </a:xfrm>
          <a:prstGeom prst="rect">
            <a:avLst/>
          </a:prstGeom>
        </p:spPr>
        <p:txBody>
          <a:bodyPr wrap="square">
            <a:spAutoFit/>
          </a:bodyPr>
          <a:lstStyle/>
          <a:p>
            <a:pPr algn="ctr"/>
            <a:endParaRPr lang="uk-UA" sz="4400" u="sng" dirty="0" smtClean="0">
              <a:solidFill>
                <a:srgbClr val="7030A0"/>
              </a:solidFill>
              <a:effectLst>
                <a:outerShdw blurRad="38100" dist="38100" dir="2700000" algn="tl">
                  <a:srgbClr val="000000">
                    <a:alpha val="43137"/>
                  </a:srgbClr>
                </a:outerShdw>
              </a:effectLst>
            </a:endParaRPr>
          </a:p>
          <a:p>
            <a:pPr algn="ctr"/>
            <a:endParaRPr lang="uk-UA" sz="4400" u="sng" dirty="0">
              <a:solidFill>
                <a:srgbClr val="7030A0"/>
              </a:solidFill>
              <a:effectLst>
                <a:outerShdw blurRad="38100" dist="38100" dir="2700000" algn="tl">
                  <a:srgbClr val="000000">
                    <a:alpha val="43137"/>
                  </a:srgbClr>
                </a:outerShdw>
              </a:effectLst>
            </a:endParaRPr>
          </a:p>
          <a:p>
            <a:pPr algn="ctr"/>
            <a:endParaRPr lang="uk-UA" sz="4400" u="sng" dirty="0" smtClean="0">
              <a:solidFill>
                <a:srgbClr val="7030A0"/>
              </a:solidFill>
              <a:effectLst>
                <a:outerShdw blurRad="38100" dist="38100" dir="2700000" algn="tl">
                  <a:srgbClr val="000000">
                    <a:alpha val="43137"/>
                  </a:srgbClr>
                </a:outerShdw>
              </a:effectLst>
            </a:endParaRPr>
          </a:p>
          <a:p>
            <a:pPr algn="ctr"/>
            <a:endParaRPr lang="uk-UA" sz="4400" u="sng" dirty="0">
              <a:solidFill>
                <a:srgbClr val="7030A0"/>
              </a:solidFill>
              <a:effectLst>
                <a:outerShdw blurRad="38100" dist="38100" dir="2700000" algn="tl">
                  <a:srgbClr val="000000">
                    <a:alpha val="43137"/>
                  </a:srgbClr>
                </a:outerShdw>
              </a:effectLst>
            </a:endParaRPr>
          </a:p>
          <a:p>
            <a:pPr algn="ctr"/>
            <a:r>
              <a:rPr lang="uk-UA" sz="5400" b="1" dirty="0" smtClean="0">
                <a:solidFill>
                  <a:srgbClr val="7030A0"/>
                </a:solidFill>
                <a:effectLst>
                  <a:outerShdw blurRad="38100" dist="38100" dir="2700000" algn="tl">
                    <a:srgbClr val="000000">
                      <a:alpha val="43137"/>
                    </a:srgbClr>
                  </a:outerShdw>
                </a:effectLst>
              </a:rPr>
              <a:t>Формування   </a:t>
            </a:r>
            <a:r>
              <a:rPr lang="uk-UA" sz="5400" b="1" dirty="0">
                <a:solidFill>
                  <a:srgbClr val="7030A0"/>
                </a:solidFill>
                <a:effectLst>
                  <a:outerShdw blurRad="38100" dist="38100" dir="2700000" algn="tl">
                    <a:srgbClr val="000000">
                      <a:alpha val="43137"/>
                    </a:srgbClr>
                  </a:outerShdw>
                </a:effectLst>
              </a:rPr>
              <a:t>життєвого </a:t>
            </a:r>
            <a:r>
              <a:rPr lang="uk-UA" sz="5400" b="1" dirty="0" smtClean="0">
                <a:solidFill>
                  <a:srgbClr val="7030A0"/>
                </a:solidFill>
                <a:effectLst>
                  <a:outerShdw blurRad="38100" dist="38100" dir="2700000" algn="tl">
                    <a:srgbClr val="000000">
                      <a:alpha val="43137"/>
                    </a:srgbClr>
                  </a:outerShdw>
                </a:effectLst>
              </a:rPr>
              <a:t>пріоритету </a:t>
            </a:r>
            <a:r>
              <a:rPr lang="uk-UA" sz="5400" b="1" dirty="0">
                <a:solidFill>
                  <a:srgbClr val="7030A0"/>
                </a:solidFill>
                <a:effectLst>
                  <a:outerShdw blurRad="38100" dist="38100" dir="2700000" algn="tl">
                    <a:srgbClr val="000000">
                      <a:alpha val="43137"/>
                    </a:srgbClr>
                  </a:outerShdw>
                </a:effectLst>
              </a:rPr>
              <a:t>особистості</a:t>
            </a:r>
          </a:p>
        </p:txBody>
      </p:sp>
      <p:sp>
        <p:nvSpPr>
          <p:cNvPr id="7" name="Блок-схема: перфолента 6"/>
          <p:cNvSpPr/>
          <p:nvPr/>
        </p:nvSpPr>
        <p:spPr>
          <a:xfrm>
            <a:off x="907185" y="188640"/>
            <a:ext cx="7308812" cy="2758203"/>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4400" u="sng" dirty="0">
                <a:solidFill>
                  <a:srgbClr val="FFFF00"/>
                </a:solidFill>
                <a:effectLst>
                  <a:outerShdw blurRad="38100" dist="38100" dir="2700000" algn="tl">
                    <a:srgbClr val="000000">
                      <a:alpha val="43137"/>
                    </a:srgbClr>
                  </a:outerShdw>
                </a:effectLst>
              </a:rPr>
              <a:t>НАУКОВО – МЕТОДИЧНА  ПРОБЛЕМА</a:t>
            </a:r>
            <a:endParaRPr lang="en-US" sz="4400" u="sng"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66521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Картинки по запросу фон для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37" y="0"/>
            <a:ext cx="9199337" cy="6934729"/>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G:\Етика від урок 19.03.14\IMG_03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2800" y="4508315"/>
            <a:ext cx="32512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23528" y="260648"/>
            <a:ext cx="6534472" cy="6617196"/>
          </a:xfrm>
          <a:prstGeom prst="rect">
            <a:avLst/>
          </a:prstGeom>
        </p:spPr>
        <p:txBody>
          <a:bodyPr wrap="square">
            <a:spAutoFit/>
          </a:bodyPr>
          <a:lstStyle/>
          <a:p>
            <a:pPr>
              <a:lnSpc>
                <a:spcPct val="80000"/>
              </a:lnSpc>
            </a:pPr>
            <a:r>
              <a:rPr lang="ru-RU" altLang="uk-UA" sz="3200" b="1" dirty="0">
                <a:solidFill>
                  <a:schemeClr val="bg1">
                    <a:lumMod val="95000"/>
                  </a:schemeClr>
                </a:solidFill>
                <a:effectLst>
                  <a:outerShdw blurRad="38100" dist="38100" dir="2700000" algn="tl">
                    <a:srgbClr val="000000">
                      <a:alpha val="43137"/>
                    </a:srgbClr>
                  </a:outerShdw>
                </a:effectLst>
              </a:rPr>
              <a:t>Метою своєї роботи в школі на сучасному етапі вважаю створення умов для багатогранного розвитку і соціалізації </a:t>
            </a:r>
            <a:r>
              <a:rPr lang="ru-RU" altLang="uk-UA" sz="3200" b="1" dirty="0" smtClean="0">
                <a:solidFill>
                  <a:schemeClr val="bg1">
                    <a:lumMod val="95000"/>
                  </a:schemeClr>
                </a:solidFill>
                <a:effectLst>
                  <a:outerShdw blurRad="38100" dist="38100" dir="2700000" algn="tl">
                    <a:srgbClr val="000000">
                      <a:alpha val="43137"/>
                    </a:srgbClr>
                  </a:outerShdw>
                </a:effectLst>
              </a:rPr>
              <a:t> кожного </a:t>
            </a:r>
            <a:r>
              <a:rPr lang="ru-RU" altLang="uk-UA" sz="3200" b="1" dirty="0">
                <a:solidFill>
                  <a:schemeClr val="bg1">
                    <a:lumMod val="95000"/>
                  </a:schemeClr>
                </a:solidFill>
                <a:effectLst>
                  <a:outerShdw blurRad="38100" dist="38100" dir="2700000" algn="tl">
                    <a:srgbClr val="000000">
                      <a:alpha val="43137"/>
                    </a:srgbClr>
                  </a:outerShdw>
                </a:effectLst>
              </a:rPr>
              <a:t>школяра у вільний від навчання </a:t>
            </a:r>
            <a:r>
              <a:rPr lang="ru-RU" altLang="uk-UA" sz="3200" b="1" dirty="0" smtClean="0">
                <a:solidFill>
                  <a:schemeClr val="bg1">
                    <a:lumMod val="95000"/>
                  </a:schemeClr>
                </a:solidFill>
                <a:effectLst>
                  <a:outerShdw blurRad="38100" dist="38100" dir="2700000" algn="tl">
                    <a:srgbClr val="000000">
                      <a:alpha val="43137"/>
                    </a:srgbClr>
                  </a:outerShdw>
                </a:effectLst>
              </a:rPr>
              <a:t>час</a:t>
            </a:r>
            <a:r>
              <a:rPr lang="ru-RU" altLang="uk-UA" sz="3200" b="1" dirty="0">
                <a:solidFill>
                  <a:schemeClr val="bg1">
                    <a:lumMod val="95000"/>
                  </a:schemeClr>
                </a:solidFill>
                <a:effectLst>
                  <a:outerShdw blurRad="38100" dist="38100" dir="2700000" algn="tl">
                    <a:srgbClr val="000000">
                      <a:alpha val="43137"/>
                    </a:srgbClr>
                  </a:outerShdw>
                </a:effectLst>
              </a:rPr>
              <a:t>:</a:t>
            </a:r>
          </a:p>
          <a:p>
            <a:pPr>
              <a:lnSpc>
                <a:spcPct val="80000"/>
              </a:lnSpc>
            </a:pPr>
            <a:endParaRPr lang="uk-UA" altLang="uk-UA" sz="1400" b="1" dirty="0">
              <a:solidFill>
                <a:schemeClr val="bg1">
                  <a:lumMod val="95000"/>
                </a:schemeClr>
              </a:solidFill>
              <a:effectLst>
                <a:outerShdw blurRad="38100" dist="38100" dir="2700000" algn="tl">
                  <a:srgbClr val="000000">
                    <a:alpha val="43137"/>
                  </a:srgbClr>
                </a:outerShdw>
              </a:effectLst>
            </a:endParaRPr>
          </a:p>
          <a:p>
            <a:pPr>
              <a:lnSpc>
                <a:spcPct val="80000"/>
              </a:lnSpc>
            </a:pPr>
            <a:r>
              <a:rPr lang="uk-UA" altLang="uk-UA" sz="3200" b="1" dirty="0">
                <a:solidFill>
                  <a:schemeClr val="bg1">
                    <a:lumMod val="95000"/>
                  </a:schemeClr>
                </a:solidFill>
                <a:effectLst>
                  <a:outerShdw blurRad="38100" dist="38100" dir="2700000" algn="tl">
                    <a:srgbClr val="000000">
                      <a:alpha val="43137"/>
                    </a:srgbClr>
                  </a:outerShdw>
                </a:effectLst>
              </a:rPr>
              <a:t>- Сприяти розвитку</a:t>
            </a:r>
            <a:r>
              <a:rPr lang="en-US" altLang="uk-UA" sz="3200" b="1" dirty="0">
                <a:solidFill>
                  <a:schemeClr val="bg1">
                    <a:lumMod val="95000"/>
                  </a:schemeClr>
                </a:solidFill>
                <a:effectLst>
                  <a:outerShdw blurRad="38100" dist="38100" dir="2700000" algn="tl">
                    <a:srgbClr val="000000">
                      <a:alpha val="43137"/>
                    </a:srgbClr>
                  </a:outerShdw>
                </a:effectLst>
              </a:rPr>
              <a:t> </a:t>
            </a:r>
            <a:r>
              <a:rPr lang="uk-UA" altLang="uk-UA" sz="3200" b="1" dirty="0">
                <a:solidFill>
                  <a:schemeClr val="bg1">
                    <a:lumMod val="95000"/>
                  </a:schemeClr>
                </a:solidFill>
                <a:effectLst>
                  <a:outerShdw blurRad="38100" dist="38100" dir="2700000" algn="tl">
                    <a:srgbClr val="000000">
                      <a:alpha val="43137"/>
                    </a:srgbClr>
                  </a:outerShdw>
                </a:effectLst>
              </a:rPr>
              <a:t>творчої </a:t>
            </a:r>
            <a:r>
              <a:rPr lang="uk-UA" altLang="uk-UA" sz="3200" b="1" dirty="0" smtClean="0">
                <a:solidFill>
                  <a:schemeClr val="bg1">
                    <a:lumMod val="95000"/>
                  </a:schemeClr>
                </a:solidFill>
                <a:effectLst>
                  <a:outerShdw blurRad="38100" dist="38100" dir="2700000" algn="tl">
                    <a:srgbClr val="000000">
                      <a:alpha val="43137"/>
                    </a:srgbClr>
                  </a:outerShdw>
                </a:effectLst>
              </a:rPr>
              <a:t>     особистості </a:t>
            </a:r>
            <a:r>
              <a:rPr lang="uk-UA" altLang="uk-UA" sz="3200" b="1" dirty="0">
                <a:solidFill>
                  <a:schemeClr val="bg1">
                    <a:lumMod val="95000"/>
                  </a:schemeClr>
                </a:solidFill>
                <a:effectLst>
                  <a:outerShdw blurRad="38100" dist="38100" dir="2700000" algn="tl">
                    <a:srgbClr val="000000">
                      <a:alpha val="43137"/>
                    </a:srgbClr>
                  </a:outerShdw>
                </a:effectLst>
              </a:rPr>
              <a:t>учнів;</a:t>
            </a:r>
          </a:p>
          <a:p>
            <a:pPr>
              <a:lnSpc>
                <a:spcPct val="80000"/>
              </a:lnSpc>
              <a:buFontTx/>
              <a:buChar char="-"/>
            </a:pPr>
            <a:r>
              <a:rPr lang="uk-UA" altLang="uk-UA" sz="3200" b="1" dirty="0" smtClean="0">
                <a:solidFill>
                  <a:schemeClr val="bg1">
                    <a:lumMod val="95000"/>
                  </a:schemeClr>
                </a:solidFill>
                <a:effectLst>
                  <a:outerShdw blurRad="38100" dist="38100" dir="2700000" algn="tl">
                    <a:srgbClr val="000000">
                      <a:alpha val="43137"/>
                    </a:srgbClr>
                  </a:outerShdw>
                </a:effectLst>
              </a:rPr>
              <a:t> Формування  </a:t>
            </a:r>
            <a:r>
              <a:rPr lang="uk-UA" altLang="uk-UA" sz="3200" b="1" dirty="0">
                <a:solidFill>
                  <a:schemeClr val="bg1">
                    <a:lumMod val="95000"/>
                  </a:schemeClr>
                </a:solidFill>
                <a:effectLst>
                  <a:outerShdw blurRad="38100" dist="38100" dir="2700000" algn="tl">
                    <a:srgbClr val="000000">
                      <a:alpha val="43137"/>
                    </a:srgbClr>
                  </a:outerShdw>
                </a:effectLst>
              </a:rPr>
              <a:t>активної позиції кожної особистості;</a:t>
            </a:r>
          </a:p>
          <a:p>
            <a:pPr>
              <a:lnSpc>
                <a:spcPct val="80000"/>
              </a:lnSpc>
            </a:pPr>
            <a:r>
              <a:rPr lang="uk-UA" altLang="uk-UA" sz="3200" b="1" dirty="0">
                <a:solidFill>
                  <a:schemeClr val="bg1">
                    <a:lumMod val="95000"/>
                  </a:schemeClr>
                </a:solidFill>
                <a:effectLst>
                  <a:outerShdw blurRad="38100" dist="38100" dir="2700000" algn="tl">
                    <a:srgbClr val="000000">
                      <a:alpha val="43137"/>
                    </a:srgbClr>
                  </a:outerShdw>
                </a:effectLst>
              </a:rPr>
              <a:t>- Гармонійний розвиток особистості;</a:t>
            </a:r>
          </a:p>
          <a:p>
            <a:pPr marL="457200" indent="-457200">
              <a:lnSpc>
                <a:spcPct val="80000"/>
              </a:lnSpc>
              <a:buFontTx/>
              <a:buChar char="-"/>
            </a:pPr>
            <a:r>
              <a:rPr lang="uk-UA" altLang="uk-UA" sz="3200" b="1" dirty="0" smtClean="0">
                <a:solidFill>
                  <a:schemeClr val="bg1">
                    <a:lumMod val="95000"/>
                  </a:schemeClr>
                </a:solidFill>
                <a:effectLst>
                  <a:outerShdw blurRad="38100" dist="38100" dir="2700000" algn="tl">
                    <a:srgbClr val="000000">
                      <a:alpha val="43137"/>
                    </a:srgbClr>
                  </a:outerShdw>
                </a:effectLst>
              </a:rPr>
              <a:t>Забезпечення </a:t>
            </a:r>
            <a:r>
              <a:rPr lang="uk-UA" altLang="uk-UA" sz="3200" b="1" dirty="0">
                <a:solidFill>
                  <a:schemeClr val="bg1">
                    <a:lumMod val="95000"/>
                  </a:schemeClr>
                </a:solidFill>
                <a:effectLst>
                  <a:outerShdw blurRad="38100" dist="38100" dir="2700000" algn="tl">
                    <a:srgbClr val="000000">
                      <a:alpha val="43137"/>
                    </a:srgbClr>
                  </a:outerShdw>
                </a:effectLst>
              </a:rPr>
              <a:t>виконання </a:t>
            </a:r>
            <a:endParaRPr lang="uk-UA" altLang="uk-UA" sz="3200" b="1" dirty="0" smtClean="0">
              <a:solidFill>
                <a:schemeClr val="bg1">
                  <a:lumMod val="95000"/>
                </a:schemeClr>
              </a:solidFill>
              <a:effectLst>
                <a:outerShdw blurRad="38100" dist="38100" dir="2700000" algn="tl">
                  <a:srgbClr val="000000">
                    <a:alpha val="43137"/>
                  </a:srgbClr>
                </a:outerShdw>
              </a:effectLst>
            </a:endParaRPr>
          </a:p>
          <a:p>
            <a:pPr>
              <a:lnSpc>
                <a:spcPct val="80000"/>
              </a:lnSpc>
            </a:pPr>
            <a:r>
              <a:rPr lang="uk-UA" altLang="uk-UA" sz="3200" b="1" dirty="0" smtClean="0">
                <a:solidFill>
                  <a:schemeClr val="bg1">
                    <a:lumMod val="95000"/>
                  </a:schemeClr>
                </a:solidFill>
                <a:effectLst>
                  <a:outerShdw blurRad="38100" dist="38100" dir="2700000" algn="tl">
                    <a:srgbClr val="000000">
                      <a:alpha val="43137"/>
                    </a:srgbClr>
                  </a:outerShdw>
                </a:effectLst>
              </a:rPr>
              <a:t>учнями </a:t>
            </a:r>
            <a:r>
              <a:rPr lang="uk-UA" altLang="uk-UA" sz="3200" b="1" dirty="0">
                <a:solidFill>
                  <a:schemeClr val="bg1">
                    <a:lumMod val="95000"/>
                  </a:schemeClr>
                </a:solidFill>
                <a:effectLst>
                  <a:outerShdw blurRad="38100" dist="38100" dir="2700000" algn="tl">
                    <a:srgbClr val="000000">
                      <a:alpha val="43137"/>
                    </a:srgbClr>
                  </a:outerShdw>
                </a:effectLst>
              </a:rPr>
              <a:t>своїх обов</a:t>
            </a:r>
            <a:r>
              <a:rPr lang="en-US" altLang="uk-UA" sz="3200" b="1" dirty="0">
                <a:solidFill>
                  <a:schemeClr val="bg1">
                    <a:lumMod val="95000"/>
                  </a:schemeClr>
                </a:solidFill>
                <a:effectLst>
                  <a:outerShdw blurRad="38100" dist="38100" dir="2700000" algn="tl">
                    <a:srgbClr val="000000">
                      <a:alpha val="43137"/>
                    </a:srgbClr>
                  </a:outerShdw>
                </a:effectLst>
              </a:rPr>
              <a:t>’</a:t>
            </a:r>
            <a:r>
              <a:rPr lang="uk-UA" altLang="uk-UA" sz="3200" b="1" dirty="0">
                <a:solidFill>
                  <a:schemeClr val="bg1">
                    <a:lumMod val="95000"/>
                  </a:schemeClr>
                </a:solidFill>
                <a:effectLst>
                  <a:outerShdw blurRad="38100" dist="38100" dir="2700000" algn="tl">
                    <a:srgbClr val="000000">
                      <a:alpha val="43137"/>
                    </a:srgbClr>
                  </a:outerShdw>
                </a:effectLst>
              </a:rPr>
              <a:t>язків та </a:t>
            </a:r>
            <a:endParaRPr lang="uk-UA" altLang="uk-UA" sz="3200" b="1" dirty="0" smtClean="0">
              <a:solidFill>
                <a:schemeClr val="bg1">
                  <a:lumMod val="95000"/>
                </a:schemeClr>
              </a:solidFill>
              <a:effectLst>
                <a:outerShdw blurRad="38100" dist="38100" dir="2700000" algn="tl">
                  <a:srgbClr val="000000">
                    <a:alpha val="43137"/>
                  </a:srgbClr>
                </a:outerShdw>
              </a:effectLst>
            </a:endParaRPr>
          </a:p>
          <a:p>
            <a:pPr>
              <a:lnSpc>
                <a:spcPct val="80000"/>
              </a:lnSpc>
            </a:pPr>
            <a:r>
              <a:rPr lang="uk-UA" altLang="uk-UA" sz="3200" b="1" dirty="0" smtClean="0">
                <a:solidFill>
                  <a:schemeClr val="bg1">
                    <a:lumMod val="95000"/>
                  </a:schemeClr>
                </a:solidFill>
                <a:effectLst>
                  <a:outerShdw blurRad="38100" dist="38100" dir="2700000" algn="tl">
                    <a:srgbClr val="000000">
                      <a:alpha val="43137"/>
                    </a:srgbClr>
                  </a:outerShdw>
                </a:effectLst>
              </a:rPr>
              <a:t>захист </a:t>
            </a:r>
            <a:r>
              <a:rPr lang="uk-UA" altLang="uk-UA" sz="3200" b="1" dirty="0">
                <a:solidFill>
                  <a:schemeClr val="bg1">
                    <a:lumMod val="95000"/>
                  </a:schemeClr>
                </a:solidFill>
                <a:effectLst>
                  <a:outerShdw blurRad="38100" dist="38100" dir="2700000" algn="tl">
                    <a:srgbClr val="000000">
                      <a:alpha val="43137"/>
                    </a:srgbClr>
                  </a:outerShdw>
                </a:effectLst>
              </a:rPr>
              <a:t>їхніх </a:t>
            </a:r>
            <a:r>
              <a:rPr lang="uk-UA" altLang="uk-UA" sz="3200" b="1" dirty="0" smtClean="0">
                <a:solidFill>
                  <a:schemeClr val="bg1">
                    <a:lumMod val="95000"/>
                  </a:schemeClr>
                </a:solidFill>
                <a:effectLst>
                  <a:outerShdw blurRad="38100" dist="38100" dir="2700000" algn="tl">
                    <a:srgbClr val="000000">
                      <a:alpha val="43137"/>
                    </a:srgbClr>
                  </a:outerShdw>
                </a:effectLst>
              </a:rPr>
              <a:t>прав</a:t>
            </a:r>
            <a:r>
              <a:rPr lang="uk-UA" altLang="uk-UA" sz="3200" b="1" dirty="0">
                <a:solidFill>
                  <a:schemeClr val="bg1">
                    <a:lumMod val="95000"/>
                  </a:schemeClr>
                </a:solidFill>
                <a:latin typeface="Bookman Old Style" pitchFamily="18" charset="0"/>
              </a:rPr>
              <a:t>.</a:t>
            </a:r>
            <a:endParaRPr lang="ru-RU" altLang="uk-UA" sz="3200" b="1" dirty="0">
              <a:solidFill>
                <a:schemeClr val="bg1">
                  <a:lumMod val="95000"/>
                </a:schemeClr>
              </a:solidFill>
              <a:latin typeface="Bookman Old Style" pitchFamily="18" charset="0"/>
            </a:endParaRPr>
          </a:p>
          <a:p>
            <a:pPr>
              <a:lnSpc>
                <a:spcPct val="80000"/>
              </a:lnSpc>
            </a:pPr>
            <a:endParaRPr lang="ru-RU" altLang="uk-UA" b="1" dirty="0"/>
          </a:p>
        </p:txBody>
      </p:sp>
    </p:spTree>
    <p:extLst>
      <p:ext uri="{BB962C8B-B14F-4D97-AF65-F5344CB8AC3E}">
        <p14:creationId xmlns:p14="http://schemas.microsoft.com/office/powerpoint/2010/main" val="38071344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p:cTn id="13"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4">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4">
                                            <p:txEl>
                                              <p:pRg st="2" end="2"/>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p:cTn id="19"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0"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1" dur="1000" fill="hold"/>
                                        <p:tgtEl>
                                          <p:spTgt spid="4">
                                            <p:txEl>
                                              <p:pRg st="3" end="3"/>
                                            </p:txEl>
                                          </p:spTgt>
                                        </p:tgtEl>
                                        <p:attrNameLst>
                                          <p:attrName>style.rotation</p:attrName>
                                        </p:attrNameLst>
                                      </p:cBhvr>
                                      <p:tavLst>
                                        <p:tav tm="0">
                                          <p:val>
                                            <p:fltVal val="90"/>
                                          </p:val>
                                        </p:tav>
                                        <p:tav tm="100000">
                                          <p:val>
                                            <p:fltVal val="0"/>
                                          </p:val>
                                        </p:tav>
                                      </p:tavLst>
                                    </p:anim>
                                    <p:animEffect transition="in" filter="fade">
                                      <p:cBhvr>
                                        <p:cTn id="22" dur="1000"/>
                                        <p:tgtEl>
                                          <p:spTgt spid="4">
                                            <p:txEl>
                                              <p:pRg st="3" end="3"/>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p:cTn id="25"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6"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27" dur="1000" fill="hold"/>
                                        <p:tgtEl>
                                          <p:spTgt spid="4">
                                            <p:txEl>
                                              <p:pRg st="4" end="4"/>
                                            </p:txEl>
                                          </p:spTgt>
                                        </p:tgtEl>
                                        <p:attrNameLst>
                                          <p:attrName>style.rotation</p:attrName>
                                        </p:attrNameLst>
                                      </p:cBhvr>
                                      <p:tavLst>
                                        <p:tav tm="0">
                                          <p:val>
                                            <p:fltVal val="90"/>
                                          </p:val>
                                        </p:tav>
                                        <p:tav tm="100000">
                                          <p:val>
                                            <p:fltVal val="0"/>
                                          </p:val>
                                        </p:tav>
                                      </p:tavLst>
                                    </p:anim>
                                    <p:animEffect transition="in" filter="fade">
                                      <p:cBhvr>
                                        <p:cTn id="28" dur="1000"/>
                                        <p:tgtEl>
                                          <p:spTgt spid="4">
                                            <p:txEl>
                                              <p:pRg st="4" end="4"/>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p:cTn id="31"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4">
                                            <p:txEl>
                                              <p:pRg st="5" end="5"/>
                                            </p:txEl>
                                          </p:spTgt>
                                        </p:tgtEl>
                                        <p:attrNameLst>
                                          <p:attrName>style.rotation</p:attrName>
                                        </p:attrNameLst>
                                      </p:cBhvr>
                                      <p:tavLst>
                                        <p:tav tm="0">
                                          <p:val>
                                            <p:fltVal val="90"/>
                                          </p:val>
                                        </p:tav>
                                        <p:tav tm="100000">
                                          <p:val>
                                            <p:fltVal val="0"/>
                                          </p:val>
                                        </p:tav>
                                      </p:tavLst>
                                    </p:anim>
                                    <p:animEffect transition="in" filter="fade">
                                      <p:cBhvr>
                                        <p:cTn id="34" dur="1000"/>
                                        <p:tgtEl>
                                          <p:spTgt spid="4">
                                            <p:txEl>
                                              <p:pRg st="5" end="5"/>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p:cTn id="37" dur="1000" fill="hold"/>
                                        <p:tgtEl>
                                          <p:spTgt spid="4">
                                            <p:txEl>
                                              <p:pRg st="6" end="6"/>
                                            </p:txEl>
                                          </p:spTgt>
                                        </p:tgtEl>
                                        <p:attrNameLst>
                                          <p:attrName>ppt_w</p:attrName>
                                        </p:attrNameLst>
                                      </p:cBhvr>
                                      <p:tavLst>
                                        <p:tav tm="0">
                                          <p:val>
                                            <p:fltVal val="0"/>
                                          </p:val>
                                        </p:tav>
                                        <p:tav tm="100000">
                                          <p:val>
                                            <p:strVal val="#ppt_w"/>
                                          </p:val>
                                        </p:tav>
                                      </p:tavLst>
                                    </p:anim>
                                    <p:anim calcmode="lin" valueType="num">
                                      <p:cBhvr>
                                        <p:cTn id="38" dur="1000" fill="hold"/>
                                        <p:tgtEl>
                                          <p:spTgt spid="4">
                                            <p:txEl>
                                              <p:pRg st="6" end="6"/>
                                            </p:txEl>
                                          </p:spTgt>
                                        </p:tgtEl>
                                        <p:attrNameLst>
                                          <p:attrName>ppt_h</p:attrName>
                                        </p:attrNameLst>
                                      </p:cBhvr>
                                      <p:tavLst>
                                        <p:tav tm="0">
                                          <p:val>
                                            <p:fltVal val="0"/>
                                          </p:val>
                                        </p:tav>
                                        <p:tav tm="100000">
                                          <p:val>
                                            <p:strVal val="#ppt_h"/>
                                          </p:val>
                                        </p:tav>
                                      </p:tavLst>
                                    </p:anim>
                                    <p:anim calcmode="lin" valueType="num">
                                      <p:cBhvr>
                                        <p:cTn id="39" dur="1000" fill="hold"/>
                                        <p:tgtEl>
                                          <p:spTgt spid="4">
                                            <p:txEl>
                                              <p:pRg st="6" end="6"/>
                                            </p:txEl>
                                          </p:spTgt>
                                        </p:tgtEl>
                                        <p:attrNameLst>
                                          <p:attrName>style.rotation</p:attrName>
                                        </p:attrNameLst>
                                      </p:cBhvr>
                                      <p:tavLst>
                                        <p:tav tm="0">
                                          <p:val>
                                            <p:fltVal val="90"/>
                                          </p:val>
                                        </p:tav>
                                        <p:tav tm="100000">
                                          <p:val>
                                            <p:fltVal val="0"/>
                                          </p:val>
                                        </p:tav>
                                      </p:tavLst>
                                    </p:anim>
                                    <p:animEffect transition="in" filter="fade">
                                      <p:cBhvr>
                                        <p:cTn id="40" dur="1000"/>
                                        <p:tgtEl>
                                          <p:spTgt spid="4">
                                            <p:txEl>
                                              <p:pRg st="6" end="6"/>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p:cTn id="43" dur="1000" fill="hold"/>
                                        <p:tgtEl>
                                          <p:spTgt spid="4">
                                            <p:txEl>
                                              <p:pRg st="7" end="7"/>
                                            </p:txEl>
                                          </p:spTgt>
                                        </p:tgtEl>
                                        <p:attrNameLst>
                                          <p:attrName>ppt_w</p:attrName>
                                        </p:attrNameLst>
                                      </p:cBhvr>
                                      <p:tavLst>
                                        <p:tav tm="0">
                                          <p:val>
                                            <p:fltVal val="0"/>
                                          </p:val>
                                        </p:tav>
                                        <p:tav tm="100000">
                                          <p:val>
                                            <p:strVal val="#ppt_w"/>
                                          </p:val>
                                        </p:tav>
                                      </p:tavLst>
                                    </p:anim>
                                    <p:anim calcmode="lin" valueType="num">
                                      <p:cBhvr>
                                        <p:cTn id="44" dur="1000" fill="hold"/>
                                        <p:tgtEl>
                                          <p:spTgt spid="4">
                                            <p:txEl>
                                              <p:pRg st="7" end="7"/>
                                            </p:txEl>
                                          </p:spTgt>
                                        </p:tgtEl>
                                        <p:attrNameLst>
                                          <p:attrName>ppt_h</p:attrName>
                                        </p:attrNameLst>
                                      </p:cBhvr>
                                      <p:tavLst>
                                        <p:tav tm="0">
                                          <p:val>
                                            <p:fltVal val="0"/>
                                          </p:val>
                                        </p:tav>
                                        <p:tav tm="100000">
                                          <p:val>
                                            <p:strVal val="#ppt_h"/>
                                          </p:val>
                                        </p:tav>
                                      </p:tavLst>
                                    </p:anim>
                                    <p:anim calcmode="lin" valueType="num">
                                      <p:cBhvr>
                                        <p:cTn id="45" dur="1000" fill="hold"/>
                                        <p:tgtEl>
                                          <p:spTgt spid="4">
                                            <p:txEl>
                                              <p:pRg st="7" end="7"/>
                                            </p:txEl>
                                          </p:spTgt>
                                        </p:tgtEl>
                                        <p:attrNameLst>
                                          <p:attrName>style.rotation</p:attrName>
                                        </p:attrNameLst>
                                      </p:cBhvr>
                                      <p:tavLst>
                                        <p:tav tm="0">
                                          <p:val>
                                            <p:fltVal val="90"/>
                                          </p:val>
                                        </p:tav>
                                        <p:tav tm="100000">
                                          <p:val>
                                            <p:fltVal val="0"/>
                                          </p:val>
                                        </p:tav>
                                      </p:tavLst>
                                    </p:anim>
                                    <p:animEffect transition="in" filter="fade">
                                      <p:cBhvr>
                                        <p:cTn id="46" dur="1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Картинки по запросу фон для презентации"/>
          <p:cNvPicPr>
            <a:picLocks noChangeAspect="1" noChangeArrowheads="1"/>
          </p:cNvPicPr>
          <p:nvPr/>
        </p:nvPicPr>
        <p:blipFill>
          <a:blip r:embed="rId2">
            <a:duotone>
              <a:schemeClr val="accent5">
                <a:shade val="45000"/>
                <a:satMod val="135000"/>
              </a:schemeClr>
              <a:prstClr val="white"/>
            </a:duotone>
            <a:extLst>
              <a:ext uri="{BEBA8EAE-BF5A-486C-A8C5-ECC9F3942E4B}">
                <a14:imgProps xmlns:a14="http://schemas.microsoft.com/office/drawing/2010/main">
                  <a14:imgLayer r:embed="rId3">
                    <a14:imgEffect>
                      <a14:sharpenSoften amount="56000"/>
                    </a14:imgEffect>
                  </a14:imgLayer>
                </a14:imgProps>
              </a:ext>
              <a:ext uri="{28A0092B-C50C-407E-A947-70E740481C1C}">
                <a14:useLocalDpi xmlns:a14="http://schemas.microsoft.com/office/drawing/2010/main" val="0"/>
              </a:ext>
            </a:extLst>
          </a:blip>
          <a:srcRect/>
          <a:stretch>
            <a:fillRect/>
          </a:stretch>
        </p:blipFill>
        <p:spPr bwMode="auto">
          <a:xfrm>
            <a:off x="0" y="-18417"/>
            <a:ext cx="9112949"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79512" y="260648"/>
            <a:ext cx="7920880" cy="6297108"/>
          </a:xfrm>
          <a:prstGeom prst="rect">
            <a:avLst/>
          </a:prstGeom>
        </p:spPr>
        <p:txBody>
          <a:bodyPr wrap="square">
            <a:spAutoFit/>
          </a:bodyPr>
          <a:lstStyle/>
          <a:p>
            <a:pPr>
              <a:lnSpc>
                <a:spcPct val="90000"/>
              </a:lnSpc>
            </a:pPr>
            <a:r>
              <a:rPr lang="ru-RU" altLang="uk-UA" sz="2800" b="1" i="1" dirty="0">
                <a:solidFill>
                  <a:srgbClr val="FFFF00"/>
                </a:solidFill>
                <a:effectLst>
                  <a:outerShdw blurRad="38100" dist="38100" dir="2700000" algn="tl">
                    <a:srgbClr val="000000">
                      <a:alpha val="43137"/>
                    </a:srgbClr>
                  </a:outerShdw>
                </a:effectLst>
              </a:rPr>
              <a:t>Сучасні діти зростають у складний час, коли життя людей зазнає стрімких змін, руйнуються звичні стереотипи, моральні принципи зазнають тиску та негативного впливу. Жорстокість, насильство, брутальність дедалі більше нагадують про себе. Саме тому вважаю, що необхідна гуманізація нашого суспільства в цілому та на освітній ниві зокрема. Провідною ідеєю досвіду </a:t>
            </a:r>
            <a:r>
              <a:rPr lang="uk-UA" altLang="uk-UA" sz="2800" b="1" i="1" dirty="0">
                <a:solidFill>
                  <a:srgbClr val="FFFF00"/>
                </a:solidFill>
                <a:effectLst>
                  <a:outerShdw blurRad="38100" dist="38100" dir="2700000" algn="tl">
                    <a:srgbClr val="000000">
                      <a:alpha val="43137"/>
                    </a:srgbClr>
                  </a:outerShdw>
                </a:effectLst>
              </a:rPr>
              <a:t>є всебічне виховання учнів через участь  в органах учнівського самоврядування,</a:t>
            </a:r>
            <a:r>
              <a:rPr lang="ru-RU" altLang="uk-UA" sz="2800" b="1" i="1" dirty="0">
                <a:solidFill>
                  <a:srgbClr val="FFFF00"/>
                </a:solidFill>
                <a:effectLst>
                  <a:outerShdw blurRad="38100" dist="38100" dir="2700000" algn="tl">
                    <a:srgbClr val="000000">
                      <a:alpha val="43137"/>
                    </a:srgbClr>
                  </a:outerShdw>
                </a:effectLst>
              </a:rPr>
              <a:t>  захист </a:t>
            </a:r>
            <a:endParaRPr lang="ru-RU" altLang="uk-UA" sz="2800" b="1" i="1" dirty="0" smtClean="0">
              <a:solidFill>
                <a:srgbClr val="FFFF00"/>
              </a:solidFill>
              <a:effectLst>
                <a:outerShdw blurRad="38100" dist="38100" dir="2700000" algn="tl">
                  <a:srgbClr val="000000">
                    <a:alpha val="43137"/>
                  </a:srgbClr>
                </a:outerShdw>
              </a:effectLst>
            </a:endParaRPr>
          </a:p>
          <a:p>
            <a:pPr>
              <a:lnSpc>
                <a:spcPct val="90000"/>
              </a:lnSpc>
            </a:pPr>
            <a:r>
              <a:rPr lang="ru-RU" altLang="uk-UA" sz="2800" b="1" i="1" dirty="0" smtClean="0">
                <a:solidFill>
                  <a:srgbClr val="FFFF00"/>
                </a:solidFill>
                <a:effectLst>
                  <a:outerShdw blurRad="38100" dist="38100" dir="2700000" algn="tl">
                    <a:srgbClr val="000000">
                      <a:alpha val="43137"/>
                    </a:srgbClr>
                  </a:outerShdw>
                </a:effectLst>
              </a:rPr>
              <a:t>інтересів </a:t>
            </a:r>
            <a:r>
              <a:rPr lang="ru-RU" altLang="uk-UA" sz="2800" b="1" i="1" dirty="0">
                <a:solidFill>
                  <a:srgbClr val="FFFF00"/>
                </a:solidFill>
                <a:effectLst>
                  <a:outerShdw blurRad="38100" dist="38100" dir="2700000" algn="tl">
                    <a:srgbClr val="000000">
                      <a:alpha val="43137"/>
                    </a:srgbClr>
                  </a:outerShdw>
                </a:effectLst>
              </a:rPr>
              <a:t>дитини, забезпечення прав на життя, розвиток, захист, на активну </a:t>
            </a:r>
            <a:endParaRPr lang="ru-RU" altLang="uk-UA" sz="2800" b="1" i="1" dirty="0" smtClean="0">
              <a:solidFill>
                <a:srgbClr val="FFFF00"/>
              </a:solidFill>
              <a:effectLst>
                <a:outerShdw blurRad="38100" dist="38100" dir="2700000" algn="tl">
                  <a:srgbClr val="000000">
                    <a:alpha val="43137"/>
                  </a:srgbClr>
                </a:outerShdw>
              </a:effectLst>
            </a:endParaRPr>
          </a:p>
          <a:p>
            <a:pPr>
              <a:lnSpc>
                <a:spcPct val="90000"/>
              </a:lnSpc>
            </a:pPr>
            <a:r>
              <a:rPr lang="ru-RU" altLang="uk-UA" sz="2800" b="1" i="1" dirty="0" smtClean="0">
                <a:solidFill>
                  <a:srgbClr val="FFFF00"/>
                </a:solidFill>
                <a:effectLst>
                  <a:outerShdw blurRad="38100" dist="38100" dir="2700000" algn="tl">
                    <a:srgbClr val="000000">
                      <a:alpha val="43137"/>
                    </a:srgbClr>
                  </a:outerShdw>
                </a:effectLst>
              </a:rPr>
              <a:t>участь </a:t>
            </a:r>
            <a:r>
              <a:rPr lang="ru-RU" altLang="uk-UA" sz="2800" b="1" i="1" dirty="0">
                <a:solidFill>
                  <a:srgbClr val="FFFF00"/>
                </a:solidFill>
                <a:effectLst>
                  <a:outerShdw blurRad="38100" dist="38100" dir="2700000" algn="tl">
                    <a:srgbClr val="000000">
                      <a:alpha val="43137"/>
                    </a:srgbClr>
                  </a:outerShdw>
                </a:effectLst>
              </a:rPr>
              <a:t>у житті суспільства, визнання </a:t>
            </a:r>
            <a:endParaRPr lang="ru-RU" altLang="uk-UA" sz="2800" b="1" i="1" dirty="0" smtClean="0">
              <a:solidFill>
                <a:srgbClr val="FFFF00"/>
              </a:solidFill>
              <a:effectLst>
                <a:outerShdw blurRad="38100" dist="38100" dir="2700000" algn="tl">
                  <a:srgbClr val="000000">
                    <a:alpha val="43137"/>
                  </a:srgbClr>
                </a:outerShdw>
              </a:effectLst>
            </a:endParaRPr>
          </a:p>
          <a:p>
            <a:pPr>
              <a:lnSpc>
                <a:spcPct val="90000"/>
              </a:lnSpc>
            </a:pPr>
            <a:r>
              <a:rPr lang="ru-RU" altLang="uk-UA" sz="2800" b="1" i="1" dirty="0" smtClean="0">
                <a:solidFill>
                  <a:srgbClr val="FFFF00"/>
                </a:solidFill>
                <a:effectLst>
                  <a:outerShdw blurRad="38100" dist="38100" dir="2700000" algn="tl">
                    <a:srgbClr val="000000">
                      <a:alpha val="43137"/>
                    </a:srgbClr>
                  </a:outerShdw>
                </a:effectLst>
              </a:rPr>
              <a:t>дитини </a:t>
            </a:r>
            <a:r>
              <a:rPr lang="ru-RU" altLang="uk-UA" sz="2800" b="1" i="1" dirty="0">
                <a:solidFill>
                  <a:srgbClr val="FFFF00"/>
                </a:solidFill>
                <a:effectLst>
                  <a:outerShdw blurRad="38100" dist="38100" dir="2700000" algn="tl">
                    <a:srgbClr val="000000">
                      <a:alpha val="43137"/>
                    </a:srgbClr>
                  </a:outerShdw>
                </a:effectLst>
              </a:rPr>
              <a:t>повноцінною і повноправною особистістю суспільства. </a:t>
            </a:r>
          </a:p>
        </p:txBody>
      </p:sp>
      <p:pic>
        <p:nvPicPr>
          <p:cNvPr id="4" name="Picture 4" descr="C:\Users\ychenik\Desktop\images (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3436" y="4361873"/>
            <a:ext cx="2449513"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2794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p:bgPr>
    </p:bg>
    <p:spTree>
      <p:nvGrpSpPr>
        <p:cNvPr id="1" name=""/>
        <p:cNvGrpSpPr/>
        <p:nvPr/>
      </p:nvGrpSpPr>
      <p:grpSpPr>
        <a:xfrm>
          <a:off x="0" y="0"/>
          <a:ext cx="0" cy="0"/>
          <a:chOff x="0" y="0"/>
          <a:chExt cx="0" cy="0"/>
        </a:xfrm>
      </p:grpSpPr>
      <p:sp>
        <p:nvSpPr>
          <p:cNvPr id="4" name="Прямоугольник 3"/>
          <p:cNvSpPr/>
          <p:nvPr/>
        </p:nvSpPr>
        <p:spPr>
          <a:xfrm>
            <a:off x="1403648" y="764705"/>
            <a:ext cx="6768752" cy="1723549"/>
          </a:xfrm>
          <a:prstGeom prst="rect">
            <a:avLst/>
          </a:prstGeom>
        </p:spPr>
        <p:txBody>
          <a:bodyPr wrap="square">
            <a:spAutoFit/>
          </a:bodyPr>
          <a:lstStyle/>
          <a:p>
            <a:pPr algn="ctr"/>
            <a:r>
              <a:rPr lang="ru-RU" altLang="uk-UA" sz="4400" b="1" kern="0" dirty="0">
                <a:solidFill>
                  <a:srgbClr val="FFFF00"/>
                </a:solidFill>
                <a:latin typeface="Tahoma"/>
                <a:cs typeface="Arial"/>
              </a:rPr>
              <a:t>Актуальність </a:t>
            </a:r>
            <a:br>
              <a:rPr lang="ru-RU" altLang="uk-UA" sz="4400" b="1" kern="0" dirty="0">
                <a:solidFill>
                  <a:srgbClr val="FFFF00"/>
                </a:solidFill>
                <a:latin typeface="Tahoma"/>
                <a:cs typeface="Arial"/>
              </a:rPr>
            </a:br>
            <a:r>
              <a:rPr lang="ru-RU" altLang="uk-UA" sz="4400" b="1" kern="0" dirty="0" smtClean="0">
                <a:solidFill>
                  <a:srgbClr val="FFFF00"/>
                </a:solidFill>
                <a:latin typeface="Tahoma"/>
                <a:cs typeface="Arial"/>
              </a:rPr>
              <a:t> </a:t>
            </a:r>
            <a:r>
              <a:rPr lang="ru-RU" altLang="uk-UA" sz="4400" b="1" kern="0" dirty="0">
                <a:solidFill>
                  <a:srgbClr val="FFFF00"/>
                </a:solidFill>
                <a:latin typeface="Tahoma"/>
                <a:cs typeface="Arial"/>
              </a:rPr>
              <a:t>досвіду :</a:t>
            </a:r>
            <a:br>
              <a:rPr lang="ru-RU" altLang="uk-UA" sz="4400" b="1" kern="0" dirty="0">
                <a:solidFill>
                  <a:srgbClr val="FFFF00"/>
                </a:solidFill>
                <a:latin typeface="Tahoma"/>
                <a:cs typeface="Arial"/>
              </a:rPr>
            </a:br>
            <a:endParaRPr lang="ru-RU" dirty="0"/>
          </a:p>
        </p:txBody>
      </p:sp>
      <p:sp>
        <p:nvSpPr>
          <p:cNvPr id="5" name="Прямоугольник 4"/>
          <p:cNvSpPr/>
          <p:nvPr/>
        </p:nvSpPr>
        <p:spPr>
          <a:xfrm>
            <a:off x="251520" y="2348879"/>
            <a:ext cx="8496944" cy="4524315"/>
          </a:xfrm>
          <a:prstGeom prst="rect">
            <a:avLst/>
          </a:prstGeom>
        </p:spPr>
        <p:txBody>
          <a:bodyPr wrap="square">
            <a:spAutoFit/>
          </a:bodyPr>
          <a:lstStyle/>
          <a:p>
            <a:r>
              <a:rPr lang="ru-RU" sz="2400" b="1" dirty="0">
                <a:solidFill>
                  <a:schemeClr val="bg1"/>
                </a:solidFill>
              </a:rPr>
              <a:t>Для досягнення поставленої мети свою роботу планую спираючись на </a:t>
            </a:r>
            <a:r>
              <a:rPr lang="ru-RU" sz="2400" b="1" dirty="0" smtClean="0">
                <a:solidFill>
                  <a:schemeClr val="bg1"/>
                </a:solidFill>
              </a:rPr>
              <a:t>нормативно - правову </a:t>
            </a:r>
            <a:r>
              <a:rPr lang="ru-RU" sz="2400" b="1" dirty="0">
                <a:solidFill>
                  <a:schemeClr val="bg1"/>
                </a:solidFill>
              </a:rPr>
              <a:t>базу освітньої галузі, яку становлять: Національна доктрина розвитку освіти; Основні орієнтири виховання; Національна Програма виховання дітей та учнівської молоді в Україні; Закон України “Про виховання дітей та молоді”; Концепція художньо-естетичного виховання учнів у загальноосвітніх закладах; Концепція виховання молоді в національній системі освіти; Конвенція про права дитини; Декларація прав дитини; Концепція виховання дітей та молоді у національній системі освіти; Концепція громадянського виховання особистості в умовах української державності. </a:t>
            </a:r>
          </a:p>
        </p:txBody>
      </p:sp>
      <p:pic>
        <p:nvPicPr>
          <p:cNvPr id="6" name="Picture 3" descr="Книги в дорогом переплете"/>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31788" y="152400"/>
            <a:ext cx="1764432" cy="1764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918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Effect transition="in" filter="blinds(horizontal)">
                                      <p:cBhvr>
                                        <p:cTn id="2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Картинки по запросу фон для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7664"/>
            <a:ext cx="9251589" cy="6919728"/>
          </a:xfrm>
          <a:prstGeom prst="rect">
            <a:avLst/>
          </a:prstGeom>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xtLst/>
        </p:spPr>
      </p:pic>
      <p:sp>
        <p:nvSpPr>
          <p:cNvPr id="2" name="Прямоугольник 1"/>
          <p:cNvSpPr/>
          <p:nvPr/>
        </p:nvSpPr>
        <p:spPr>
          <a:xfrm>
            <a:off x="1763688" y="260649"/>
            <a:ext cx="4608512" cy="76944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altLang="uk-UA" sz="4400" b="0" i="0" u="none" strike="noStrike" kern="0" cap="none" spc="0" normalizeH="0" baseline="0" noProof="0" dirty="0" smtClean="0">
                <a:ln>
                  <a:noFill/>
                </a:ln>
                <a:solidFill>
                  <a:srgbClr val="333399"/>
                </a:solidFill>
                <a:effectLst/>
                <a:uLnTx/>
                <a:uFillTx/>
                <a:latin typeface="Tahoma"/>
                <a:ea typeface="+mj-ea"/>
                <a:cs typeface="Arial"/>
              </a:rPr>
              <a:t> </a:t>
            </a:r>
            <a:endParaRPr kumimoji="0" lang="ru-RU" sz="1800" b="0" i="0" u="none" strike="noStrike" kern="0" cap="none" spc="0" normalizeH="0" baseline="0" noProof="0" dirty="0" smtClean="0">
              <a:ln>
                <a:noFill/>
              </a:ln>
              <a:solidFill>
                <a:srgbClr val="FFFF00"/>
              </a:solidFill>
              <a:effectLst/>
              <a:uLnTx/>
              <a:uFillTx/>
            </a:endParaRPr>
          </a:p>
        </p:txBody>
      </p:sp>
      <p:sp>
        <p:nvSpPr>
          <p:cNvPr id="3" name="Прямоугольник 2"/>
          <p:cNvSpPr/>
          <p:nvPr/>
        </p:nvSpPr>
        <p:spPr>
          <a:xfrm>
            <a:off x="1043608" y="1844824"/>
            <a:ext cx="5814392" cy="1107996"/>
          </a:xfrm>
          <a:prstGeom prst="rect">
            <a:avLst/>
          </a:prstGeom>
        </p:spPr>
        <p:txBody>
          <a:bodyPr wrap="square">
            <a:spAutoFit/>
          </a:bodyPr>
          <a:lstStyle/>
          <a:p>
            <a:r>
              <a:rPr lang="ru-RU" altLang="uk-UA" sz="1100" dirty="0"/>
              <a:t> </a:t>
            </a:r>
            <a:endParaRPr lang="ru-RU" altLang="uk-UA" sz="1100" dirty="0" smtClean="0"/>
          </a:p>
          <a:p>
            <a:endParaRPr lang="ru-RU" altLang="uk-UA" sz="1100" b="1" dirty="0"/>
          </a:p>
          <a:p>
            <a:endParaRPr lang="ru-RU" altLang="uk-UA" sz="1100" b="1" dirty="0" smtClean="0"/>
          </a:p>
          <a:p>
            <a:endParaRPr lang="ru-RU" altLang="uk-UA" sz="1100" b="1" dirty="0"/>
          </a:p>
          <a:p>
            <a:endParaRPr lang="ru-RU" altLang="uk-UA" sz="1100" b="1" dirty="0" smtClean="0"/>
          </a:p>
          <a:p>
            <a:endParaRPr lang="ru-RU" altLang="uk-UA" sz="1100" b="1" dirty="0"/>
          </a:p>
        </p:txBody>
      </p:sp>
      <p:sp>
        <p:nvSpPr>
          <p:cNvPr id="4" name="Прямоугольник 3"/>
          <p:cNvSpPr/>
          <p:nvPr/>
        </p:nvSpPr>
        <p:spPr>
          <a:xfrm>
            <a:off x="611560" y="260649"/>
            <a:ext cx="8424936" cy="9233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uk-UA" altLang="uk-UA" sz="5400" b="1" u="sng" strike="noStrike" kern="0" cap="none" spc="0" normalizeH="0" baseline="0" noProof="0" dirty="0" smtClean="0">
                <a:ln>
                  <a:noFill/>
                </a:ln>
                <a:solidFill>
                  <a:schemeClr val="accent6">
                    <a:lumMod val="75000"/>
                  </a:schemeClr>
                </a:solidFill>
                <a:effectLst>
                  <a:outerShdw blurRad="38100" dist="38100" dir="2700000" algn="tl">
                    <a:srgbClr val="000000">
                      <a:alpha val="43137"/>
                    </a:srgbClr>
                  </a:outerShdw>
                </a:effectLst>
                <a:uLnTx/>
                <a:uFillTx/>
                <a:latin typeface="ShellyAllegroC" pitchFamily="2" charset="0"/>
                <a:ea typeface="+mj-ea"/>
                <a:cs typeface="Arial"/>
              </a:rPr>
              <a:t>Основні  напрями  діяльності:</a:t>
            </a:r>
            <a:endParaRPr kumimoji="0" lang="ru-RU" sz="5400" b="0" u="sng" strike="noStrike" kern="0" cap="none" spc="0" normalizeH="0" baseline="0" noProof="0" dirty="0" smtClean="0">
              <a:ln>
                <a:noFill/>
              </a:ln>
              <a:solidFill>
                <a:schemeClr val="accent6">
                  <a:lumMod val="75000"/>
                </a:schemeClr>
              </a:solidFill>
              <a:effectLst>
                <a:outerShdw blurRad="38100" dist="38100" dir="2700000" algn="tl">
                  <a:srgbClr val="000000">
                    <a:alpha val="43137"/>
                  </a:srgbClr>
                </a:outerShdw>
              </a:effectLst>
              <a:uLnTx/>
              <a:uFillTx/>
              <a:latin typeface="ShellyAllegroC" pitchFamily="2" charset="0"/>
            </a:endParaRPr>
          </a:p>
        </p:txBody>
      </p:sp>
      <p:sp>
        <p:nvSpPr>
          <p:cNvPr id="5" name="Прямоугольник 4"/>
          <p:cNvSpPr/>
          <p:nvPr/>
        </p:nvSpPr>
        <p:spPr>
          <a:xfrm>
            <a:off x="395536" y="1420036"/>
            <a:ext cx="8208912" cy="4832092"/>
          </a:xfrm>
          <a:prstGeom prst="rect">
            <a:avLst/>
          </a:prstGeom>
        </p:spPr>
        <p:txBody>
          <a:bodyPr wrap="square">
            <a:spAutoFit/>
          </a:bodyPr>
          <a:lstStyle/>
          <a:p>
            <a:r>
              <a:rPr lang="ru-RU" sz="2800" b="1" dirty="0">
                <a:solidFill>
                  <a:srgbClr val="002060"/>
                </a:solidFill>
              </a:rPr>
              <a:t>о</a:t>
            </a:r>
            <a:r>
              <a:rPr lang="ru-RU" sz="2800" b="1" dirty="0" smtClean="0">
                <a:solidFill>
                  <a:srgbClr val="002060"/>
                </a:solidFill>
              </a:rPr>
              <a:t>рганізація </a:t>
            </a:r>
            <a:r>
              <a:rPr lang="ru-RU" sz="2800" b="1" dirty="0">
                <a:solidFill>
                  <a:srgbClr val="002060"/>
                </a:solidFill>
              </a:rPr>
              <a:t>учнівського </a:t>
            </a:r>
            <a:r>
              <a:rPr lang="ru-RU" sz="2800" b="1" dirty="0" smtClean="0">
                <a:solidFill>
                  <a:srgbClr val="002060"/>
                </a:solidFill>
              </a:rPr>
              <a:t> самоврядування;</a:t>
            </a:r>
            <a:endParaRPr lang="ru-RU" sz="2800" b="1" dirty="0">
              <a:solidFill>
                <a:srgbClr val="002060"/>
              </a:solidFill>
            </a:endParaRPr>
          </a:p>
          <a:p>
            <a:r>
              <a:rPr lang="ru-RU" sz="2800" b="1" dirty="0" smtClean="0">
                <a:solidFill>
                  <a:srgbClr val="002060"/>
                </a:solidFill>
              </a:rPr>
              <a:t>традиційні </a:t>
            </a:r>
            <a:r>
              <a:rPr lang="ru-RU" sz="2800" b="1" dirty="0">
                <a:solidFill>
                  <a:srgbClr val="002060"/>
                </a:solidFill>
              </a:rPr>
              <a:t>шкільні </a:t>
            </a:r>
            <a:r>
              <a:rPr lang="ru-RU" sz="2800" b="1" dirty="0" smtClean="0">
                <a:solidFill>
                  <a:srgbClr val="002060"/>
                </a:solidFill>
              </a:rPr>
              <a:t>свята;</a:t>
            </a:r>
            <a:endParaRPr lang="ru-RU" sz="2800" b="1" dirty="0">
              <a:solidFill>
                <a:srgbClr val="002060"/>
              </a:solidFill>
            </a:endParaRPr>
          </a:p>
          <a:p>
            <a:r>
              <a:rPr lang="ru-RU" sz="2800" b="1" dirty="0" smtClean="0">
                <a:solidFill>
                  <a:srgbClr val="002060"/>
                </a:solidFill>
              </a:rPr>
              <a:t>організація </a:t>
            </a:r>
            <a:r>
              <a:rPr lang="ru-RU" sz="2800" b="1" dirty="0">
                <a:solidFill>
                  <a:srgbClr val="002060"/>
                </a:solidFill>
              </a:rPr>
              <a:t>дозвілля </a:t>
            </a:r>
            <a:r>
              <a:rPr lang="ru-RU" sz="2800" b="1" dirty="0" smtClean="0">
                <a:solidFill>
                  <a:srgbClr val="002060"/>
                </a:solidFill>
              </a:rPr>
              <a:t>учнів;</a:t>
            </a:r>
            <a:endParaRPr lang="ru-RU" sz="2800" b="1" dirty="0">
              <a:solidFill>
                <a:srgbClr val="002060"/>
              </a:solidFill>
            </a:endParaRPr>
          </a:p>
          <a:p>
            <a:r>
              <a:rPr lang="ru-RU" sz="2800" b="1" dirty="0" smtClean="0">
                <a:solidFill>
                  <a:srgbClr val="002060"/>
                </a:solidFill>
              </a:rPr>
              <a:t>доброчинні ярмарки, акції;</a:t>
            </a:r>
            <a:endParaRPr lang="ru-RU" sz="2800" b="1" dirty="0">
              <a:solidFill>
                <a:srgbClr val="002060"/>
              </a:solidFill>
            </a:endParaRPr>
          </a:p>
          <a:p>
            <a:r>
              <a:rPr lang="ru-RU" sz="2800" b="1" dirty="0" smtClean="0">
                <a:solidFill>
                  <a:srgbClr val="002060"/>
                </a:solidFill>
              </a:rPr>
              <a:t>підготовка </a:t>
            </a:r>
            <a:r>
              <a:rPr lang="ru-RU" sz="2800" b="1" dirty="0">
                <a:solidFill>
                  <a:srgbClr val="002060"/>
                </a:solidFill>
              </a:rPr>
              <a:t>команд </a:t>
            </a:r>
            <a:r>
              <a:rPr lang="ru-RU" sz="2800" b="1" dirty="0" smtClean="0">
                <a:solidFill>
                  <a:srgbClr val="002060"/>
                </a:solidFill>
              </a:rPr>
              <a:t>КВК, агітбригад;</a:t>
            </a:r>
            <a:endParaRPr lang="ru-RU" sz="2800" b="1" dirty="0">
              <a:solidFill>
                <a:srgbClr val="002060"/>
              </a:solidFill>
            </a:endParaRPr>
          </a:p>
          <a:p>
            <a:r>
              <a:rPr lang="ru-RU" sz="2800" b="1" dirty="0" smtClean="0">
                <a:solidFill>
                  <a:srgbClr val="002060"/>
                </a:solidFill>
              </a:rPr>
              <a:t>тренінгові заняття;</a:t>
            </a:r>
            <a:endParaRPr lang="ru-RU" sz="2800" b="1" dirty="0">
              <a:solidFill>
                <a:srgbClr val="002060"/>
              </a:solidFill>
            </a:endParaRPr>
          </a:p>
          <a:p>
            <a:r>
              <a:rPr lang="ru-RU" sz="2800" b="1" dirty="0" smtClean="0">
                <a:solidFill>
                  <a:srgbClr val="002060"/>
                </a:solidFill>
              </a:rPr>
              <a:t>участь </a:t>
            </a:r>
            <a:r>
              <a:rPr lang="ru-RU" sz="2800" b="1" dirty="0">
                <a:solidFill>
                  <a:srgbClr val="002060"/>
                </a:solidFill>
              </a:rPr>
              <a:t>в конкурсах</a:t>
            </a:r>
            <a:r>
              <a:rPr lang="ru-RU" sz="2800" b="1" dirty="0" smtClean="0">
                <a:solidFill>
                  <a:srgbClr val="002060"/>
                </a:solidFill>
              </a:rPr>
              <a:t>, фестивалях;</a:t>
            </a:r>
            <a:endParaRPr lang="ru-RU" sz="2800" b="1" dirty="0">
              <a:solidFill>
                <a:srgbClr val="002060"/>
              </a:solidFill>
            </a:endParaRPr>
          </a:p>
          <a:p>
            <a:r>
              <a:rPr lang="ru-RU" sz="2800" b="1" dirty="0" smtClean="0">
                <a:solidFill>
                  <a:srgbClr val="002060"/>
                </a:solidFill>
              </a:rPr>
              <a:t>оздоровлення учнів;</a:t>
            </a:r>
            <a:endParaRPr lang="ru-RU" sz="2800" b="1" dirty="0">
              <a:solidFill>
                <a:srgbClr val="002060"/>
              </a:solidFill>
            </a:endParaRPr>
          </a:p>
          <a:p>
            <a:r>
              <a:rPr lang="ru-RU" sz="2800" b="1" dirty="0" smtClean="0">
                <a:solidFill>
                  <a:srgbClr val="002060"/>
                </a:solidFill>
              </a:rPr>
              <a:t>формування </a:t>
            </a:r>
            <a:r>
              <a:rPr lang="ru-RU" sz="2800" b="1" dirty="0">
                <a:solidFill>
                  <a:srgbClr val="002060"/>
                </a:solidFill>
              </a:rPr>
              <a:t>здорового </a:t>
            </a:r>
            <a:r>
              <a:rPr lang="ru-RU" sz="2800" b="1" dirty="0" smtClean="0">
                <a:solidFill>
                  <a:srgbClr val="002060"/>
                </a:solidFill>
              </a:rPr>
              <a:t>способу </a:t>
            </a:r>
            <a:r>
              <a:rPr lang="ru-RU" sz="2800" b="1" dirty="0">
                <a:solidFill>
                  <a:srgbClr val="002060"/>
                </a:solidFill>
              </a:rPr>
              <a:t>життя  </a:t>
            </a:r>
            <a:r>
              <a:rPr lang="ru-RU" sz="2800" b="1" dirty="0" err="1" smtClean="0">
                <a:solidFill>
                  <a:srgbClr val="002060"/>
                </a:solidFill>
              </a:rPr>
              <a:t>школярів</a:t>
            </a:r>
            <a:r>
              <a:rPr lang="ru-RU" sz="2800" b="1" dirty="0" smtClean="0">
                <a:solidFill>
                  <a:srgbClr val="002060"/>
                </a:solidFill>
              </a:rPr>
              <a:t>;</a:t>
            </a:r>
            <a:endParaRPr lang="ru-RU" sz="2800" b="1" dirty="0">
              <a:solidFill>
                <a:srgbClr val="002060"/>
              </a:solidFill>
            </a:endParaRPr>
          </a:p>
          <a:p>
            <a:r>
              <a:rPr lang="ru-RU" sz="2800" b="1" dirty="0" smtClean="0">
                <a:solidFill>
                  <a:srgbClr val="002060"/>
                </a:solidFill>
              </a:rPr>
              <a:t>впровадження </a:t>
            </a:r>
            <a:r>
              <a:rPr lang="ru-RU" sz="2800" b="1" dirty="0">
                <a:solidFill>
                  <a:srgbClr val="002060"/>
                </a:solidFill>
              </a:rPr>
              <a:t>інновацій </a:t>
            </a:r>
            <a:r>
              <a:rPr lang="ru-RU" sz="2800" b="1" dirty="0" smtClean="0">
                <a:solidFill>
                  <a:srgbClr val="002060"/>
                </a:solidFill>
              </a:rPr>
              <a:t>в </a:t>
            </a:r>
            <a:r>
              <a:rPr lang="ru-RU" sz="2800" b="1" dirty="0">
                <a:solidFill>
                  <a:srgbClr val="002060"/>
                </a:solidFill>
              </a:rPr>
              <a:t>практику власної </a:t>
            </a:r>
            <a:r>
              <a:rPr lang="ru-RU" sz="2800" b="1" dirty="0" smtClean="0">
                <a:solidFill>
                  <a:srgbClr val="002060"/>
                </a:solidFill>
              </a:rPr>
              <a:t>педагогічної діяльності.</a:t>
            </a:r>
            <a:endParaRPr lang="ru-RU" sz="2800" b="1" dirty="0">
              <a:solidFill>
                <a:srgbClr val="002060"/>
              </a:solidFill>
            </a:endParaRPr>
          </a:p>
        </p:txBody>
      </p:sp>
    </p:spTree>
    <p:extLst>
      <p:ext uri="{BB962C8B-B14F-4D97-AF65-F5344CB8AC3E}">
        <p14:creationId xmlns:p14="http://schemas.microsoft.com/office/powerpoint/2010/main" val="1758811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heel(1)">
                                      <p:cBhvr>
                                        <p:cTn id="12" dur="2000"/>
                                        <p:tgtEl>
                                          <p:spTgt spid="5">
                                            <p:txEl>
                                              <p:pRg st="0" end="0"/>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heel(1)">
                                      <p:cBhvr>
                                        <p:cTn id="15" dur="2000"/>
                                        <p:tgtEl>
                                          <p:spTgt spid="5">
                                            <p:txEl>
                                              <p:pRg st="1" end="1"/>
                                            </p:txEl>
                                          </p:spTgt>
                                        </p:tgtEl>
                                      </p:cBhvr>
                                    </p:animEffect>
                                  </p:childTnLst>
                                </p:cTn>
                              </p:par>
                              <p:par>
                                <p:cTn id="16" presetID="21" presetClass="entr" presetSubtype="1" fill="hold" nodeType="with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wheel(1)">
                                      <p:cBhvr>
                                        <p:cTn id="18" dur="2000"/>
                                        <p:tgtEl>
                                          <p:spTgt spid="5">
                                            <p:txEl>
                                              <p:pRg st="2" end="2"/>
                                            </p:txEl>
                                          </p:spTgt>
                                        </p:tgtEl>
                                      </p:cBhvr>
                                    </p:animEffect>
                                  </p:childTnLst>
                                </p:cTn>
                              </p:par>
                              <p:par>
                                <p:cTn id="19" presetID="21" presetClass="entr" presetSubtype="1"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wheel(1)">
                                      <p:cBhvr>
                                        <p:cTn id="21" dur="2000"/>
                                        <p:tgtEl>
                                          <p:spTgt spid="5">
                                            <p:txEl>
                                              <p:pRg st="3" end="3"/>
                                            </p:txEl>
                                          </p:spTgt>
                                        </p:tgtEl>
                                      </p:cBhvr>
                                    </p:animEffect>
                                  </p:childTnLst>
                                </p:cTn>
                              </p:par>
                              <p:par>
                                <p:cTn id="22" presetID="21" presetClass="entr" presetSubtype="1" fill="hold"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wheel(1)">
                                      <p:cBhvr>
                                        <p:cTn id="24" dur="2000"/>
                                        <p:tgtEl>
                                          <p:spTgt spid="5">
                                            <p:txEl>
                                              <p:pRg st="4" end="4"/>
                                            </p:txEl>
                                          </p:spTgt>
                                        </p:tgtEl>
                                      </p:cBhvr>
                                    </p:animEffect>
                                  </p:childTnLst>
                                </p:cTn>
                              </p:par>
                              <p:par>
                                <p:cTn id="25" presetID="21" presetClass="entr" presetSubtype="1" fill="hold" nodeType="with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wheel(1)">
                                      <p:cBhvr>
                                        <p:cTn id="27" dur="2000"/>
                                        <p:tgtEl>
                                          <p:spTgt spid="5">
                                            <p:txEl>
                                              <p:pRg st="5" end="5"/>
                                            </p:txEl>
                                          </p:spTgt>
                                        </p:tgtEl>
                                      </p:cBhvr>
                                    </p:animEffect>
                                  </p:childTnLst>
                                </p:cTn>
                              </p:par>
                              <p:par>
                                <p:cTn id="28" presetID="21" presetClass="entr" presetSubtype="1" fill="hold" nodeType="withEffect">
                                  <p:stCondLst>
                                    <p:cond delay="0"/>
                                  </p:stCondLst>
                                  <p:childTnLst>
                                    <p:set>
                                      <p:cBhvr>
                                        <p:cTn id="29" dur="1" fill="hold">
                                          <p:stCondLst>
                                            <p:cond delay="0"/>
                                          </p:stCondLst>
                                        </p:cTn>
                                        <p:tgtEl>
                                          <p:spTgt spid="5">
                                            <p:txEl>
                                              <p:pRg st="6" end="6"/>
                                            </p:txEl>
                                          </p:spTgt>
                                        </p:tgtEl>
                                        <p:attrNameLst>
                                          <p:attrName>style.visibility</p:attrName>
                                        </p:attrNameLst>
                                      </p:cBhvr>
                                      <p:to>
                                        <p:strVal val="visible"/>
                                      </p:to>
                                    </p:set>
                                    <p:animEffect transition="in" filter="wheel(1)">
                                      <p:cBhvr>
                                        <p:cTn id="30" dur="2000"/>
                                        <p:tgtEl>
                                          <p:spTgt spid="5">
                                            <p:txEl>
                                              <p:pRg st="6" end="6"/>
                                            </p:txEl>
                                          </p:spTgt>
                                        </p:tgtEl>
                                      </p:cBhvr>
                                    </p:animEffect>
                                  </p:childTnLst>
                                </p:cTn>
                              </p:par>
                              <p:par>
                                <p:cTn id="31" presetID="21" presetClass="entr" presetSubtype="1" fill="hold" nodeType="withEffect">
                                  <p:stCondLst>
                                    <p:cond delay="0"/>
                                  </p:stCondLst>
                                  <p:childTnLst>
                                    <p:set>
                                      <p:cBhvr>
                                        <p:cTn id="32" dur="1" fill="hold">
                                          <p:stCondLst>
                                            <p:cond delay="0"/>
                                          </p:stCondLst>
                                        </p:cTn>
                                        <p:tgtEl>
                                          <p:spTgt spid="5">
                                            <p:txEl>
                                              <p:pRg st="7" end="7"/>
                                            </p:txEl>
                                          </p:spTgt>
                                        </p:tgtEl>
                                        <p:attrNameLst>
                                          <p:attrName>style.visibility</p:attrName>
                                        </p:attrNameLst>
                                      </p:cBhvr>
                                      <p:to>
                                        <p:strVal val="visible"/>
                                      </p:to>
                                    </p:set>
                                    <p:animEffect transition="in" filter="wheel(1)">
                                      <p:cBhvr>
                                        <p:cTn id="33" dur="2000"/>
                                        <p:tgtEl>
                                          <p:spTgt spid="5">
                                            <p:txEl>
                                              <p:pRg st="7" end="7"/>
                                            </p:txEl>
                                          </p:spTgt>
                                        </p:tgtEl>
                                      </p:cBhvr>
                                    </p:animEffect>
                                  </p:childTnLst>
                                </p:cTn>
                              </p:par>
                              <p:par>
                                <p:cTn id="34" presetID="21" presetClass="entr" presetSubtype="1" fill="hold" nodeType="withEffect">
                                  <p:stCondLst>
                                    <p:cond delay="0"/>
                                  </p:stCondLst>
                                  <p:childTnLst>
                                    <p:set>
                                      <p:cBhvr>
                                        <p:cTn id="35" dur="1" fill="hold">
                                          <p:stCondLst>
                                            <p:cond delay="0"/>
                                          </p:stCondLst>
                                        </p:cTn>
                                        <p:tgtEl>
                                          <p:spTgt spid="5">
                                            <p:txEl>
                                              <p:pRg st="8" end="8"/>
                                            </p:txEl>
                                          </p:spTgt>
                                        </p:tgtEl>
                                        <p:attrNameLst>
                                          <p:attrName>style.visibility</p:attrName>
                                        </p:attrNameLst>
                                      </p:cBhvr>
                                      <p:to>
                                        <p:strVal val="visible"/>
                                      </p:to>
                                    </p:set>
                                    <p:animEffect transition="in" filter="wheel(1)">
                                      <p:cBhvr>
                                        <p:cTn id="36" dur="2000"/>
                                        <p:tgtEl>
                                          <p:spTgt spid="5">
                                            <p:txEl>
                                              <p:pRg st="8" end="8"/>
                                            </p:txEl>
                                          </p:spTgt>
                                        </p:tgtEl>
                                      </p:cBhvr>
                                    </p:animEffect>
                                  </p:childTnLst>
                                </p:cTn>
                              </p:par>
                              <p:par>
                                <p:cTn id="37" presetID="21" presetClass="entr" presetSubtype="1" fill="hold" nodeType="with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animEffect transition="in" filter="wheel(1)">
                                      <p:cBhvr>
                                        <p:cTn id="39" dur="20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и по запросу фон для презентации"/>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7162" y="0"/>
            <a:ext cx="914373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115616" y="692696"/>
            <a:ext cx="7560840" cy="1200329"/>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uk-UA" altLang="uk-UA" sz="3600" b="1" i="1" u="sng"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Tahoma"/>
                <a:ea typeface="+mj-ea"/>
                <a:cs typeface="Arial"/>
              </a:rPr>
              <a:t>Традицією школи стало проведення таких</a:t>
            </a:r>
            <a:r>
              <a:rPr kumimoji="0" lang="uk-UA" altLang="uk-UA" sz="3600" b="1" i="1" u="sng" strike="noStrike" kern="0" cap="none" spc="0" normalizeH="0" noProof="0" dirty="0" smtClean="0">
                <a:ln>
                  <a:noFill/>
                </a:ln>
                <a:solidFill>
                  <a:srgbClr val="00B0F0"/>
                </a:solidFill>
                <a:effectLst>
                  <a:outerShdw blurRad="38100" dist="38100" dir="2700000" algn="tl">
                    <a:srgbClr val="000000">
                      <a:alpha val="43137"/>
                    </a:srgbClr>
                  </a:outerShdw>
                </a:effectLst>
                <a:uLnTx/>
                <a:uFillTx/>
                <a:latin typeface="Tahoma"/>
                <a:ea typeface="+mj-ea"/>
                <a:cs typeface="Arial"/>
              </a:rPr>
              <a:t> </a:t>
            </a:r>
            <a:r>
              <a:rPr kumimoji="0" lang="uk-UA" altLang="uk-UA" sz="3600" b="1" i="1" u="sng"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latin typeface="Tahoma"/>
                <a:ea typeface="+mj-ea"/>
                <a:cs typeface="Arial"/>
              </a:rPr>
              <a:t>свят :</a:t>
            </a:r>
            <a:endParaRPr kumimoji="0" lang="ru-RU" sz="1800" b="0" i="1" u="sng" strike="noStrike" kern="0" cap="none" spc="0" normalizeH="0" baseline="0" noProof="0" dirty="0" smtClean="0">
              <a:ln>
                <a:noFill/>
              </a:ln>
              <a:solidFill>
                <a:srgbClr val="00B0F0"/>
              </a:solidFill>
              <a:effectLst>
                <a:outerShdw blurRad="38100" dist="38100" dir="2700000" algn="tl">
                  <a:srgbClr val="000000">
                    <a:alpha val="43137"/>
                  </a:srgbClr>
                </a:outerShdw>
              </a:effectLst>
              <a:uLnTx/>
              <a:uFillTx/>
            </a:endParaRPr>
          </a:p>
        </p:txBody>
      </p:sp>
      <p:sp>
        <p:nvSpPr>
          <p:cNvPr id="3" name="Прямоугольник 2"/>
          <p:cNvSpPr/>
          <p:nvPr/>
        </p:nvSpPr>
        <p:spPr>
          <a:xfrm>
            <a:off x="899592" y="1720840"/>
            <a:ext cx="5958408" cy="5016758"/>
          </a:xfrm>
          <a:prstGeom prst="rect">
            <a:avLst/>
          </a:prstGeom>
        </p:spPr>
        <p:txBody>
          <a:bodyPr wrap="square">
            <a:spAutoFit/>
          </a:bodyPr>
          <a:lstStyle/>
          <a:p>
            <a:endParaRPr lang="ru-RU" sz="800" b="1" dirty="0" smtClean="0">
              <a:solidFill>
                <a:srgbClr val="C00000"/>
              </a:solidFill>
            </a:endParaRPr>
          </a:p>
          <a:p>
            <a:r>
              <a:rPr lang="ru-RU" sz="2400" b="1" dirty="0" smtClean="0">
                <a:solidFill>
                  <a:srgbClr val="C00000"/>
                </a:solidFill>
              </a:rPr>
              <a:t>День </a:t>
            </a:r>
            <a:r>
              <a:rPr lang="ru-RU" sz="2400" b="1" dirty="0">
                <a:solidFill>
                  <a:srgbClr val="C00000"/>
                </a:solidFill>
              </a:rPr>
              <a:t>знань;</a:t>
            </a:r>
          </a:p>
          <a:p>
            <a:r>
              <a:rPr lang="ru-RU" sz="2400" b="1" dirty="0">
                <a:solidFill>
                  <a:srgbClr val="C00000"/>
                </a:solidFill>
              </a:rPr>
              <a:t>День вчителя</a:t>
            </a:r>
            <a:r>
              <a:rPr lang="ru-RU" sz="2400" b="1" dirty="0" smtClean="0">
                <a:solidFill>
                  <a:srgbClr val="C00000"/>
                </a:solidFill>
              </a:rPr>
              <a:t>;</a:t>
            </a:r>
          </a:p>
          <a:p>
            <a:r>
              <a:rPr lang="uk-UA" sz="2400" b="1" dirty="0" smtClean="0">
                <a:solidFill>
                  <a:srgbClr val="C00000"/>
                </a:solidFill>
              </a:rPr>
              <a:t>Міс Осінь;</a:t>
            </a:r>
            <a:endParaRPr lang="ru-RU" sz="2400" b="1" dirty="0">
              <a:solidFill>
                <a:srgbClr val="C00000"/>
              </a:solidFill>
            </a:endParaRPr>
          </a:p>
          <a:p>
            <a:r>
              <a:rPr lang="ru-RU" sz="2400" b="1" dirty="0">
                <a:solidFill>
                  <a:srgbClr val="C00000"/>
                </a:solidFill>
              </a:rPr>
              <a:t>Предметні тижні</a:t>
            </a:r>
            <a:r>
              <a:rPr lang="ru-RU" sz="2400" b="1" dirty="0" smtClean="0">
                <a:solidFill>
                  <a:srgbClr val="C00000"/>
                </a:solidFill>
              </a:rPr>
              <a:t>;</a:t>
            </a:r>
            <a:endParaRPr lang="ru-RU" sz="2400" b="1" dirty="0">
              <a:solidFill>
                <a:srgbClr val="C00000"/>
              </a:solidFill>
            </a:endParaRPr>
          </a:p>
          <a:p>
            <a:r>
              <a:rPr lang="ru-RU" sz="2400" b="1" dirty="0">
                <a:solidFill>
                  <a:srgbClr val="C00000"/>
                </a:solidFill>
              </a:rPr>
              <a:t>Новорічні </a:t>
            </a:r>
            <a:r>
              <a:rPr lang="ru-RU" sz="2400" b="1" dirty="0" smtClean="0">
                <a:solidFill>
                  <a:srgbClr val="C00000"/>
                </a:solidFill>
              </a:rPr>
              <a:t>ранки;</a:t>
            </a:r>
            <a:endParaRPr lang="ru-RU" sz="2400" b="1" dirty="0">
              <a:solidFill>
                <a:srgbClr val="C00000"/>
              </a:solidFill>
            </a:endParaRPr>
          </a:p>
          <a:p>
            <a:r>
              <a:rPr lang="ru-RU" sz="2400" b="1" dirty="0" smtClean="0">
                <a:solidFill>
                  <a:srgbClr val="C00000"/>
                </a:solidFill>
              </a:rPr>
              <a:t>Різдвяні зустрічі (зустрічі </a:t>
            </a:r>
            <a:endParaRPr lang="en-US" sz="2400" b="1" dirty="0" smtClean="0">
              <a:solidFill>
                <a:srgbClr val="C00000"/>
              </a:solidFill>
            </a:endParaRPr>
          </a:p>
          <a:p>
            <a:r>
              <a:rPr lang="ru-RU" sz="2400" b="1" dirty="0" smtClean="0">
                <a:solidFill>
                  <a:srgbClr val="C00000"/>
                </a:solidFill>
              </a:rPr>
              <a:t>випускників);</a:t>
            </a:r>
            <a:endParaRPr lang="ru-RU" sz="2400" b="1" dirty="0">
              <a:solidFill>
                <a:srgbClr val="C00000"/>
              </a:solidFill>
            </a:endParaRPr>
          </a:p>
          <a:p>
            <a:r>
              <a:rPr lang="ru-RU" sz="2400" b="1" dirty="0">
                <a:solidFill>
                  <a:srgbClr val="C00000"/>
                </a:solidFill>
              </a:rPr>
              <a:t>Свято Валентина;</a:t>
            </a:r>
          </a:p>
          <a:p>
            <a:r>
              <a:rPr lang="ru-RU" sz="2400" b="1" dirty="0" smtClean="0">
                <a:solidFill>
                  <a:srgbClr val="C00000"/>
                </a:solidFill>
              </a:rPr>
              <a:t>Концерт до 8 Березня</a:t>
            </a:r>
            <a:r>
              <a:rPr lang="ru-RU" sz="2400" b="1" dirty="0">
                <a:solidFill>
                  <a:srgbClr val="C00000"/>
                </a:solidFill>
              </a:rPr>
              <a:t>;</a:t>
            </a:r>
          </a:p>
          <a:p>
            <a:r>
              <a:rPr lang="ru-RU" sz="2400" b="1" dirty="0" smtClean="0">
                <a:solidFill>
                  <a:srgbClr val="C00000"/>
                </a:solidFill>
              </a:rPr>
              <a:t>Творча молодь,</a:t>
            </a:r>
            <a:endParaRPr lang="ru-RU" sz="2400" b="1" dirty="0">
              <a:solidFill>
                <a:srgbClr val="C00000"/>
              </a:solidFill>
            </a:endParaRPr>
          </a:p>
          <a:p>
            <a:r>
              <a:rPr lang="ru-RU" sz="2400" b="1" dirty="0" smtClean="0">
                <a:solidFill>
                  <a:srgbClr val="C00000"/>
                </a:solidFill>
              </a:rPr>
              <a:t>Тиждень етикету</a:t>
            </a:r>
            <a:r>
              <a:rPr lang="ru-RU" sz="2400" b="1" dirty="0">
                <a:solidFill>
                  <a:srgbClr val="C00000"/>
                </a:solidFill>
              </a:rPr>
              <a:t>;</a:t>
            </a:r>
          </a:p>
          <a:p>
            <a:r>
              <a:rPr lang="ru-RU" sz="2400" b="1" dirty="0">
                <a:solidFill>
                  <a:srgbClr val="C00000"/>
                </a:solidFill>
              </a:rPr>
              <a:t>Останній </a:t>
            </a:r>
            <a:r>
              <a:rPr lang="ru-RU" sz="2400" b="1" dirty="0" smtClean="0">
                <a:solidFill>
                  <a:srgbClr val="C00000"/>
                </a:solidFill>
              </a:rPr>
              <a:t>дзвоник;</a:t>
            </a:r>
          </a:p>
          <a:p>
            <a:r>
              <a:rPr lang="ru-RU" sz="2400" b="1" dirty="0" smtClean="0">
                <a:solidFill>
                  <a:srgbClr val="C00000"/>
                </a:solidFill>
              </a:rPr>
              <a:t>Випускний вечір ...</a:t>
            </a:r>
            <a:endParaRPr lang="ru-RU" sz="2400" b="1" dirty="0">
              <a:solidFill>
                <a:srgbClr val="C00000"/>
              </a:solidFill>
            </a:endParaRPr>
          </a:p>
        </p:txBody>
      </p:sp>
      <p:pic>
        <p:nvPicPr>
          <p:cNvPr id="5" name="Picture 2" descr="http://bestgif.su/_ph/41/2/831301633.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498075" y="4046814"/>
            <a:ext cx="3581128" cy="2811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9369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4" dur="500"/>
                                        <p:tgtEl>
                                          <p:spTgt spid="3">
                                            <p:txEl>
                                              <p:pRg st="1" end="1"/>
                                            </p:txEl>
                                          </p:spTgt>
                                        </p:tgtEl>
                                      </p:cBhvr>
                                    </p:animEffect>
                                  </p:childTnLst>
                                </p:cTn>
                              </p:par>
                              <p:par>
                                <p:cTn id="15" presetID="14" presetClass="entr" presetSubtype="1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0" dur="500"/>
                                        <p:tgtEl>
                                          <p:spTgt spid="3">
                                            <p:txEl>
                                              <p:pRg st="3" end="3"/>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3" dur="500"/>
                                        <p:tgtEl>
                                          <p:spTgt spid="3">
                                            <p:txEl>
                                              <p:pRg st="4" end="4"/>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6" dur="500"/>
                                        <p:tgtEl>
                                          <p:spTgt spid="3">
                                            <p:txEl>
                                              <p:pRg st="5" end="5"/>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9" dur="500"/>
                                        <p:tgtEl>
                                          <p:spTgt spid="3">
                                            <p:txEl>
                                              <p:pRg st="6" end="6"/>
                                            </p:txEl>
                                          </p:spTgt>
                                        </p:tgtEl>
                                      </p:cBhvr>
                                    </p:animEffect>
                                  </p:childTnLst>
                                </p:cTn>
                              </p:par>
                              <p:par>
                                <p:cTn id="30" presetID="14" presetClass="entr" presetSubtype="1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2" dur="500"/>
                                        <p:tgtEl>
                                          <p:spTgt spid="3">
                                            <p:txEl>
                                              <p:pRg st="7" end="7"/>
                                            </p:txEl>
                                          </p:spTgt>
                                        </p:tgtEl>
                                      </p:cBhvr>
                                    </p:animEffect>
                                  </p:childTnLst>
                                </p:cTn>
                              </p:par>
                              <p:par>
                                <p:cTn id="33" presetID="14" presetClass="entr" presetSubtype="1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randombar(horizontal)">
                                      <p:cBhvr>
                                        <p:cTn id="35" dur="500"/>
                                        <p:tgtEl>
                                          <p:spTgt spid="3">
                                            <p:txEl>
                                              <p:pRg st="8" end="8"/>
                                            </p:txEl>
                                          </p:spTgt>
                                        </p:tgtEl>
                                      </p:cBhvr>
                                    </p:animEffect>
                                  </p:childTnLst>
                                </p:cTn>
                              </p:par>
                              <p:par>
                                <p:cTn id="36" presetID="14" presetClass="entr" presetSubtype="1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randombar(horizontal)">
                                      <p:cBhvr>
                                        <p:cTn id="38" dur="500"/>
                                        <p:tgtEl>
                                          <p:spTgt spid="3">
                                            <p:txEl>
                                              <p:pRg st="9" end="9"/>
                                            </p:txEl>
                                          </p:spTgt>
                                        </p:tgtEl>
                                      </p:cBhvr>
                                    </p:animEffect>
                                  </p:childTnLst>
                                </p:cTn>
                              </p:par>
                              <p:par>
                                <p:cTn id="39" presetID="14" presetClass="entr" presetSubtype="1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randombar(horizontal)">
                                      <p:cBhvr>
                                        <p:cTn id="41" dur="500"/>
                                        <p:tgtEl>
                                          <p:spTgt spid="3">
                                            <p:txEl>
                                              <p:pRg st="10" end="10"/>
                                            </p:txEl>
                                          </p:spTgt>
                                        </p:tgtEl>
                                      </p:cBhvr>
                                    </p:animEffect>
                                  </p:childTnLst>
                                </p:cTn>
                              </p:par>
                              <p:par>
                                <p:cTn id="42" presetID="14" presetClass="entr" presetSubtype="1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44" dur="500"/>
                                        <p:tgtEl>
                                          <p:spTgt spid="3">
                                            <p:txEl>
                                              <p:pRg st="11" end="11"/>
                                            </p:txEl>
                                          </p:spTgt>
                                        </p:tgtEl>
                                      </p:cBhvr>
                                    </p:animEffect>
                                  </p:childTnLst>
                                </p:cTn>
                              </p:par>
                              <p:par>
                                <p:cTn id="45" presetID="14" presetClass="entr" presetSubtype="10" fill="hold" nodeType="with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randombar(horizontal)">
                                      <p:cBhvr>
                                        <p:cTn id="47" dur="500"/>
                                        <p:tgtEl>
                                          <p:spTgt spid="3">
                                            <p:txEl>
                                              <p:pRg st="12" end="12"/>
                                            </p:txEl>
                                          </p:spTgt>
                                        </p:tgtEl>
                                      </p:cBhvr>
                                    </p:animEffect>
                                  </p:childTnLst>
                                </p:cTn>
                              </p:par>
                              <p:par>
                                <p:cTn id="48" presetID="14" presetClass="entr" presetSubtype="10" fill="hold" nodeType="withEffect">
                                  <p:stCondLst>
                                    <p:cond delay="0"/>
                                  </p:stCondLst>
                                  <p:childTnLst>
                                    <p:set>
                                      <p:cBhvr>
                                        <p:cTn id="49" dur="1" fill="hold">
                                          <p:stCondLst>
                                            <p:cond delay="0"/>
                                          </p:stCondLst>
                                        </p:cTn>
                                        <p:tgtEl>
                                          <p:spTgt spid="3">
                                            <p:txEl>
                                              <p:pRg st="13" end="13"/>
                                            </p:txEl>
                                          </p:spTgt>
                                        </p:tgtEl>
                                        <p:attrNameLst>
                                          <p:attrName>style.visibility</p:attrName>
                                        </p:attrNameLst>
                                      </p:cBhvr>
                                      <p:to>
                                        <p:strVal val="visible"/>
                                      </p:to>
                                    </p:set>
                                    <p:animEffect transition="in" filter="randombar(horizontal)">
                                      <p:cBhvr>
                                        <p:cTn id="5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и по запросу фон для презентаци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777" y="0"/>
            <a:ext cx="927526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95536" y="0"/>
            <a:ext cx="8424936" cy="517065"/>
          </a:xfrm>
          <a:prstGeom prst="rect">
            <a:avLst/>
          </a:prstGeom>
        </p:spPr>
        <p:txBody>
          <a:bodyPr wrap="square">
            <a:spAutoFit/>
          </a:bodyPr>
          <a:lstStyle/>
          <a:p>
            <a:pPr algn="ctr">
              <a:lnSpc>
                <a:spcPct val="115000"/>
              </a:lnSpc>
              <a:spcAft>
                <a:spcPts val="1000"/>
              </a:spcAft>
            </a:pPr>
            <a:r>
              <a:rPr lang="uk-UA" sz="2400" b="1" i="1" u="sng" dirty="0">
                <a:solidFill>
                  <a:srgbClr val="FF0000"/>
                </a:solidFill>
                <a:latin typeface="Calibri"/>
                <a:ea typeface="Calibri"/>
                <a:cs typeface="Times New Roman"/>
              </a:rPr>
              <a:t>Перший дзвоник 2014-2015 навчального року</a:t>
            </a:r>
            <a:endParaRPr lang="ru-RU" sz="2400" u="sng" dirty="0">
              <a:effectLst/>
              <a:latin typeface="Calibri"/>
              <a:ea typeface="Calibri"/>
              <a:cs typeface="Times New Roman"/>
            </a:endParaRPr>
          </a:p>
        </p:txBody>
      </p:sp>
      <p:pic>
        <p:nvPicPr>
          <p:cNvPr id="4" name="Рисунок 3" descr="C:\Users\ychenik\AppData\Local\Microsoft\Windows\Temporary Internet Files\Content.Word\IMG_0681.jpg"/>
          <p:cNvPicPr/>
          <p:nvPr/>
        </p:nvPicPr>
        <p:blipFill>
          <a:blip r:embed="rId3">
            <a:extLst>
              <a:ext uri="{28A0092B-C50C-407E-A947-70E740481C1C}">
                <a14:useLocalDpi xmlns:a14="http://schemas.microsoft.com/office/drawing/2010/main" val="0"/>
              </a:ext>
            </a:extLst>
          </a:blip>
          <a:srcRect/>
          <a:stretch>
            <a:fillRect/>
          </a:stretch>
        </p:blipFill>
        <p:spPr bwMode="auto">
          <a:xfrm>
            <a:off x="-191731" y="518539"/>
            <a:ext cx="3248025" cy="2438400"/>
          </a:xfrm>
          <a:prstGeom prst="rect">
            <a:avLst/>
          </a:prstGeom>
          <a:noFill/>
          <a:ln>
            <a:noFill/>
          </a:ln>
        </p:spPr>
      </p:pic>
      <p:pic>
        <p:nvPicPr>
          <p:cNvPr id="5" name="Рисунок 4" descr="C:\Users\ychenik\Desktop\Створити папку (2)\IMG_0671.JPG"/>
          <p:cNvPicPr/>
          <p:nvPr/>
        </p:nvPicPr>
        <p:blipFill>
          <a:blip r:embed="rId4">
            <a:extLst>
              <a:ext uri="{28A0092B-C50C-407E-A947-70E740481C1C}">
                <a14:useLocalDpi xmlns:a14="http://schemas.microsoft.com/office/drawing/2010/main" val="0"/>
              </a:ext>
            </a:extLst>
          </a:blip>
          <a:srcRect/>
          <a:stretch>
            <a:fillRect/>
          </a:stretch>
        </p:blipFill>
        <p:spPr bwMode="auto">
          <a:xfrm>
            <a:off x="2794843" y="549604"/>
            <a:ext cx="3248025" cy="2438400"/>
          </a:xfrm>
          <a:prstGeom prst="rect">
            <a:avLst/>
          </a:prstGeom>
          <a:noFill/>
          <a:ln>
            <a:noFill/>
          </a:ln>
        </p:spPr>
      </p:pic>
      <p:pic>
        <p:nvPicPr>
          <p:cNvPr id="6" name="Рисунок 5" descr="C:\Users\ychenik\Desktop\Створити папку (2)\IMG_0676.JPG"/>
          <p:cNvPicPr/>
          <p:nvPr/>
        </p:nvPicPr>
        <p:blipFill>
          <a:blip r:embed="rId5">
            <a:extLst>
              <a:ext uri="{28A0092B-C50C-407E-A947-70E740481C1C}">
                <a14:useLocalDpi xmlns:a14="http://schemas.microsoft.com/office/drawing/2010/main" val="0"/>
              </a:ext>
            </a:extLst>
          </a:blip>
          <a:srcRect/>
          <a:stretch>
            <a:fillRect/>
          </a:stretch>
        </p:blipFill>
        <p:spPr bwMode="auto">
          <a:xfrm>
            <a:off x="5920144" y="518539"/>
            <a:ext cx="3248025" cy="2438400"/>
          </a:xfrm>
          <a:prstGeom prst="rect">
            <a:avLst/>
          </a:prstGeom>
          <a:noFill/>
          <a:ln>
            <a:noFill/>
          </a:ln>
        </p:spPr>
      </p:pic>
      <p:sp>
        <p:nvSpPr>
          <p:cNvPr id="3" name="Прямоугольник 2"/>
          <p:cNvSpPr/>
          <p:nvPr/>
        </p:nvSpPr>
        <p:spPr>
          <a:xfrm>
            <a:off x="2286000" y="3064285"/>
            <a:ext cx="4572000" cy="492122"/>
          </a:xfrm>
          <a:prstGeom prst="rect">
            <a:avLst/>
          </a:prstGeom>
        </p:spPr>
        <p:txBody>
          <a:bodyPr>
            <a:spAutoFit/>
          </a:bodyPr>
          <a:lstStyle/>
          <a:p>
            <a:pPr algn="ctr">
              <a:lnSpc>
                <a:spcPct val="115000"/>
              </a:lnSpc>
              <a:spcAft>
                <a:spcPts val="1000"/>
              </a:spcAft>
            </a:pPr>
            <a:r>
              <a:rPr lang="uk-UA" sz="2400" b="1" i="1" u="sng" dirty="0" smtClean="0">
                <a:solidFill>
                  <a:srgbClr val="FF0000"/>
                </a:solidFill>
                <a:latin typeface="Calibri"/>
                <a:ea typeface="Calibri"/>
                <a:cs typeface="Times New Roman"/>
              </a:rPr>
              <a:t>Родинне свято</a:t>
            </a:r>
            <a:endParaRPr lang="ru-RU" sz="2400" u="sng" dirty="0">
              <a:latin typeface="Calibri"/>
              <a:ea typeface="Calibri"/>
              <a:cs typeface="Times New Roman"/>
            </a:endParaRPr>
          </a:p>
        </p:txBody>
      </p:sp>
      <p:pic>
        <p:nvPicPr>
          <p:cNvPr id="1026" name="Picture 2" descr="G:\РС\SaKE-YTXtqY.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0436" y="3318258"/>
            <a:ext cx="3457734"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G:\РС\YuHy3hnq4BU.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93873" y="3556407"/>
            <a:ext cx="3707904" cy="24709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Родинне свято 2014\SAM_1824.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51303" y="4319718"/>
            <a:ext cx="3384376" cy="2538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344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barn(inVertical)">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nodeType="clickEffect">
                                  <p:stCondLst>
                                    <p:cond delay="0"/>
                                  </p:stCondLst>
                                  <p:childTnLst>
                                    <p:set>
                                      <p:cBhvr>
                                        <p:cTn id="32" dur="1" fill="hold">
                                          <p:stCondLst>
                                            <p:cond delay="0"/>
                                          </p:stCondLst>
                                        </p:cTn>
                                        <p:tgtEl>
                                          <p:spTgt spid="1026"/>
                                        </p:tgtEl>
                                        <p:attrNameLst>
                                          <p:attrName>style.visibility</p:attrName>
                                        </p:attrNameLst>
                                      </p:cBhvr>
                                      <p:to>
                                        <p:strVal val="visible"/>
                                      </p:to>
                                    </p:set>
                                    <p:animEffect transition="in" filter="barn(inVertical)">
                                      <p:cBhvr>
                                        <p:cTn id="33" dur="500"/>
                                        <p:tgtEl>
                                          <p:spTgt spid="1026"/>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1028"/>
                                        </p:tgtEl>
                                        <p:attrNameLst>
                                          <p:attrName>style.visibility</p:attrName>
                                        </p:attrNameLst>
                                      </p:cBhvr>
                                      <p:to>
                                        <p:strVal val="visible"/>
                                      </p:to>
                                    </p:set>
                                    <p:animEffect transition="in" filter="barn(inVertical)">
                                      <p:cBhvr>
                                        <p:cTn id="38" dur="500"/>
                                        <p:tgtEl>
                                          <p:spTgt spid="1028"/>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1027"/>
                                        </p:tgtEl>
                                        <p:attrNameLst>
                                          <p:attrName>style.visibility</p:attrName>
                                        </p:attrNameLst>
                                      </p:cBhvr>
                                      <p:to>
                                        <p:strVal val="visible"/>
                                      </p:to>
                                    </p:set>
                                    <p:animEffect transition="in" filter="barn(inVertical)">
                                      <p:cBhvr>
                                        <p:cTn id="43"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320</TotalTime>
  <Words>439</Words>
  <Application>Microsoft Office PowerPoint</Application>
  <PresentationFormat>Экран (4:3)</PresentationFormat>
  <Paragraphs>73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Uchenik_7</dc:creator>
  <cp:lastModifiedBy>Администратор</cp:lastModifiedBy>
  <cp:revision>36</cp:revision>
  <dcterms:created xsi:type="dcterms:W3CDTF">2015-03-04T12:33:01Z</dcterms:created>
  <dcterms:modified xsi:type="dcterms:W3CDTF">2015-03-05T18:13:01Z</dcterms:modified>
</cp:coreProperties>
</file>