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56" r:id="rId20"/>
    <p:sldId id="276" r:id="rId21"/>
    <p:sldId id="277" r:id="rId22"/>
    <p:sldId id="278" r:id="rId23"/>
    <p:sldId id="279" r:id="rId24"/>
    <p:sldId id="281" r:id="rId25"/>
    <p:sldId id="275" r:id="rId26"/>
    <p:sldId id="280" r:id="rId27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32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48BEC-742A-40F0-A168-42FA239347EC}" type="datetimeFigureOut">
              <a:rPr lang="uk-UA" smtClean="0"/>
              <a:pPr/>
              <a:t>03.01.2018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21428-1483-40A4-8A99-A9FD5EB41A1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48BEC-742A-40F0-A168-42FA239347EC}" type="datetimeFigureOut">
              <a:rPr lang="uk-UA" smtClean="0"/>
              <a:pPr/>
              <a:t>03.01.2018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21428-1483-40A4-8A99-A9FD5EB41A1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48BEC-742A-40F0-A168-42FA239347EC}" type="datetimeFigureOut">
              <a:rPr lang="uk-UA" smtClean="0"/>
              <a:pPr/>
              <a:t>03.01.2018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21428-1483-40A4-8A99-A9FD5EB41A1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48BEC-742A-40F0-A168-42FA239347EC}" type="datetimeFigureOut">
              <a:rPr lang="uk-UA" smtClean="0"/>
              <a:pPr/>
              <a:t>03.01.2018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21428-1483-40A4-8A99-A9FD5EB41A1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48BEC-742A-40F0-A168-42FA239347EC}" type="datetimeFigureOut">
              <a:rPr lang="uk-UA" smtClean="0"/>
              <a:pPr/>
              <a:t>03.01.2018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21428-1483-40A4-8A99-A9FD5EB41A1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48BEC-742A-40F0-A168-42FA239347EC}" type="datetimeFigureOut">
              <a:rPr lang="uk-UA" smtClean="0"/>
              <a:pPr/>
              <a:t>03.01.2018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21428-1483-40A4-8A99-A9FD5EB41A1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48BEC-742A-40F0-A168-42FA239347EC}" type="datetimeFigureOut">
              <a:rPr lang="uk-UA" smtClean="0"/>
              <a:pPr/>
              <a:t>03.01.2018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21428-1483-40A4-8A99-A9FD5EB41A1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48BEC-742A-40F0-A168-42FA239347EC}" type="datetimeFigureOut">
              <a:rPr lang="uk-UA" smtClean="0"/>
              <a:pPr/>
              <a:t>03.01.2018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21428-1483-40A4-8A99-A9FD5EB41A1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48BEC-742A-40F0-A168-42FA239347EC}" type="datetimeFigureOut">
              <a:rPr lang="uk-UA" smtClean="0"/>
              <a:pPr/>
              <a:t>03.01.2018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21428-1483-40A4-8A99-A9FD5EB41A1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48BEC-742A-40F0-A168-42FA239347EC}" type="datetimeFigureOut">
              <a:rPr lang="uk-UA" smtClean="0"/>
              <a:pPr/>
              <a:t>03.01.2018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21428-1483-40A4-8A99-A9FD5EB41A1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48BEC-742A-40F0-A168-42FA239347EC}" type="datetimeFigureOut">
              <a:rPr lang="uk-UA" smtClean="0"/>
              <a:pPr/>
              <a:t>03.01.2018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21428-1483-40A4-8A99-A9FD5EB41A1B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048BEC-742A-40F0-A168-42FA239347EC}" type="datetimeFigureOut">
              <a:rPr lang="uk-UA" smtClean="0"/>
              <a:pPr/>
              <a:t>03.01.2018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B21428-1483-40A4-8A99-A9FD5EB41A1B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«Соціалізація дітей та учнівської молоді в&#10;сучасному освітньому просторі. Превентивне&#10;виховання як складова успішної соціа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705673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179512" y="188640"/>
            <a:ext cx="8784976" cy="21602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dirty="0" smtClean="0"/>
              <a:t> </a:t>
            </a:r>
            <a:r>
              <a:rPr lang="uk-UA" sz="4000" dirty="0"/>
              <a:t>Розвиток громадської компетентності школярів як важливої передумови соціалізації  майбутніх випускників</a:t>
            </a:r>
          </a:p>
        </p:txBody>
      </p:sp>
      <p:sp>
        <p:nvSpPr>
          <p:cNvPr id="4" name="Овал 3"/>
          <p:cNvSpPr/>
          <p:nvPr/>
        </p:nvSpPr>
        <p:spPr>
          <a:xfrm>
            <a:off x="6588224" y="4221088"/>
            <a:ext cx="2304256" cy="22322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://player.myshared.ru/17/1081733/slides/slide_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://player.myshared.ru/17/1081733/slides/slide_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9144000" cy="6669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://player.myshared.ru/17/1081733/slides/slide_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http://player.myshared.ru/17/1081733/slides/slide_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http://player.myshared.ru/17/1081733/slides/slide_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4856" y="-63642"/>
            <a:ext cx="9228856" cy="69216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ttp://player.myshared.ru/17/1081733/slides/slide_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669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http://player.myshared.ru/17/1081733/slides/slide_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9360" y="0"/>
            <a:ext cx="9193360" cy="6669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http://player.myshared.ru/17/1081733/slides/slide_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http://player.myshared.ru/17/1081733/slides/slide_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513" y="908720"/>
          <a:ext cx="8964487" cy="5949280"/>
        </p:xfrm>
        <a:graphic>
          <a:graphicData uri="http://schemas.openxmlformats.org/drawingml/2006/table">
            <a:tbl>
              <a:tblPr/>
              <a:tblGrid>
                <a:gridCol w="2293110"/>
                <a:gridCol w="2891465"/>
                <a:gridCol w="3779912"/>
              </a:tblGrid>
              <a:tr h="10346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b="1" dirty="0">
                          <a:latin typeface="Arial Narrow"/>
                          <a:ea typeface="Times New Roman"/>
                          <a:cs typeface="Times New Roman"/>
                        </a:rPr>
                        <a:t>Проблема громадянської освіти</a:t>
                      </a:r>
                      <a:endParaRPr lang="uk-UA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b="1" dirty="0">
                          <a:latin typeface="Arial Narrow"/>
                          <a:ea typeface="Times New Roman"/>
                          <a:cs typeface="Times New Roman"/>
                        </a:rPr>
                        <a:t>Предмет, курс, тема, питання програма, де може бути розкрита дана проблема</a:t>
                      </a:r>
                      <a:endParaRPr lang="uk-UA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b="1" dirty="0">
                          <a:latin typeface="Arial Narrow"/>
                          <a:ea typeface="Times New Roman"/>
                          <a:cs typeface="Times New Roman"/>
                        </a:rPr>
                        <a:t>Шляхи розкриття проблем</a:t>
                      </a:r>
                      <a:endParaRPr lang="uk-UA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800" b="1" dirty="0">
                          <a:latin typeface="Arial Narrow"/>
                          <a:ea typeface="Times New Roman"/>
                          <a:cs typeface="Times New Roman"/>
                        </a:rPr>
                        <a:t>громадянської освіти</a:t>
                      </a:r>
                      <a:endParaRPr lang="uk-UA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198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800">
                          <a:latin typeface="Arial Narrow"/>
                          <a:ea typeface="Times New Roman"/>
                          <a:cs typeface="Times New Roman"/>
                        </a:rPr>
                        <a:t>Сутність демократії, демократичні цінності. Права і свободи людини і громадянина і механізми їх захисту</a:t>
                      </a:r>
                      <a:endParaRPr lang="uk-UA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Arial Narrow"/>
                          <a:ea typeface="Times New Roman"/>
                          <a:cs typeface="Times New Roman"/>
                        </a:rPr>
                        <a:t>Українська мова.11 клас.</a:t>
                      </a:r>
                      <a:endParaRPr lang="uk-UA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Arial Narrow"/>
                          <a:ea typeface="Times New Roman"/>
                          <a:cs typeface="Times New Roman"/>
                        </a:rPr>
                        <a:t>Складання публічного  діалогу відповідно до запропонованої ситуації (СКЗЛ </a:t>
                      </a:r>
                      <a:r>
                        <a:rPr lang="uk-UA" sz="1800" dirty="0" err="1">
                          <a:latin typeface="Arial Narrow"/>
                          <a:ea typeface="Times New Roman"/>
                          <a:cs typeface="Times New Roman"/>
                        </a:rPr>
                        <a:t>“Сьогодення</a:t>
                      </a:r>
                      <a:r>
                        <a:rPr lang="uk-UA" sz="1800" dirty="0">
                          <a:latin typeface="Arial Narrow"/>
                          <a:ea typeface="Times New Roman"/>
                          <a:cs typeface="Times New Roman"/>
                        </a:rPr>
                        <a:t> нашої </a:t>
                      </a:r>
                      <a:r>
                        <a:rPr lang="uk-UA" sz="1800" dirty="0" err="1">
                          <a:latin typeface="Arial Narrow"/>
                          <a:ea typeface="Times New Roman"/>
                          <a:cs typeface="Times New Roman"/>
                        </a:rPr>
                        <a:t>країни”</a:t>
                      </a:r>
                      <a:r>
                        <a:rPr lang="uk-UA" sz="1800" dirty="0">
                          <a:latin typeface="Arial Narrow"/>
                          <a:ea typeface="Times New Roman"/>
                          <a:cs typeface="Times New Roman"/>
                        </a:rPr>
                        <a:t>)</a:t>
                      </a:r>
                      <a:endParaRPr lang="uk-UA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Arial Narrow"/>
                          <a:ea typeface="Times New Roman"/>
                          <a:cs typeface="Times New Roman"/>
                        </a:rPr>
                        <a:t>Які з демократичних цінностей ви вважаєте найважливішими? Чи можна мати права, не маючи обов’язків? Чи тотожні поняття людина і громадянин?</a:t>
                      </a:r>
                      <a:endParaRPr lang="uk-UA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19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>
                          <a:latin typeface="Arial Narrow"/>
                          <a:ea typeface="Times New Roman"/>
                          <a:cs typeface="Times New Roman"/>
                        </a:rPr>
                        <a:t>Сутність демократії, демократичні цінності. Права і свободи людини і громадянина і механізми їх захисту</a:t>
                      </a:r>
                      <a:endParaRPr lang="uk-UA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Arial Narrow"/>
                          <a:ea typeface="Times New Roman"/>
                          <a:cs typeface="Times New Roman"/>
                        </a:rPr>
                        <a:t>Зарубіжна література. 10 клас. В. Вірмен, Збірка </a:t>
                      </a:r>
                      <a:r>
                        <a:rPr lang="uk-UA" sz="1800" dirty="0" err="1">
                          <a:latin typeface="Arial Narrow"/>
                          <a:ea typeface="Times New Roman"/>
                          <a:cs typeface="Times New Roman"/>
                        </a:rPr>
                        <a:t>“Листя</a:t>
                      </a:r>
                      <a:r>
                        <a:rPr lang="uk-UA" sz="1800" dirty="0">
                          <a:latin typeface="Arial Narrow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1800" dirty="0" err="1">
                          <a:latin typeface="Arial Narrow"/>
                          <a:ea typeface="Times New Roman"/>
                          <a:cs typeface="Times New Roman"/>
                        </a:rPr>
                        <a:t>трави”</a:t>
                      </a:r>
                      <a:r>
                        <a:rPr lang="uk-UA" sz="1800" dirty="0">
                          <a:latin typeface="Arial Narrow"/>
                          <a:ea typeface="Times New Roman"/>
                          <a:cs typeface="Times New Roman"/>
                        </a:rPr>
                        <a:t>: оспівування Демократії, </a:t>
                      </a:r>
                      <a:r>
                        <a:rPr lang="uk-UA" sz="1800" dirty="0" err="1">
                          <a:latin typeface="Arial Narrow"/>
                          <a:ea typeface="Times New Roman"/>
                          <a:cs typeface="Times New Roman"/>
                        </a:rPr>
                        <a:t>“мільйонних</a:t>
                      </a:r>
                      <a:r>
                        <a:rPr lang="uk-UA" sz="1800" dirty="0">
                          <a:latin typeface="Arial Narrow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1800" dirty="0" err="1">
                          <a:latin typeface="Arial Narrow"/>
                          <a:ea typeface="Times New Roman"/>
                          <a:cs typeface="Times New Roman"/>
                        </a:rPr>
                        <a:t>мас”</a:t>
                      </a:r>
                      <a:r>
                        <a:rPr lang="uk-UA" sz="1800" dirty="0">
                          <a:latin typeface="Arial Narrow"/>
                          <a:ea typeface="Times New Roman"/>
                          <a:cs typeface="Times New Roman"/>
                        </a:rPr>
                        <a:t>, космічних масштабів і процесів.</a:t>
                      </a:r>
                      <a:endParaRPr lang="uk-UA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Arial Narrow"/>
                          <a:ea typeface="Times New Roman"/>
                          <a:cs typeface="Times New Roman"/>
                        </a:rPr>
                        <a:t>Які риси суспільства поет визначає як демократичні? Чи притаманні ці риси нашому суспільству? Чому слово </a:t>
                      </a:r>
                      <a:r>
                        <a:rPr lang="uk-UA" sz="1800" dirty="0" err="1">
                          <a:latin typeface="Arial Narrow"/>
                          <a:ea typeface="Times New Roman"/>
                          <a:cs typeface="Times New Roman"/>
                        </a:rPr>
                        <a:t>“Демократія”</a:t>
                      </a:r>
                      <a:r>
                        <a:rPr lang="uk-UA" sz="1800" dirty="0">
                          <a:latin typeface="Arial Narrow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1800" dirty="0" err="1">
                          <a:latin typeface="Arial Narrow"/>
                          <a:ea typeface="Times New Roman"/>
                          <a:cs typeface="Times New Roman"/>
                        </a:rPr>
                        <a:t>Вітмен</a:t>
                      </a:r>
                      <a:r>
                        <a:rPr lang="uk-UA" sz="1800" dirty="0">
                          <a:latin typeface="Arial Narrow"/>
                          <a:ea typeface="Times New Roman"/>
                          <a:cs typeface="Times New Roman"/>
                        </a:rPr>
                        <a:t> завжди вживає з великої літери?</a:t>
                      </a:r>
                      <a:endParaRPr lang="uk-UA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06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>
                          <a:latin typeface="Arial Narrow"/>
                          <a:ea typeface="Times New Roman"/>
                          <a:cs typeface="Times New Roman"/>
                        </a:rPr>
                        <a:t> Та сама</a:t>
                      </a:r>
                      <a:endParaRPr lang="uk-UA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Arial Narrow"/>
                          <a:ea typeface="Times New Roman"/>
                          <a:cs typeface="Times New Roman"/>
                        </a:rPr>
                        <a:t>Новітня історія України. 10 клас.</a:t>
                      </a:r>
                      <a:endParaRPr lang="uk-UA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Arial Narrow"/>
                          <a:ea typeface="Times New Roman"/>
                          <a:cs typeface="Times New Roman"/>
                        </a:rPr>
                        <a:t>Тема 2. Україна  в роки Першої світової війни. Початок революції. Політичні настрої населення.</a:t>
                      </a:r>
                      <a:endParaRPr lang="uk-UA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Arial Narrow"/>
                          <a:ea typeface="Times New Roman"/>
                          <a:cs typeface="Times New Roman"/>
                        </a:rPr>
                        <a:t>Які способи захисту прав і свобод людини і громадянина застосовувались в українських землях  на початку революції?  Чи можна їх вважати демократичними? Чому?</a:t>
                      </a:r>
                      <a:endParaRPr lang="uk-UA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611560" y="44356"/>
            <a:ext cx="7704856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Можливості різних предметів у формуванні ГК учнів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Великий вопрос жизни- как&#10;жить среди людей.&#10;АльберКамю&#10;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8821"/>
            <a:ext cx="9144000" cy="68768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88640"/>
            <a:ext cx="83164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Можливості різних предметів у формуванні ГК учнів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1520" y="1052735"/>
          <a:ext cx="8496944" cy="5434920"/>
        </p:xfrm>
        <a:graphic>
          <a:graphicData uri="http://schemas.openxmlformats.org/drawingml/2006/table">
            <a:tbl>
              <a:tblPr/>
              <a:tblGrid>
                <a:gridCol w="2173513"/>
                <a:gridCol w="2557074"/>
                <a:gridCol w="3766357"/>
              </a:tblGrid>
              <a:tr h="21602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Arial Narrow"/>
                          <a:ea typeface="Times New Roman"/>
                          <a:cs typeface="Times New Roman"/>
                        </a:rPr>
                        <a:t>Та сама</a:t>
                      </a:r>
                      <a:endParaRPr lang="uk-UA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Arial Narrow"/>
                          <a:ea typeface="Times New Roman"/>
                          <a:cs typeface="Times New Roman"/>
                        </a:rPr>
                        <a:t>Економічна і соціальна географія світу, 10 клас..</a:t>
                      </a:r>
                      <a:endParaRPr lang="uk-UA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Arial Narrow"/>
                          <a:ea typeface="Times New Roman"/>
                          <a:cs typeface="Times New Roman"/>
                        </a:rPr>
                        <a:t>Розділ ІІ. Тема І. Країни Європи.</a:t>
                      </a:r>
                      <a:endParaRPr lang="uk-UA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Arial Narrow"/>
                          <a:ea typeface="Times New Roman"/>
                          <a:cs typeface="Times New Roman"/>
                        </a:rPr>
                        <a:t>Чи носять європейські демократичні цінності: автономія особистості, парламентаризм,  основні права  людини і  громадянина - універсальний характер?  На яких цінностях ґрунтується азійська цивілізація? Чи пов’язані демократичні цінності з розвитком економіки? </a:t>
                      </a:r>
                      <a:endParaRPr lang="uk-UA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01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>
                          <a:latin typeface="Arial Narrow"/>
                          <a:ea typeface="Times New Roman"/>
                          <a:cs typeface="Times New Roman"/>
                        </a:rPr>
                        <a:t>Та сама</a:t>
                      </a:r>
                      <a:endParaRPr lang="uk-UA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>
                          <a:latin typeface="Arial Narrow"/>
                          <a:ea typeface="Times New Roman"/>
                          <a:cs typeface="Times New Roman"/>
                        </a:rPr>
                        <a:t>Фізика. 10 кл. Вступ. Роль науки в житті людини та суспільному розвитку</a:t>
                      </a:r>
                      <a:endParaRPr lang="uk-UA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Arial Narrow"/>
                          <a:ea typeface="Times New Roman"/>
                          <a:cs typeface="Times New Roman"/>
                        </a:rPr>
                        <a:t>Чи вважаєте Ви, що подальший розвиток науки зазіхає на наші права на безпеку навколишнього середовища?</a:t>
                      </a:r>
                      <a:endParaRPr lang="uk-UA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2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>
                          <a:latin typeface="Arial Narrow"/>
                          <a:ea typeface="Times New Roman"/>
                          <a:cs typeface="Times New Roman"/>
                        </a:rPr>
                        <a:t>Та сама</a:t>
                      </a:r>
                      <a:endParaRPr lang="uk-UA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>
                          <a:latin typeface="Arial Narrow"/>
                          <a:ea typeface="Times New Roman"/>
                          <a:cs typeface="Times New Roman"/>
                        </a:rPr>
                        <a:t>Хімія. 11 клас. Тема. Органічні сполуки.  Шкідливий вплив вживання алкоголю, наркотичних речовин та тютюнопаління на організм людини</a:t>
                      </a:r>
                      <a:endParaRPr lang="uk-UA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Arial Narrow"/>
                          <a:ea typeface="Times New Roman"/>
                          <a:cs typeface="Times New Roman"/>
                        </a:rPr>
                        <a:t>Чи є вікові обмеження на продаж алкогольних і тютюнових виробів неповнолітнім порушенням прав людини?</a:t>
                      </a:r>
                      <a:endParaRPr lang="uk-UA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Arial Narrow"/>
                          <a:ea typeface="Times New Roman"/>
                          <a:cs typeface="Times New Roman"/>
                        </a:rPr>
                        <a:t>Чи не суперечать праву людини на життя  продаж алкоголю та тютюну?</a:t>
                      </a:r>
                      <a:endParaRPr lang="uk-UA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836712"/>
          <a:ext cx="8964487" cy="5832647"/>
        </p:xfrm>
        <a:graphic>
          <a:graphicData uri="http://schemas.openxmlformats.org/drawingml/2006/table">
            <a:tbl>
              <a:tblPr/>
              <a:tblGrid>
                <a:gridCol w="2293110"/>
                <a:gridCol w="2697777"/>
                <a:gridCol w="3973600"/>
              </a:tblGrid>
              <a:tr h="8332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dirty="0">
                          <a:latin typeface="Arial Narrow"/>
                          <a:ea typeface="Times New Roman"/>
                          <a:cs typeface="Times New Roman"/>
                        </a:rPr>
                        <a:t>Та сама</a:t>
                      </a:r>
                      <a:endParaRPr lang="uk-UA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600" dirty="0">
                          <a:latin typeface="Arial Narrow"/>
                          <a:ea typeface="Times New Roman"/>
                          <a:cs typeface="Times New Roman"/>
                        </a:rPr>
                        <a:t>Біологія 10 клас. Тема. Клітина як цілісна система. </a:t>
                      </a:r>
                      <a:r>
                        <a:rPr lang="uk-UA" sz="1600" dirty="0" err="1">
                          <a:latin typeface="Arial Narrow"/>
                          <a:ea typeface="Times New Roman"/>
                          <a:cs typeface="Times New Roman"/>
                        </a:rPr>
                        <a:t>Цитотехнології</a:t>
                      </a:r>
                      <a:r>
                        <a:rPr lang="uk-UA" sz="1600" dirty="0">
                          <a:latin typeface="Arial Narrow"/>
                          <a:ea typeface="Times New Roman"/>
                          <a:cs typeface="Times New Roman"/>
                        </a:rPr>
                        <a:t>.</a:t>
                      </a:r>
                      <a:endParaRPr lang="uk-UA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dirty="0">
                          <a:latin typeface="Arial Narrow"/>
                          <a:ea typeface="Times New Roman"/>
                          <a:cs typeface="Times New Roman"/>
                        </a:rPr>
                        <a:t>Вакцинація – це громадське благо, особисте право конкретної людини чи комерційний інтерес окремих фармацевтичних компаній?</a:t>
                      </a:r>
                      <a:endParaRPr lang="uk-UA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19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latin typeface="Arial Narrow"/>
                          <a:ea typeface="Times New Roman"/>
                          <a:cs typeface="Times New Roman"/>
                        </a:rPr>
                        <a:t>Та сама</a:t>
                      </a:r>
                      <a:endParaRPr lang="uk-UA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600" dirty="0">
                          <a:latin typeface="Arial Narrow"/>
                          <a:ea typeface="Times New Roman"/>
                          <a:cs typeface="Times New Roman"/>
                        </a:rPr>
                        <a:t>Правознавство. 10 клас. </a:t>
                      </a:r>
                      <a:r>
                        <a:rPr lang="ru-RU" sz="1600" dirty="0">
                          <a:latin typeface="Arial Narrow"/>
                          <a:ea typeface="Times New Roman"/>
                          <a:cs typeface="Times New Roman"/>
                        </a:rPr>
                        <a:t>Тема 3, ч.1.  </a:t>
                      </a:r>
                      <a:r>
                        <a:rPr lang="uk-UA" sz="1600" dirty="0">
                          <a:latin typeface="Arial Narrow"/>
                          <a:ea typeface="Times New Roman"/>
                          <a:cs typeface="Times New Roman"/>
                        </a:rPr>
                        <a:t>Державний лад.</a:t>
                      </a:r>
                      <a:endParaRPr lang="uk-UA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600" dirty="0">
                          <a:latin typeface="Arial Narrow"/>
                          <a:ea typeface="Times New Roman"/>
                          <a:cs typeface="Times New Roman"/>
                        </a:rPr>
                        <a:t>Політичні режими: поняття, види.</a:t>
                      </a:r>
                      <a:endParaRPr lang="uk-UA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600" dirty="0">
                          <a:latin typeface="Arial Narrow"/>
                          <a:ea typeface="Times New Roman"/>
                          <a:cs typeface="Times New Roman"/>
                        </a:rPr>
                        <a:t>Чи йде Україна шляхом демократичного розвитку? Які чинники сприяють, а які гальмують цей процес?</a:t>
                      </a:r>
                      <a:endParaRPr lang="uk-UA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600" dirty="0">
                          <a:latin typeface="Arial Narrow"/>
                          <a:ea typeface="Times New Roman"/>
                          <a:cs typeface="Times New Roman"/>
                        </a:rPr>
                        <a:t>Які передумови мають скластись у країні для утвердження демократичного політичного режиму? </a:t>
                      </a:r>
                      <a:endParaRPr lang="uk-UA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 dirty="0">
                          <a:latin typeface="Arial Narrow"/>
                          <a:ea typeface="Times New Roman"/>
                          <a:cs typeface="Times New Roman"/>
                        </a:rPr>
                        <a:t>Як мають будуватися відносини влади  й опозиції за умов демократичного режиму? </a:t>
                      </a:r>
                      <a:endParaRPr lang="uk-UA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74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latin typeface="Arial Narrow"/>
                          <a:ea typeface="Times New Roman"/>
                          <a:cs typeface="Times New Roman"/>
                        </a:rPr>
                        <a:t>Та сама</a:t>
                      </a:r>
                      <a:endParaRPr lang="uk-UA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600" dirty="0">
                          <a:latin typeface="Arial Narrow"/>
                          <a:ea typeface="Times New Roman"/>
                          <a:cs typeface="Times New Roman"/>
                        </a:rPr>
                        <a:t>Англійська мова. 10 клас. Тема: Конституція України та США</a:t>
                      </a:r>
                      <a:endParaRPr lang="uk-UA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600" dirty="0">
                          <a:latin typeface="Arial Narrow"/>
                          <a:ea typeface="Times New Roman"/>
                          <a:cs typeface="Times New Roman"/>
                        </a:rPr>
                        <a:t>Аспекти теми:</a:t>
                      </a:r>
                      <a:endParaRPr lang="uk-UA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600" dirty="0">
                          <a:latin typeface="Arial Narrow"/>
                          <a:ea typeface="Times New Roman"/>
                          <a:cs typeface="Times New Roman"/>
                        </a:rPr>
                        <a:t>Відображення сутності демократії та демократичних цінностей в конституціях країн. Розкриття сутності поняття про права і свободи людини і громадянина в Україні  та США  </a:t>
                      </a:r>
                      <a:endParaRPr lang="uk-UA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600" dirty="0">
                          <a:latin typeface="Arial Narrow"/>
                          <a:ea typeface="Times New Roman"/>
                          <a:cs typeface="Times New Roman"/>
                        </a:rPr>
                        <a:t>Які елементи демократії та демократичні процедури існують в вашій школі? Якими основними правами ви користуєтесь щодня? Яка історична значимість цих прав? Чому вони важливі для України та українців? </a:t>
                      </a:r>
                      <a:endParaRPr lang="uk-UA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600" dirty="0">
                          <a:latin typeface="Arial Narrow"/>
                          <a:ea typeface="Times New Roman"/>
                          <a:cs typeface="Times New Roman"/>
                        </a:rPr>
                        <a:t>Як ви розумієте поняття </a:t>
                      </a:r>
                      <a:r>
                        <a:rPr lang="uk-UA" sz="1600" dirty="0" err="1">
                          <a:latin typeface="Arial Narrow"/>
                          <a:ea typeface="Times New Roman"/>
                          <a:cs typeface="Times New Roman"/>
                        </a:rPr>
                        <a:t>’’межа</a:t>
                      </a:r>
                      <a:r>
                        <a:rPr lang="uk-UA" sz="1600" dirty="0">
                          <a:latin typeface="Arial Narrow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1600" dirty="0" err="1">
                          <a:latin typeface="Arial Narrow"/>
                          <a:ea typeface="Times New Roman"/>
                          <a:cs typeface="Times New Roman"/>
                        </a:rPr>
                        <a:t>свободи’’</a:t>
                      </a:r>
                      <a:r>
                        <a:rPr lang="uk-UA" sz="1600" dirty="0">
                          <a:latin typeface="Arial Narrow"/>
                          <a:ea typeface="Times New Roman"/>
                          <a:cs typeface="Times New Roman"/>
                        </a:rPr>
                        <a:t>? Чому виникла дилема свободи слова: </a:t>
                      </a:r>
                      <a:r>
                        <a:rPr lang="uk-UA" sz="1600" dirty="0" err="1">
                          <a:latin typeface="Arial Narrow"/>
                          <a:ea typeface="Times New Roman"/>
                          <a:cs typeface="Times New Roman"/>
                        </a:rPr>
                        <a:t>„How</a:t>
                      </a:r>
                      <a:r>
                        <a:rPr lang="uk-UA" sz="1600" dirty="0">
                          <a:latin typeface="Arial Narrow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1600" dirty="0" err="1">
                          <a:latin typeface="Arial Narrow"/>
                          <a:ea typeface="Times New Roman"/>
                          <a:cs typeface="Times New Roman"/>
                        </a:rPr>
                        <a:t>free</a:t>
                      </a:r>
                      <a:r>
                        <a:rPr lang="uk-UA" sz="1600" dirty="0">
                          <a:latin typeface="Arial Narrow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1600" dirty="0" err="1">
                          <a:latin typeface="Arial Narrow"/>
                          <a:ea typeface="Times New Roman"/>
                          <a:cs typeface="Times New Roman"/>
                        </a:rPr>
                        <a:t>is</a:t>
                      </a:r>
                      <a:r>
                        <a:rPr lang="uk-UA" sz="1600" dirty="0">
                          <a:latin typeface="Arial Narrow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1600" dirty="0" err="1">
                          <a:latin typeface="Arial Narrow"/>
                          <a:ea typeface="Times New Roman"/>
                          <a:cs typeface="Times New Roman"/>
                        </a:rPr>
                        <a:t>free</a:t>
                      </a:r>
                      <a:r>
                        <a:rPr lang="uk-UA" sz="1600" dirty="0">
                          <a:latin typeface="Arial Narrow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1600" dirty="0" err="1">
                          <a:latin typeface="Arial Narrow"/>
                          <a:ea typeface="Times New Roman"/>
                          <a:cs typeface="Times New Roman"/>
                        </a:rPr>
                        <a:t>speech”</a:t>
                      </a:r>
                      <a:r>
                        <a:rPr lang="uk-UA" sz="1600" dirty="0">
                          <a:latin typeface="Arial Narrow"/>
                          <a:ea typeface="Times New Roman"/>
                          <a:cs typeface="Times New Roman"/>
                        </a:rPr>
                        <a:t>? Як ми користуємось свободою слова в повсякденному житті? Які риси притаманні ідеальному громадянинові?</a:t>
                      </a:r>
                      <a:endParaRPr lang="uk-UA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3500" marR="635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259632" y="260648"/>
            <a:ext cx="7128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Можливості різних предметів у формуванні ГК учнів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9552" y="1484784"/>
          <a:ext cx="7920881" cy="3840480"/>
        </p:xfrm>
        <a:graphic>
          <a:graphicData uri="http://schemas.openxmlformats.org/drawingml/2006/table">
            <a:tbl>
              <a:tblPr/>
              <a:tblGrid>
                <a:gridCol w="2026157"/>
                <a:gridCol w="2383713"/>
                <a:gridCol w="3511011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Arial Narrow"/>
                          <a:ea typeface="Times New Roman"/>
                          <a:cs typeface="Times New Roman"/>
                        </a:rPr>
                        <a:t>Та сама</a:t>
                      </a:r>
                      <a:endParaRPr lang="uk-UA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Arial Narrow"/>
                          <a:ea typeface="Times New Roman"/>
                          <a:cs typeface="Times New Roman"/>
                        </a:rPr>
                        <a:t>Українська література. 11 клас.</a:t>
                      </a:r>
                      <a:endParaRPr lang="uk-UA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Arial Narrow"/>
                          <a:ea typeface="Times New Roman"/>
                          <a:cs typeface="Times New Roman"/>
                        </a:rPr>
                        <a:t>Павло Тичина. </a:t>
                      </a:r>
                      <a:r>
                        <a:rPr lang="uk-UA" sz="1800" dirty="0" err="1">
                          <a:latin typeface="Arial Narrow"/>
                          <a:ea typeface="Times New Roman"/>
                          <a:cs typeface="Times New Roman"/>
                        </a:rPr>
                        <a:t>“Арфами</a:t>
                      </a:r>
                      <a:r>
                        <a:rPr lang="uk-UA" sz="1800" dirty="0">
                          <a:latin typeface="Arial Narrow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uk-UA" sz="1800" dirty="0" err="1">
                          <a:latin typeface="Arial Narrow"/>
                          <a:ea typeface="Times New Roman"/>
                          <a:cs typeface="Times New Roman"/>
                        </a:rPr>
                        <a:t>арфами...”</a:t>
                      </a:r>
                      <a:r>
                        <a:rPr lang="uk-UA" sz="1800" dirty="0">
                          <a:latin typeface="Arial Narrow"/>
                          <a:ea typeface="Times New Roman"/>
                          <a:cs typeface="Times New Roman"/>
                        </a:rPr>
                        <a:t>, “О панно </a:t>
                      </a:r>
                      <a:r>
                        <a:rPr lang="uk-UA" sz="1800" dirty="0" err="1">
                          <a:latin typeface="Arial Narrow"/>
                          <a:ea typeface="Times New Roman"/>
                          <a:cs typeface="Times New Roman"/>
                        </a:rPr>
                        <a:t>Інно...”</a:t>
                      </a:r>
                      <a:r>
                        <a:rPr lang="uk-UA" sz="1800" dirty="0">
                          <a:latin typeface="Arial Narrow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uk-UA" sz="1800" dirty="0" err="1">
                          <a:latin typeface="Arial Narrow"/>
                          <a:ea typeface="Times New Roman"/>
                          <a:cs typeface="Times New Roman"/>
                        </a:rPr>
                        <a:t>“Ви</a:t>
                      </a:r>
                      <a:r>
                        <a:rPr lang="uk-UA" sz="1800" dirty="0">
                          <a:latin typeface="Arial Narrow"/>
                          <a:ea typeface="Times New Roman"/>
                          <a:cs typeface="Times New Roman"/>
                        </a:rPr>
                        <a:t> знаєте, як липа </a:t>
                      </a:r>
                      <a:r>
                        <a:rPr lang="uk-UA" sz="1800" dirty="0" err="1">
                          <a:latin typeface="Arial Narrow"/>
                          <a:ea typeface="Times New Roman"/>
                          <a:cs typeface="Times New Roman"/>
                        </a:rPr>
                        <a:t>шелестить...”</a:t>
                      </a:r>
                      <a:r>
                        <a:rPr lang="uk-UA" sz="1800" dirty="0">
                          <a:latin typeface="Arial Narrow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uk-UA" sz="1800" dirty="0" err="1">
                          <a:latin typeface="Arial Narrow"/>
                          <a:ea typeface="Times New Roman"/>
                          <a:cs typeface="Times New Roman"/>
                        </a:rPr>
                        <a:t>“Одчиняйте</a:t>
                      </a:r>
                      <a:r>
                        <a:rPr lang="uk-UA" sz="1800" dirty="0">
                          <a:latin typeface="Arial Narrow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1800" dirty="0" err="1">
                          <a:latin typeface="Arial Narrow"/>
                          <a:ea typeface="Times New Roman"/>
                          <a:cs typeface="Times New Roman"/>
                        </a:rPr>
                        <a:t>двері...”</a:t>
                      </a:r>
                      <a:r>
                        <a:rPr lang="uk-UA" sz="1800" dirty="0">
                          <a:latin typeface="Arial Narrow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uk-UA" sz="1800" dirty="0" err="1">
                          <a:latin typeface="Arial Narrow"/>
                          <a:ea typeface="Times New Roman"/>
                          <a:cs typeface="Times New Roman"/>
                        </a:rPr>
                        <a:t>“Пам’яті</a:t>
                      </a:r>
                      <a:r>
                        <a:rPr lang="uk-UA" sz="1800" dirty="0">
                          <a:latin typeface="Arial Narrow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1800" dirty="0" err="1">
                          <a:latin typeface="Arial Narrow"/>
                          <a:ea typeface="Times New Roman"/>
                          <a:cs typeface="Times New Roman"/>
                        </a:rPr>
                        <a:t>тридцяти”</a:t>
                      </a:r>
                      <a:r>
                        <a:rPr lang="uk-UA" sz="1800" dirty="0">
                          <a:latin typeface="Arial Narrow"/>
                          <a:ea typeface="Times New Roman"/>
                          <a:cs typeface="Times New Roman"/>
                        </a:rPr>
                        <a:t> </a:t>
                      </a:r>
                      <a:endParaRPr lang="uk-UA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Arial Narrow"/>
                          <a:ea typeface="Times New Roman"/>
                          <a:cs typeface="Times New Roman"/>
                        </a:rPr>
                        <a:t>Яким є відчуття й розуміння демократичних цінностей у поезіях раннього Тичини? </a:t>
                      </a:r>
                      <a:endParaRPr lang="uk-UA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Arial Narrow"/>
                          <a:ea typeface="Times New Roman"/>
                          <a:cs typeface="Times New Roman"/>
                        </a:rPr>
                        <a:t>Як ви розумієте вислів літературознавця Павла Маляра </a:t>
                      </a:r>
                      <a:r>
                        <a:rPr lang="uk-UA" sz="1800" dirty="0" err="1">
                          <a:latin typeface="Arial Narrow"/>
                          <a:ea typeface="Times New Roman"/>
                          <a:cs typeface="Times New Roman"/>
                        </a:rPr>
                        <a:t>„почавши</a:t>
                      </a:r>
                      <a:r>
                        <a:rPr lang="uk-UA" sz="1800" dirty="0">
                          <a:latin typeface="Arial Narrow"/>
                          <a:ea typeface="Times New Roman"/>
                          <a:cs typeface="Times New Roman"/>
                        </a:rPr>
                        <a:t> від збірки </a:t>
                      </a:r>
                      <a:r>
                        <a:rPr lang="uk-UA" sz="1800" dirty="0" err="1">
                          <a:latin typeface="Arial Narrow"/>
                          <a:ea typeface="Times New Roman"/>
                          <a:cs typeface="Times New Roman"/>
                        </a:rPr>
                        <a:t>„Партія</a:t>
                      </a:r>
                      <a:r>
                        <a:rPr lang="uk-UA" sz="1800" dirty="0">
                          <a:latin typeface="Arial Narrow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1800" dirty="0" err="1">
                          <a:latin typeface="Arial Narrow"/>
                          <a:ea typeface="Times New Roman"/>
                          <a:cs typeface="Times New Roman"/>
                        </a:rPr>
                        <a:t>веде”</a:t>
                      </a:r>
                      <a:r>
                        <a:rPr lang="uk-UA" sz="1800" dirty="0">
                          <a:latin typeface="Arial Narrow"/>
                          <a:ea typeface="Times New Roman"/>
                          <a:cs typeface="Times New Roman"/>
                        </a:rPr>
                        <a:t>, Тичина сам себе поборов ідейно і в мистецькій майстерності – писав на помилування, щоб </a:t>
                      </a:r>
                      <a:r>
                        <a:rPr lang="uk-UA" sz="1800" dirty="0" err="1">
                          <a:latin typeface="Arial Narrow"/>
                          <a:ea typeface="Times New Roman"/>
                          <a:cs typeface="Times New Roman"/>
                        </a:rPr>
                        <a:t>жити”</a:t>
                      </a:r>
                      <a:r>
                        <a:rPr lang="uk-UA" sz="1800" dirty="0">
                          <a:latin typeface="Arial Narrow"/>
                          <a:ea typeface="Times New Roman"/>
                          <a:cs typeface="Times New Roman"/>
                        </a:rPr>
                        <a:t>?</a:t>
                      </a:r>
                      <a:endParaRPr lang="uk-UA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>
                          <a:latin typeface="Arial Narrow"/>
                          <a:ea typeface="Times New Roman"/>
                          <a:cs typeface="Times New Roman"/>
                        </a:rPr>
                        <a:t>Та сама</a:t>
                      </a:r>
                      <a:endParaRPr lang="uk-UA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">
                        <a:spcAft>
                          <a:spcPts val="0"/>
                        </a:spcAft>
                      </a:pPr>
                      <a:r>
                        <a:rPr lang="uk-UA" sz="1800">
                          <a:latin typeface="Arial Narrow"/>
                          <a:ea typeface="Times New Roman"/>
                          <a:cs typeface="Times New Roman"/>
                        </a:rPr>
                        <a:t>Математика. 10 клас. Функції, їхні властивості та графіки.</a:t>
                      </a:r>
                      <a:endParaRPr lang="uk-UA" sz="1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800">
                          <a:latin typeface="Arial Narrow"/>
                          <a:ea typeface="Times New Roman"/>
                          <a:cs typeface="Times New Roman"/>
                        </a:rPr>
                        <a:t>Функціональна залежність</a:t>
                      </a:r>
                      <a:endParaRPr lang="uk-UA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800" dirty="0">
                          <a:latin typeface="Arial Narrow"/>
                          <a:ea typeface="Times New Roman"/>
                          <a:cs typeface="Times New Roman"/>
                        </a:rPr>
                        <a:t>Що таке функціональні обов’язки людини? Чи пов’язані вони з її юридичними правами та обов’язками?</a:t>
                      </a:r>
                      <a:endParaRPr lang="uk-UA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83568" y="404664"/>
            <a:ext cx="7632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Можливості різних предметів у формуванні ГК учнів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323528" y="471155"/>
            <a:ext cx="8496944" cy="5970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52352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7013" algn="l"/>
              </a:tabLst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Так, вчитель Г.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Фрейман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визначає завдання уроку історії України з елементами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7013" algn="l"/>
              </a:tabLst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громадянознавчого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змісту таким чином.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7013" algn="l"/>
              </a:tabLst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Предмет: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Історія України (10 клас)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7013" algn="l"/>
              </a:tabLst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Тема: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Початок української революції (весна – літо 1917 р.).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7013" algn="l"/>
              </a:tabLst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Проблема ГО:</a:t>
            </a: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національні, європейські та загальнолюдські цінності.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7013" algn="l"/>
              </a:tabLst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Ключові питання: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 Як зміни у повсякденному житті населення українських земель у тилу та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7013" algn="l"/>
              </a:tabLst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на фронті вплинули на їх ціннісні орієнтації? Які демократичні, національні цінності, зафіксовані в І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7013" algn="l"/>
              </a:tabLst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 Універсалі Центральної Ради? З якими з них ви погоджуєтеся сьогодні? Чому?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7013" algn="l"/>
              </a:tabLst>
            </a:pPr>
            <a:r>
              <a:rPr kumimoji="0" lang="uk-UA" b="1" i="0" u="none" strike="noStrike" cap="none" normalizeH="0" baseline="0" dirty="0" smtClean="0" bmk="_Toc174694106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cs typeface="Arial" pitchFamily="34" charset="0"/>
              </a:rPr>
              <a:t>Завдання уроку / очікувані результати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7013" algn="l"/>
              </a:tabLst>
            </a:pP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Після цього заняття учні зможуть: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7013" algn="l"/>
              </a:tabLst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визначати причини революції в Україні;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7013" algn="l"/>
              </a:tabLst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пояснювати, яким чином виникла УЦР, яким був її склад, які демократичні, національні цінності були зафіксовані в її політичній програмі на початку діяльності та які причини обумовили їх виникнення;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7013" algn="l"/>
              </a:tabLst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характеризувати основні політичні сили в Україні цього періоду й їх цілі, ставлення різних соціальних верств населення до політичної еліти України на початку революції (весна – літо 1917 р.); 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7013" algn="l"/>
              </a:tabLst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висловлювати власне ставлення до цінностей, зафіксованих в І Універсалі Центральної Ради, порівнюючи їх із</a:t>
            </a:r>
            <a:r>
              <a:rPr kumimoji="0" lang="uk-UA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сучасними цінностями українського суспільства.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179512" y="-42194"/>
            <a:ext cx="8712968" cy="6463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7013" algn="l"/>
              </a:tabLst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Проаналізуйте навчальну програму з предмета і знайдіть там теми, питання, поняття, які мають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громадянознавчий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характер, розкривають певні аспекти проблем ГО. 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7013" algn="l"/>
              </a:tabLst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 Сформулюйте ключові проблемні питання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громадянознавчого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змісту, навколо яких можна організувати обговорення на уроці.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7013" algn="l"/>
              </a:tabLst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 Сформулюйте завдання уроку (результати, які ви очікуєте одержати наприкінці) з громадянської освіти та вирішіть, якими методами краще скористатись у цьому випадку.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7013" algn="l"/>
              </a:tabLst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 Підготуйте фрагмент уроку та апробуйте його на практиці.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7013" algn="l"/>
              </a:tabLst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Вищезазначене дозволяє і сформулювати основні риси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міжпредметного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варіанту ГО  мають (в ідеалі) бути такі: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7013" algn="l"/>
              </a:tabLst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цілеспрямоване і систематичне акцентування (приділення уваги, спеціальний розгляд) проблем ГО у змісті всіх предметів; 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7013" algn="l"/>
              </a:tabLst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розгляд цих проблем у кожному предметі у відповідності до специфіки змісту предмету, що забезпечує системність формування</a:t>
            </a:r>
            <a:r>
              <a:rPr kumimoji="0" lang="uk-UA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ГК поєднанням зусиль усіх предметів;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7013" algn="l"/>
              </a:tabLst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доповнення, збагачення змісту предметів новими аспектами, наближеними до актуального життя учнів і їх потреб як громадян;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7013" algn="l"/>
              </a:tabLst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забезпечення повної інтеграції змісту громадянської освіти у викладання предмета, а отже вирішення вчителем низки організаційних та ін.</a:t>
            </a:r>
            <a:r>
              <a:rPr kumimoji="0" lang="uk-UA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питань: вибору навчальних тем, в яких оптимально може бути посилений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громадянознавчий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зміст, </a:t>
            </a:r>
            <a:r>
              <a:rPr kumimoji="0" lang="uk-UA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відбору, координації та збалансування засобів і методів навчання, чіткого розподілу навчального часу тощо.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http://player.myshared.ru/17/1081733/slides/slide_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357" y="0"/>
            <a:ext cx="9169357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707904" y="332656"/>
            <a:ext cx="51090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Дякую за увагу! </a:t>
            </a:r>
            <a:endParaRPr lang="uk-UA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2132856"/>
            <a:ext cx="5328592" cy="39703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Бажаю успіхів у </a:t>
            </a:r>
          </a:p>
          <a:p>
            <a:pPr algn="ctr"/>
            <a:r>
              <a:rPr lang="uk-UA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формуванні громадянської </a:t>
            </a:r>
          </a:p>
          <a:p>
            <a:pPr algn="ctr"/>
            <a:r>
              <a:rPr lang="uk-UA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компетентності засобами</a:t>
            </a:r>
          </a:p>
          <a:p>
            <a:pPr algn="ctr"/>
            <a:r>
              <a:rPr lang="uk-UA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предмету, який </a:t>
            </a:r>
          </a:p>
          <a:p>
            <a:pPr algn="ctr"/>
            <a:r>
              <a:rPr lang="uk-UA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 викладаєте.</a:t>
            </a:r>
            <a:endParaRPr lang="uk-UA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Картинки по запросу картинки фото школьник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8640"/>
            <a:ext cx="251460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артинки по запросу картинки фото школьники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2564904"/>
            <a:ext cx="4056534" cy="26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Завдання школи – навчити жити. Ми&#10;повинні виховувати людину здатну&#10;створити своє особисте життя.&#10;П. Блонський&#10;Головними за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6752" y="1"/>
            <a:ext cx="9310752" cy="68555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В «Концепції громадянської освіти та виховання»&#10;передбачено, що результатом успішної соціалізації дитини&#10;можна вважати її 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075" y="0"/>
            <a:ext cx="913445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Порядок денний&#10;1. Соціалізація дітей та учнівської молоді в сучасному освітньому&#10;просторі засобами навчально-виховного про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1691680" y="1052736"/>
            <a:ext cx="7452320" cy="56166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AutoNum type="arabicPeriod"/>
            </a:pPr>
            <a:r>
              <a:rPr lang="uk-UA" sz="2400" dirty="0" smtClean="0"/>
              <a:t>Розвиток </a:t>
            </a:r>
            <a:r>
              <a:rPr lang="uk-UA" sz="2400" dirty="0"/>
              <a:t>громадської компетентності школярів як важливої передумови соціалізації  майбутніх </a:t>
            </a:r>
            <a:r>
              <a:rPr lang="uk-UA" sz="2400" dirty="0" smtClean="0"/>
              <a:t>випускників (Власова З.А., Марченко А.О.)</a:t>
            </a:r>
          </a:p>
          <a:p>
            <a:pPr marL="457200" indent="-457200">
              <a:buAutoNum type="arabicPeriod"/>
            </a:pPr>
            <a:r>
              <a:rPr lang="uk-UA" sz="2400" dirty="0" smtClean="0"/>
              <a:t>Стан викладання та рівень знань учнів з трудового навчання (довідка Власова З.А.)</a:t>
            </a:r>
            <a:endParaRPr lang="uk-UA" sz="2400" dirty="0"/>
          </a:p>
          <a:p>
            <a:r>
              <a:rPr lang="uk-UA" sz="2400" dirty="0" smtClean="0"/>
              <a:t>3. </a:t>
            </a:r>
            <a:r>
              <a:rPr lang="uk-UA" sz="2400" dirty="0" err="1"/>
              <a:t>Психолого-</a:t>
            </a:r>
            <a:r>
              <a:rPr lang="uk-UA" sz="2400" dirty="0"/>
              <a:t> педагогічна адаптація учнів 1 та 5 класів (Волощук Н.О., Орлова Л.О., </a:t>
            </a:r>
            <a:r>
              <a:rPr lang="uk-UA" sz="2400" dirty="0" err="1"/>
              <a:t>Тимбай</a:t>
            </a:r>
            <a:r>
              <a:rPr lang="uk-UA" sz="2400" dirty="0"/>
              <a:t> А.І., </a:t>
            </a:r>
            <a:r>
              <a:rPr lang="uk-UA" sz="2400" dirty="0" err="1"/>
              <a:t>вчителі-предметники</a:t>
            </a:r>
            <a:r>
              <a:rPr lang="uk-UA" sz="2400" dirty="0"/>
              <a:t>. які працюють  у 5-му класі)          </a:t>
            </a:r>
          </a:p>
          <a:p>
            <a:r>
              <a:rPr lang="uk-UA" sz="2400" dirty="0"/>
              <a:t>3. Про підвищення якості роботи педагогічного колективу щодо профілактики травматизму та захворювань дітей під час навчально-виховного процесу  (</a:t>
            </a:r>
            <a:r>
              <a:rPr lang="uk-UA" sz="2400" dirty="0" err="1"/>
              <a:t>Оздоєва</a:t>
            </a:r>
            <a:r>
              <a:rPr lang="uk-UA" sz="2400" dirty="0"/>
              <a:t> О.М., Марченко А.О.)    </a:t>
            </a:r>
          </a:p>
          <a:p>
            <a:r>
              <a:rPr lang="uk-UA" sz="2400" dirty="0"/>
              <a:t>4. Про підсумки тематичної перевірки стану організації харчування (</a:t>
            </a:r>
            <a:r>
              <a:rPr lang="uk-UA" sz="2400" dirty="0" err="1"/>
              <a:t>Оздоєва</a:t>
            </a:r>
            <a:r>
              <a:rPr lang="uk-UA" sz="2400" dirty="0"/>
              <a:t> О.М.)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player.myshared.ru/17/1081733/slides/slide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player.myshared.ru/17/1081733/slides/slide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12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player.myshared.ru/17/1081733/slides/slide_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player.myshared.ru/17/1081733/slides/slide_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254</TotalTime>
  <Words>1219</Words>
  <Application>Microsoft Office PowerPoint</Application>
  <PresentationFormat>Экран (4:3)</PresentationFormat>
  <Paragraphs>89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Подвірський НВК</dc:creator>
  <cp:lastModifiedBy>Подвірський НВК</cp:lastModifiedBy>
  <cp:revision>22</cp:revision>
  <dcterms:created xsi:type="dcterms:W3CDTF">2017-11-10T11:25:28Z</dcterms:created>
  <dcterms:modified xsi:type="dcterms:W3CDTF">2018-01-03T06:34:39Z</dcterms:modified>
</cp:coreProperties>
</file>