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9" r:id="rId12"/>
    <p:sldId id="268" r:id="rId13"/>
    <p:sldId id="270" r:id="rId14"/>
    <p:sldId id="272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chenik_7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214422"/>
            <a:ext cx="7772400" cy="3143271"/>
          </a:xfrm>
        </p:spPr>
        <p:txBody>
          <a:bodyPr>
            <a:noAutofit/>
          </a:bodyPr>
          <a:lstStyle/>
          <a:p>
            <a:r>
              <a:rPr lang="uk-UA" sz="6000" b="1" dirty="0" smtClean="0">
                <a:solidFill>
                  <a:srgbClr val="002060"/>
                </a:solidFill>
                <a:latin typeface="Monotype Corsiva" pitchFamily="66" charset="0"/>
              </a:rPr>
              <a:t>Розвиток громадської компетентності школярів як важливої передумови соціалізації  майбутніх випускників</a:t>
            </a:r>
            <a:endParaRPr lang="uk-UA" sz="6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chenik_7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7170" name="Picture 2" descr="C:\Users\Uchenik_7\Desktop\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848" y="473356"/>
            <a:ext cx="6324690" cy="5884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chenik_7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8194" name="Picture 2" descr="C:\Users\Uchenik_7\Desktop\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402903"/>
            <a:ext cx="5272110" cy="56748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chenik_7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614366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uk-UA" sz="2800" b="1" dirty="0" smtClean="0">
                <a:solidFill>
                  <a:srgbClr val="002060"/>
                </a:solidFill>
              </a:rPr>
              <a:t>Соціальна практика пов’язана із соціальними</a:t>
            </a:r>
          </a:p>
          <a:p>
            <a:pPr>
              <a:buNone/>
            </a:pPr>
            <a:r>
              <a:rPr lang="uk-UA" sz="2800" b="1" dirty="0" smtClean="0">
                <a:solidFill>
                  <a:srgbClr val="002060"/>
                </a:solidFill>
              </a:rPr>
              <a:t>та комунікативними навичками, якими має </a:t>
            </a:r>
          </a:p>
          <a:p>
            <a:pPr>
              <a:buNone/>
            </a:pPr>
            <a:r>
              <a:rPr lang="uk-UA" sz="2800" b="1" dirty="0" smtClean="0">
                <a:solidFill>
                  <a:srgbClr val="002060"/>
                </a:solidFill>
              </a:rPr>
              <a:t>володіти вчитель та розвивати їх в учнів, як-то:</a:t>
            </a:r>
          </a:p>
          <a:p>
            <a:r>
              <a:rPr lang="uk-UA" dirty="0" smtClean="0">
                <a:solidFill>
                  <a:srgbClr val="FF0000"/>
                </a:solidFill>
              </a:rPr>
              <a:t>вміти доладно говорити, виражати свої думки; </a:t>
            </a:r>
          </a:p>
          <a:p>
            <a:r>
              <a:rPr lang="uk-UA" dirty="0" smtClean="0">
                <a:solidFill>
                  <a:srgbClr val="FF0000"/>
                </a:solidFill>
              </a:rPr>
              <a:t>слухати людей; </a:t>
            </a:r>
          </a:p>
          <a:p>
            <a:r>
              <a:rPr lang="uk-UA" dirty="0" smtClean="0">
                <a:solidFill>
                  <a:srgbClr val="FF0000"/>
                </a:solidFill>
              </a:rPr>
              <a:t>проводити дискусії, бесіди; </a:t>
            </a:r>
          </a:p>
          <a:p>
            <a:r>
              <a:rPr lang="uk-UA" dirty="0" smtClean="0">
                <a:solidFill>
                  <a:srgbClr val="FF0000"/>
                </a:solidFill>
              </a:rPr>
              <a:t>листуватися, зокрема й в Інтернеті; </a:t>
            </a:r>
          </a:p>
          <a:p>
            <a:r>
              <a:rPr lang="uk-UA" dirty="0" smtClean="0">
                <a:solidFill>
                  <a:srgbClr val="FF0000"/>
                </a:solidFill>
              </a:rPr>
              <a:t>спілкуватися по телефону; </a:t>
            </a:r>
          </a:p>
          <a:p>
            <a:r>
              <a:rPr lang="uk-UA" dirty="0" smtClean="0">
                <a:solidFill>
                  <a:srgbClr val="FF0000"/>
                </a:solidFill>
              </a:rPr>
              <a:t>володіти емоціями під час діалогу; </a:t>
            </a:r>
          </a:p>
          <a:p>
            <a:r>
              <a:rPr lang="uk-UA" dirty="0" smtClean="0">
                <a:solidFill>
                  <a:srgbClr val="FF0000"/>
                </a:solidFill>
              </a:rPr>
              <a:t>п</a:t>
            </a:r>
            <a:r>
              <a:rPr lang="uk-UA" smtClean="0">
                <a:solidFill>
                  <a:srgbClr val="FF0000"/>
                </a:solidFill>
              </a:rPr>
              <a:t>ереконувати</a:t>
            </a:r>
            <a:r>
              <a:rPr lang="uk-UA" dirty="0" smtClean="0">
                <a:solidFill>
                  <a:srgbClr val="FF0000"/>
                </a:solidFill>
              </a:rPr>
              <a:t>; </a:t>
            </a:r>
          </a:p>
          <a:p>
            <a:r>
              <a:rPr lang="uk-UA" dirty="0" smtClean="0">
                <a:solidFill>
                  <a:srgbClr val="FF0000"/>
                </a:solidFill>
              </a:rPr>
              <a:t>установлювати соціальні зв’язки; </a:t>
            </a:r>
          </a:p>
          <a:p>
            <a:r>
              <a:rPr lang="uk-UA" dirty="0" smtClean="0">
                <a:solidFill>
                  <a:srgbClr val="FF0000"/>
                </a:solidFill>
              </a:rPr>
              <a:t>працювати в команді; </a:t>
            </a:r>
          </a:p>
          <a:p>
            <a:r>
              <a:rPr lang="uk-UA" dirty="0" smtClean="0">
                <a:solidFill>
                  <a:srgbClr val="FF0000"/>
                </a:solidFill>
              </a:rPr>
              <a:t>орієнтуватися у конфліктних ситуаціях.</a:t>
            </a:r>
            <a:endParaRPr lang="uk-U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chenik_7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9218" name="Picture 2" descr="C:\Users\Uchenik_7\Desktop\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430" y="571480"/>
            <a:ext cx="6269520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Picture 2" descr="C:\Users\Uchenik_7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pic>
        <p:nvPicPr>
          <p:cNvPr id="10242" name="Picture 2" descr="C:\Users\Uchenik_7\Desktop\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785794"/>
            <a:ext cx="7000924" cy="3514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chenik_7\Desktop\1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546" y="1"/>
            <a:ext cx="9168546" cy="68638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42974" y="5500710"/>
            <a:ext cx="8229600" cy="1143000"/>
          </a:xfrm>
        </p:spPr>
        <p:txBody>
          <a:bodyPr>
            <a:noAutofit/>
          </a:bodyPr>
          <a:lstStyle/>
          <a:p>
            <a:r>
              <a:rPr lang="uk-UA" sz="8000" b="1" dirty="0" smtClean="0">
                <a:solidFill>
                  <a:srgbClr val="002060"/>
                </a:solidFill>
                <a:latin typeface="Monotype Corsiva" pitchFamily="66" charset="0"/>
              </a:rPr>
              <a:t>Дякую за увагу!</a:t>
            </a:r>
            <a:endParaRPr lang="uk-UA" sz="8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chenik_7\Desktop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chenik_7\Desktop\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chenik_7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7" name="Picture 3" descr="C:\Users\Uchenik_7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26369"/>
            <a:ext cx="6333675" cy="5788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chenik_7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 descr="C:\Users\Uchenik_7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85303"/>
            <a:ext cx="6448453" cy="5658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chenik_7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pic>
        <p:nvPicPr>
          <p:cNvPr id="3074" name="Picture 2" descr="C:\Users\Uchenik_7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71480"/>
            <a:ext cx="6369680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chenik_7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098" name="Picture 2" descr="C:\Users\Uchenik_7\Desktop\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00042"/>
            <a:ext cx="6972893" cy="5201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chenik_7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123" name="Picture 3" descr="C:\Users\Uchenik_7\Desktop\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7" y="574680"/>
            <a:ext cx="5943626" cy="5497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chenik_7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pic>
        <p:nvPicPr>
          <p:cNvPr id="6146" name="Picture 2" descr="C:\Users\Uchenik_7\Desktop\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532674"/>
            <a:ext cx="6176989" cy="56109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83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Розвиток громадської компетентності школярів як важливої передумови соціалізації  майбутніх випускників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Дякую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Uchenik_7</dc:creator>
  <cp:lastModifiedBy>Uchenik_7</cp:lastModifiedBy>
  <cp:revision>13</cp:revision>
  <dcterms:created xsi:type="dcterms:W3CDTF">2018-01-03T05:51:48Z</dcterms:created>
  <dcterms:modified xsi:type="dcterms:W3CDTF">2018-01-03T08:24:50Z</dcterms:modified>
</cp:coreProperties>
</file>