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5"/>
  </p:notesMasterIdLst>
  <p:sldIdLst>
    <p:sldId id="256" r:id="rId2"/>
    <p:sldId id="258" r:id="rId3"/>
    <p:sldId id="260" r:id="rId4"/>
    <p:sldId id="276" r:id="rId5"/>
    <p:sldId id="277" r:id="rId6"/>
    <p:sldId id="274" r:id="rId7"/>
    <p:sldId id="273" r:id="rId8"/>
    <p:sldId id="275" r:id="rId9"/>
    <p:sldId id="278" r:id="rId10"/>
    <p:sldId id="269" r:id="rId11"/>
    <p:sldId id="271" r:id="rId12"/>
    <p:sldId id="303" r:id="rId13"/>
    <p:sldId id="304" r:id="rId14"/>
    <p:sldId id="282" r:id="rId15"/>
    <p:sldId id="283" r:id="rId16"/>
    <p:sldId id="284" r:id="rId17"/>
    <p:sldId id="285" r:id="rId18"/>
    <p:sldId id="286" r:id="rId19"/>
    <p:sldId id="287" r:id="rId20"/>
    <p:sldId id="288" r:id="rId21"/>
    <p:sldId id="289" r:id="rId22"/>
    <p:sldId id="290" r:id="rId23"/>
    <p:sldId id="291" r:id="rId24"/>
    <p:sldId id="292" r:id="rId25"/>
    <p:sldId id="293" r:id="rId26"/>
    <p:sldId id="295" r:id="rId27"/>
    <p:sldId id="296" r:id="rId28"/>
    <p:sldId id="297" r:id="rId29"/>
    <p:sldId id="298" r:id="rId30"/>
    <p:sldId id="299" r:id="rId31"/>
    <p:sldId id="300" r:id="rId32"/>
    <p:sldId id="301" r:id="rId33"/>
    <p:sldId id="302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42D7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50" d="100"/>
          <a:sy n="50" d="100"/>
        </p:scale>
        <p:origin x="-108" y="-3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A493A4-D3B2-4D08-BAD4-DD7169F81A03}" type="datetimeFigureOut">
              <a:rPr lang="ru-RU" smtClean="0"/>
              <a:pPr/>
              <a:t>03.01.2018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46EA1D-3311-4D58-A2D0-6DA3A07D351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Жан де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Лабрюйєр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uk-U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французький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письменник-мораліст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46EA1D-3311-4D58-A2D0-6DA3A07D3510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Відомо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будь-яка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травма в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дитини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–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стрес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(т</a:t>
            </a:r>
            <a:r>
              <a:rPr lang="uk-U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сам</a:t>
            </a:r>
            <a:r>
              <a:rPr lang="uk-U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травма!)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її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батьків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Якщо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ж вони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травмован</a:t>
            </a:r>
            <a:r>
              <a:rPr lang="uk-U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і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у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шк</a:t>
            </a:r>
            <a:r>
              <a:rPr lang="uk-U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лі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серйозн</a:t>
            </a:r>
            <a:r>
              <a:rPr lang="uk-UA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их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переживань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піддається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педагог, на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уроці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якого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ста</a:t>
            </a:r>
            <a:r>
              <a:rPr lang="uk-U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uk-U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травматизм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адміністрація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а часом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у</a:t>
            </a:r>
            <a:r>
              <a:rPr lang="uk-U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весь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шкільний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колектив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З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іншого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боку,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відповідно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до Закон</a:t>
            </a:r>
            <a:r>
              <a:rPr lang="uk-U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 України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«Про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освіту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»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освітн</a:t>
            </a:r>
            <a:r>
              <a:rPr lang="uk-U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установа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несе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відповідальність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uk-U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життя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і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здоров'</a:t>
            </a:r>
            <a:r>
              <a:rPr lang="uk-U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вихованців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і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працівників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освітнього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закладу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під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час </a:t>
            </a:r>
            <a:r>
              <a:rPr lang="uk-U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навчально-виховного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процесу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46EA1D-3311-4D58-A2D0-6DA3A07D3510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sz="1200" dirty="0" smtClean="0"/>
              <a:t>питання охорони праці відображені в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46EA1D-3311-4D58-A2D0-6DA3A07D3510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dirty="0" smtClean="0"/>
              <a:t>Нагадаю види інструктажів</a:t>
            </a:r>
            <a:endParaRPr lang="uk-UA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1/3/2018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28600"/>
            <a:ext cx="7772400" cy="42672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uk-UA" sz="3800" dirty="0" smtClean="0">
                <a:solidFill>
                  <a:srgbClr val="142D7C"/>
                </a:solidFill>
                <a:cs typeface="Aharoni" pitchFamily="2" charset="-79"/>
              </a:rPr>
              <a:t>Про  підвищення</a:t>
            </a:r>
            <a:br>
              <a:rPr lang="uk-UA" sz="3800" dirty="0" smtClean="0">
                <a:solidFill>
                  <a:srgbClr val="142D7C"/>
                </a:solidFill>
                <a:cs typeface="Aharoni" pitchFamily="2" charset="-79"/>
              </a:rPr>
            </a:br>
            <a:r>
              <a:rPr lang="uk-UA" sz="3800" dirty="0" smtClean="0">
                <a:solidFill>
                  <a:srgbClr val="142D7C"/>
                </a:solidFill>
                <a:cs typeface="Aharoni" pitchFamily="2" charset="-79"/>
              </a:rPr>
              <a:t> якості роботи  педагогічного колективу щодо профілактики травматизму та захворюваності дітей під час </a:t>
            </a:r>
            <a:r>
              <a:rPr lang="uk-UA" sz="3800" dirty="0" err="1" smtClean="0">
                <a:solidFill>
                  <a:srgbClr val="142D7C"/>
                </a:solidFill>
                <a:cs typeface="Aharoni" pitchFamily="2" charset="-79"/>
              </a:rPr>
              <a:t>навчально</a:t>
            </a:r>
            <a:r>
              <a:rPr lang="uk-UA" sz="3800" dirty="0" smtClean="0">
                <a:solidFill>
                  <a:srgbClr val="142D7C"/>
                </a:solidFill>
                <a:cs typeface="Aharoni" pitchFamily="2" charset="-79"/>
              </a:rPr>
              <a:t> – виховного процесу </a:t>
            </a:r>
            <a:endParaRPr lang="ru-RU" sz="3800" dirty="0">
              <a:solidFill>
                <a:srgbClr val="142D7C"/>
              </a:solidFill>
              <a:cs typeface="Aharoni" pitchFamily="2" charset="-79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4600" y="4953000"/>
            <a:ext cx="6629400" cy="150810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r"/>
            <a:r>
              <a:rPr lang="ru-RU" sz="2400" dirty="0" err="1" smtClean="0">
                <a:solidFill>
                  <a:srgbClr val="FF0000"/>
                </a:solidFill>
                <a:latin typeface="Arial Black" pitchFamily="34" charset="0"/>
              </a:rPr>
              <a:t>Життя</a:t>
            </a:r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 - </a:t>
            </a:r>
            <a:r>
              <a:rPr lang="ru-RU" sz="2400" dirty="0" err="1" smtClean="0">
                <a:solidFill>
                  <a:srgbClr val="FF0000"/>
                </a:solidFill>
                <a:latin typeface="Arial Black" pitchFamily="34" charset="0"/>
              </a:rPr>
              <a:t>це</a:t>
            </a:r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 те, </a:t>
            </a:r>
            <a:r>
              <a:rPr lang="ru-RU" sz="2400" dirty="0" err="1" smtClean="0">
                <a:solidFill>
                  <a:srgbClr val="FF0000"/>
                </a:solidFill>
                <a:latin typeface="Arial Black" pitchFamily="34" charset="0"/>
              </a:rPr>
              <a:t>що</a:t>
            </a:r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2400" dirty="0" err="1" smtClean="0">
                <a:solidFill>
                  <a:srgbClr val="FF0000"/>
                </a:solidFill>
                <a:latin typeface="Arial Black" pitchFamily="34" charset="0"/>
              </a:rPr>
              <a:t>більше</a:t>
            </a:r>
            <a:endParaRPr lang="ru-RU" sz="2400" dirty="0" smtClean="0">
              <a:solidFill>
                <a:srgbClr val="FF0000"/>
              </a:solidFill>
              <a:latin typeface="Arial Black" pitchFamily="34" charset="0"/>
            </a:endParaRPr>
          </a:p>
          <a:p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                    за все </a:t>
            </a:r>
            <a:r>
              <a:rPr lang="ru-RU" sz="2400" dirty="0" err="1" smtClean="0">
                <a:solidFill>
                  <a:srgbClr val="FF0000"/>
                </a:solidFill>
                <a:latin typeface="Arial Black" pitchFamily="34" charset="0"/>
              </a:rPr>
              <a:t>цінуємо</a:t>
            </a:r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2400" dirty="0" err="1" smtClean="0">
                <a:solidFill>
                  <a:srgbClr val="FF0000"/>
                </a:solidFill>
                <a:latin typeface="Arial Black" pitchFamily="34" charset="0"/>
              </a:rPr>
              <a:t>і</a:t>
            </a:r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2400" dirty="0" err="1" smtClean="0">
                <a:solidFill>
                  <a:srgbClr val="FF0000"/>
                </a:solidFill>
                <a:latin typeface="Arial Black" pitchFamily="34" charset="0"/>
              </a:rPr>
              <a:t>менше</a:t>
            </a:r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      </a:t>
            </a:r>
          </a:p>
          <a:p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                     </a:t>
            </a:r>
            <a:r>
              <a:rPr lang="ru-RU" sz="2400" dirty="0" err="1" smtClean="0">
                <a:solidFill>
                  <a:srgbClr val="FF0000"/>
                </a:solidFill>
                <a:latin typeface="Arial Black" pitchFamily="34" charset="0"/>
              </a:rPr>
              <a:t>всього</a:t>
            </a:r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2400" dirty="0" err="1" smtClean="0">
                <a:solidFill>
                  <a:srgbClr val="FF0000"/>
                </a:solidFill>
                <a:latin typeface="Arial Black" pitchFamily="34" charset="0"/>
              </a:rPr>
              <a:t>бережемо</a:t>
            </a:r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</a:p>
          <a:p>
            <a:pPr algn="r"/>
            <a:r>
              <a:rPr lang="ru-RU" sz="2000" dirty="0" smtClean="0">
                <a:solidFill>
                  <a:srgbClr val="FF0000"/>
                </a:solidFill>
                <a:latin typeface="Arial Black" pitchFamily="34" charset="0"/>
              </a:rPr>
              <a:t>Жан де </a:t>
            </a:r>
            <a:r>
              <a:rPr lang="ru-RU" sz="2000" dirty="0" err="1" smtClean="0">
                <a:solidFill>
                  <a:srgbClr val="FF0000"/>
                </a:solidFill>
                <a:latin typeface="Arial Black" pitchFamily="34" charset="0"/>
              </a:rPr>
              <a:t>Лабрюйєр</a:t>
            </a:r>
            <a:endParaRPr lang="ru-RU" sz="20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792163" y="260350"/>
            <a:ext cx="8351837" cy="609600"/>
          </a:xfrm>
        </p:spPr>
        <p:txBody>
          <a:bodyPr>
            <a:normAutofit fontScale="90000"/>
          </a:bodyPr>
          <a:lstStyle/>
          <a:p>
            <a:pPr algn="ctr"/>
            <a:r>
              <a:rPr lang="uk-UA" sz="3600" i="1" smtClean="0">
                <a:solidFill>
                  <a:srgbClr val="000099"/>
                </a:solidFill>
                <a:latin typeface="Staccato222 BT" pitchFamily="66" charset="0"/>
              </a:rPr>
              <a:t>Інструктажі з питань охорони праці</a:t>
            </a:r>
            <a:endParaRPr lang="ru-RU" sz="3600" i="1" smtClean="0">
              <a:solidFill>
                <a:srgbClr val="000099"/>
              </a:solidFill>
              <a:latin typeface="Staccato222 BT" pitchFamily="66" charset="0"/>
            </a:endParaRPr>
          </a:p>
        </p:txBody>
      </p:sp>
      <p:sp>
        <p:nvSpPr>
          <p:cNvPr id="52241" name="desk1"/>
          <p:cNvSpPr>
            <a:spLocks noEditPoints="1" noChangeArrowheads="1"/>
          </p:cNvSpPr>
          <p:nvPr/>
        </p:nvSpPr>
        <p:spPr bwMode="auto">
          <a:xfrm>
            <a:off x="468313" y="1412875"/>
            <a:ext cx="1439862" cy="287338"/>
          </a:xfrm>
          <a:custGeom>
            <a:avLst/>
            <a:gdLst>
              <a:gd name="T0" fmla="*/ 0 w 21600"/>
              <a:gd name="T1" fmla="*/ 0 h 21600"/>
              <a:gd name="T2" fmla="*/ 21600 w 21600"/>
              <a:gd name="T3" fmla="*/ 0 h 21600"/>
              <a:gd name="T4" fmla="*/ 21600 w 21600"/>
              <a:gd name="T5" fmla="*/ 21600 h 21600"/>
              <a:gd name="T6" fmla="*/ 0 w 21600"/>
              <a:gd name="T7" fmla="*/ 21600 h 21600"/>
              <a:gd name="T8" fmla="*/ 10800 w 21600"/>
              <a:gd name="T9" fmla="*/ 0 h 21600"/>
              <a:gd name="T10" fmla="*/ 21600 w 21600"/>
              <a:gd name="T11" fmla="*/ 10800 h 21600"/>
              <a:gd name="T12" fmla="*/ 10800 w 21600"/>
              <a:gd name="T13" fmla="*/ 21600 h 21600"/>
              <a:gd name="T14" fmla="*/ 0 w 21600"/>
              <a:gd name="T15" fmla="*/ 10800 h 21600"/>
              <a:gd name="T16" fmla="*/ 1000 w 21600"/>
              <a:gd name="T17" fmla="*/ 1000 h 21600"/>
              <a:gd name="T18" fmla="*/ 20600 w 21600"/>
              <a:gd name="T19" fmla="*/ 20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9966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uk-UA" sz="2000"/>
          </a:p>
        </p:txBody>
      </p:sp>
      <p:sp>
        <p:nvSpPr>
          <p:cNvPr id="52242" name="desk1"/>
          <p:cNvSpPr>
            <a:spLocks noEditPoints="1" noChangeArrowheads="1"/>
          </p:cNvSpPr>
          <p:nvPr/>
        </p:nvSpPr>
        <p:spPr bwMode="auto">
          <a:xfrm>
            <a:off x="2124075" y="1412875"/>
            <a:ext cx="1511300" cy="309563"/>
          </a:xfrm>
          <a:custGeom>
            <a:avLst/>
            <a:gdLst>
              <a:gd name="T0" fmla="*/ 0 w 21600"/>
              <a:gd name="T1" fmla="*/ 0 h 21600"/>
              <a:gd name="T2" fmla="*/ 21600 w 21600"/>
              <a:gd name="T3" fmla="*/ 0 h 21600"/>
              <a:gd name="T4" fmla="*/ 21600 w 21600"/>
              <a:gd name="T5" fmla="*/ 21600 h 21600"/>
              <a:gd name="T6" fmla="*/ 0 w 21600"/>
              <a:gd name="T7" fmla="*/ 21600 h 21600"/>
              <a:gd name="T8" fmla="*/ 10800 w 21600"/>
              <a:gd name="T9" fmla="*/ 0 h 21600"/>
              <a:gd name="T10" fmla="*/ 21600 w 21600"/>
              <a:gd name="T11" fmla="*/ 10800 h 21600"/>
              <a:gd name="T12" fmla="*/ 10800 w 21600"/>
              <a:gd name="T13" fmla="*/ 21600 h 21600"/>
              <a:gd name="T14" fmla="*/ 0 w 21600"/>
              <a:gd name="T15" fmla="*/ 10800 h 21600"/>
              <a:gd name="T16" fmla="*/ 1000 w 21600"/>
              <a:gd name="T17" fmla="*/ 1000 h 21600"/>
              <a:gd name="T18" fmla="*/ 20600 w 21600"/>
              <a:gd name="T19" fmla="*/ 20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9966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52243" name="desk1"/>
          <p:cNvSpPr>
            <a:spLocks noEditPoints="1" noChangeArrowheads="1"/>
          </p:cNvSpPr>
          <p:nvPr/>
        </p:nvSpPr>
        <p:spPr bwMode="auto">
          <a:xfrm>
            <a:off x="3851275" y="1412875"/>
            <a:ext cx="1522413" cy="309563"/>
          </a:xfrm>
          <a:custGeom>
            <a:avLst/>
            <a:gdLst>
              <a:gd name="T0" fmla="*/ 0 w 21600"/>
              <a:gd name="T1" fmla="*/ 0 h 21600"/>
              <a:gd name="T2" fmla="*/ 21600 w 21600"/>
              <a:gd name="T3" fmla="*/ 0 h 21600"/>
              <a:gd name="T4" fmla="*/ 21600 w 21600"/>
              <a:gd name="T5" fmla="*/ 21600 h 21600"/>
              <a:gd name="T6" fmla="*/ 0 w 21600"/>
              <a:gd name="T7" fmla="*/ 21600 h 21600"/>
              <a:gd name="T8" fmla="*/ 10800 w 21600"/>
              <a:gd name="T9" fmla="*/ 0 h 21600"/>
              <a:gd name="T10" fmla="*/ 21600 w 21600"/>
              <a:gd name="T11" fmla="*/ 10800 h 21600"/>
              <a:gd name="T12" fmla="*/ 10800 w 21600"/>
              <a:gd name="T13" fmla="*/ 21600 h 21600"/>
              <a:gd name="T14" fmla="*/ 0 w 21600"/>
              <a:gd name="T15" fmla="*/ 10800 h 21600"/>
              <a:gd name="T16" fmla="*/ 1000 w 21600"/>
              <a:gd name="T17" fmla="*/ 1000 h 21600"/>
              <a:gd name="T18" fmla="*/ 20600 w 21600"/>
              <a:gd name="T19" fmla="*/ 20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9966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52244" name="desk1"/>
          <p:cNvSpPr>
            <a:spLocks noEditPoints="1" noChangeArrowheads="1"/>
          </p:cNvSpPr>
          <p:nvPr/>
        </p:nvSpPr>
        <p:spPr bwMode="auto">
          <a:xfrm>
            <a:off x="5580063" y="1412875"/>
            <a:ext cx="1728787" cy="309563"/>
          </a:xfrm>
          <a:custGeom>
            <a:avLst/>
            <a:gdLst>
              <a:gd name="T0" fmla="*/ 0 w 21600"/>
              <a:gd name="T1" fmla="*/ 0 h 21600"/>
              <a:gd name="T2" fmla="*/ 21600 w 21600"/>
              <a:gd name="T3" fmla="*/ 0 h 21600"/>
              <a:gd name="T4" fmla="*/ 21600 w 21600"/>
              <a:gd name="T5" fmla="*/ 21600 h 21600"/>
              <a:gd name="T6" fmla="*/ 0 w 21600"/>
              <a:gd name="T7" fmla="*/ 21600 h 21600"/>
              <a:gd name="T8" fmla="*/ 10800 w 21600"/>
              <a:gd name="T9" fmla="*/ 0 h 21600"/>
              <a:gd name="T10" fmla="*/ 21600 w 21600"/>
              <a:gd name="T11" fmla="*/ 10800 h 21600"/>
              <a:gd name="T12" fmla="*/ 10800 w 21600"/>
              <a:gd name="T13" fmla="*/ 21600 h 21600"/>
              <a:gd name="T14" fmla="*/ 0 w 21600"/>
              <a:gd name="T15" fmla="*/ 10800 h 21600"/>
              <a:gd name="T16" fmla="*/ 1000 w 21600"/>
              <a:gd name="T17" fmla="*/ 1000 h 21600"/>
              <a:gd name="T18" fmla="*/ 20600 w 21600"/>
              <a:gd name="T19" fmla="*/ 20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9966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52245" name="desk1"/>
          <p:cNvSpPr>
            <a:spLocks noEditPoints="1" noChangeArrowheads="1"/>
          </p:cNvSpPr>
          <p:nvPr/>
        </p:nvSpPr>
        <p:spPr bwMode="auto">
          <a:xfrm>
            <a:off x="7451725" y="1412875"/>
            <a:ext cx="1377950" cy="309563"/>
          </a:xfrm>
          <a:custGeom>
            <a:avLst/>
            <a:gdLst>
              <a:gd name="T0" fmla="*/ 0 w 21600"/>
              <a:gd name="T1" fmla="*/ 0 h 21600"/>
              <a:gd name="T2" fmla="*/ 21600 w 21600"/>
              <a:gd name="T3" fmla="*/ 0 h 21600"/>
              <a:gd name="T4" fmla="*/ 21600 w 21600"/>
              <a:gd name="T5" fmla="*/ 21600 h 21600"/>
              <a:gd name="T6" fmla="*/ 0 w 21600"/>
              <a:gd name="T7" fmla="*/ 21600 h 21600"/>
              <a:gd name="T8" fmla="*/ 10800 w 21600"/>
              <a:gd name="T9" fmla="*/ 0 h 21600"/>
              <a:gd name="T10" fmla="*/ 21600 w 21600"/>
              <a:gd name="T11" fmla="*/ 10800 h 21600"/>
              <a:gd name="T12" fmla="*/ 10800 w 21600"/>
              <a:gd name="T13" fmla="*/ 21600 h 21600"/>
              <a:gd name="T14" fmla="*/ 0 w 21600"/>
              <a:gd name="T15" fmla="*/ 10800 h 21600"/>
              <a:gd name="T16" fmla="*/ 1000 w 21600"/>
              <a:gd name="T17" fmla="*/ 1000 h 21600"/>
              <a:gd name="T18" fmla="*/ 20600 w 21600"/>
              <a:gd name="T19" fmla="*/ 20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9966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52248" name="Text Box 24"/>
          <p:cNvSpPr txBox="1">
            <a:spLocks noChangeArrowheads="1"/>
          </p:cNvSpPr>
          <p:nvPr/>
        </p:nvSpPr>
        <p:spPr bwMode="auto">
          <a:xfrm>
            <a:off x="2124075" y="1341438"/>
            <a:ext cx="15128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uk-UA" sz="2000" b="1" i="1"/>
              <a:t>Первинний</a:t>
            </a:r>
            <a:endParaRPr lang="ru-RU" sz="2000" b="1" i="1"/>
          </a:p>
        </p:txBody>
      </p:sp>
      <p:sp>
        <p:nvSpPr>
          <p:cNvPr id="52250" name="Text Box 26"/>
          <p:cNvSpPr txBox="1">
            <a:spLocks noChangeArrowheads="1"/>
          </p:cNvSpPr>
          <p:nvPr/>
        </p:nvSpPr>
        <p:spPr bwMode="auto">
          <a:xfrm>
            <a:off x="3779838" y="1412875"/>
            <a:ext cx="18018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uk-UA" sz="2000" b="1" i="1"/>
              <a:t>Повторний</a:t>
            </a:r>
            <a:endParaRPr lang="ru-RU" sz="2000" b="1" i="1"/>
          </a:p>
        </p:txBody>
      </p:sp>
      <p:sp>
        <p:nvSpPr>
          <p:cNvPr id="52253" name="Text Box 29"/>
          <p:cNvSpPr txBox="1">
            <a:spLocks noChangeArrowheads="1"/>
          </p:cNvSpPr>
          <p:nvPr/>
        </p:nvSpPr>
        <p:spPr bwMode="auto">
          <a:xfrm>
            <a:off x="7451725" y="1412875"/>
            <a:ext cx="1223963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uk-UA" sz="2000" b="1" i="1"/>
              <a:t>Цільовий</a:t>
            </a:r>
            <a:endParaRPr lang="ru-RU" sz="2000" b="1" i="1"/>
          </a:p>
          <a:p>
            <a:pPr>
              <a:spcBef>
                <a:spcPct val="50000"/>
              </a:spcBef>
            </a:pPr>
            <a:endParaRPr lang="ru-RU" sz="2000" b="1" i="1"/>
          </a:p>
        </p:txBody>
      </p:sp>
      <p:sp>
        <p:nvSpPr>
          <p:cNvPr id="52256" name="Text Box 32"/>
          <p:cNvSpPr txBox="1">
            <a:spLocks noChangeArrowheads="1"/>
          </p:cNvSpPr>
          <p:nvPr/>
        </p:nvSpPr>
        <p:spPr bwMode="auto">
          <a:xfrm>
            <a:off x="468313" y="1341438"/>
            <a:ext cx="1366837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uk-UA" sz="2000" b="1" i="1" dirty="0"/>
              <a:t>Вступний</a:t>
            </a:r>
            <a:endParaRPr lang="ru-RU" sz="2000" b="1" i="1" dirty="0"/>
          </a:p>
          <a:p>
            <a:pPr>
              <a:spcBef>
                <a:spcPct val="50000"/>
              </a:spcBef>
            </a:pPr>
            <a:endParaRPr lang="ru-RU" sz="2000" dirty="0"/>
          </a:p>
        </p:txBody>
      </p:sp>
      <p:sp>
        <p:nvSpPr>
          <p:cNvPr id="52257" name="Text Box 33"/>
          <p:cNvSpPr txBox="1">
            <a:spLocks noChangeArrowheads="1"/>
          </p:cNvSpPr>
          <p:nvPr/>
        </p:nvSpPr>
        <p:spPr bwMode="auto">
          <a:xfrm>
            <a:off x="5580063" y="1341438"/>
            <a:ext cx="1800225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uk-UA" sz="2000" b="1" i="1"/>
              <a:t>Позаплановий</a:t>
            </a:r>
            <a:endParaRPr lang="ru-RU" sz="2000" b="1" i="1"/>
          </a:p>
          <a:p>
            <a:pPr>
              <a:spcBef>
                <a:spcPct val="50000"/>
              </a:spcBef>
            </a:pPr>
            <a:endParaRPr lang="ru-RU" sz="2000"/>
          </a:p>
        </p:txBody>
      </p:sp>
      <p:sp>
        <p:nvSpPr>
          <p:cNvPr id="52268" name="desk1"/>
          <p:cNvSpPr>
            <a:spLocks noEditPoints="1" noChangeArrowheads="1"/>
          </p:cNvSpPr>
          <p:nvPr/>
        </p:nvSpPr>
        <p:spPr bwMode="auto">
          <a:xfrm>
            <a:off x="468313" y="1916113"/>
            <a:ext cx="1439862" cy="1225550"/>
          </a:xfrm>
          <a:custGeom>
            <a:avLst/>
            <a:gdLst>
              <a:gd name="T0" fmla="*/ 0 w 21600"/>
              <a:gd name="T1" fmla="*/ 0 h 21600"/>
              <a:gd name="T2" fmla="*/ 21600 w 21600"/>
              <a:gd name="T3" fmla="*/ 0 h 21600"/>
              <a:gd name="T4" fmla="*/ 21600 w 21600"/>
              <a:gd name="T5" fmla="*/ 21600 h 21600"/>
              <a:gd name="T6" fmla="*/ 0 w 21600"/>
              <a:gd name="T7" fmla="*/ 21600 h 21600"/>
              <a:gd name="T8" fmla="*/ 10800 w 21600"/>
              <a:gd name="T9" fmla="*/ 0 h 21600"/>
              <a:gd name="T10" fmla="*/ 21600 w 21600"/>
              <a:gd name="T11" fmla="*/ 10800 h 21600"/>
              <a:gd name="T12" fmla="*/ 10800 w 21600"/>
              <a:gd name="T13" fmla="*/ 21600 h 21600"/>
              <a:gd name="T14" fmla="*/ 0 w 21600"/>
              <a:gd name="T15" fmla="*/ 10800 h 21600"/>
              <a:gd name="T16" fmla="*/ 1000 w 21600"/>
              <a:gd name="T17" fmla="*/ 1000 h 21600"/>
              <a:gd name="T18" fmla="*/ 20600 w 21600"/>
              <a:gd name="T19" fmla="*/ 20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9966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52270" name="desk1"/>
          <p:cNvSpPr>
            <a:spLocks noEditPoints="1" noChangeArrowheads="1"/>
          </p:cNvSpPr>
          <p:nvPr/>
        </p:nvSpPr>
        <p:spPr bwMode="auto">
          <a:xfrm>
            <a:off x="468313" y="3213100"/>
            <a:ext cx="1439862" cy="1223963"/>
          </a:xfrm>
          <a:custGeom>
            <a:avLst/>
            <a:gdLst>
              <a:gd name="T0" fmla="*/ 0 w 21600"/>
              <a:gd name="T1" fmla="*/ 0 h 21600"/>
              <a:gd name="T2" fmla="*/ 21600 w 21600"/>
              <a:gd name="T3" fmla="*/ 0 h 21600"/>
              <a:gd name="T4" fmla="*/ 21600 w 21600"/>
              <a:gd name="T5" fmla="*/ 21600 h 21600"/>
              <a:gd name="T6" fmla="*/ 0 w 21600"/>
              <a:gd name="T7" fmla="*/ 21600 h 21600"/>
              <a:gd name="T8" fmla="*/ 10800 w 21600"/>
              <a:gd name="T9" fmla="*/ 0 h 21600"/>
              <a:gd name="T10" fmla="*/ 21600 w 21600"/>
              <a:gd name="T11" fmla="*/ 10800 h 21600"/>
              <a:gd name="T12" fmla="*/ 10800 w 21600"/>
              <a:gd name="T13" fmla="*/ 21600 h 21600"/>
              <a:gd name="T14" fmla="*/ 0 w 21600"/>
              <a:gd name="T15" fmla="*/ 10800 h 21600"/>
              <a:gd name="T16" fmla="*/ 1000 w 21600"/>
              <a:gd name="T17" fmla="*/ 1000 h 21600"/>
              <a:gd name="T18" fmla="*/ 20600 w 21600"/>
              <a:gd name="T19" fmla="*/ 20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9966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52271" name="desk1"/>
          <p:cNvSpPr>
            <a:spLocks noEditPoints="1" noChangeArrowheads="1"/>
          </p:cNvSpPr>
          <p:nvPr/>
        </p:nvSpPr>
        <p:spPr bwMode="auto">
          <a:xfrm>
            <a:off x="2124075" y="1989138"/>
            <a:ext cx="1439863" cy="1295400"/>
          </a:xfrm>
          <a:custGeom>
            <a:avLst/>
            <a:gdLst>
              <a:gd name="T0" fmla="*/ 0 w 21600"/>
              <a:gd name="T1" fmla="*/ 0 h 21600"/>
              <a:gd name="T2" fmla="*/ 21600 w 21600"/>
              <a:gd name="T3" fmla="*/ 0 h 21600"/>
              <a:gd name="T4" fmla="*/ 21600 w 21600"/>
              <a:gd name="T5" fmla="*/ 21600 h 21600"/>
              <a:gd name="T6" fmla="*/ 0 w 21600"/>
              <a:gd name="T7" fmla="*/ 21600 h 21600"/>
              <a:gd name="T8" fmla="*/ 10800 w 21600"/>
              <a:gd name="T9" fmla="*/ 0 h 21600"/>
              <a:gd name="T10" fmla="*/ 21600 w 21600"/>
              <a:gd name="T11" fmla="*/ 10800 h 21600"/>
              <a:gd name="T12" fmla="*/ 10800 w 21600"/>
              <a:gd name="T13" fmla="*/ 21600 h 21600"/>
              <a:gd name="T14" fmla="*/ 0 w 21600"/>
              <a:gd name="T15" fmla="*/ 10800 h 21600"/>
              <a:gd name="T16" fmla="*/ 1000 w 21600"/>
              <a:gd name="T17" fmla="*/ 1000 h 21600"/>
              <a:gd name="T18" fmla="*/ 20600 w 21600"/>
              <a:gd name="T19" fmla="*/ 20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9966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52272" name="desk1"/>
          <p:cNvSpPr>
            <a:spLocks noEditPoints="1" noChangeArrowheads="1"/>
          </p:cNvSpPr>
          <p:nvPr/>
        </p:nvSpPr>
        <p:spPr bwMode="auto">
          <a:xfrm>
            <a:off x="2124075" y="3573463"/>
            <a:ext cx="1439863" cy="2160587"/>
          </a:xfrm>
          <a:custGeom>
            <a:avLst/>
            <a:gdLst>
              <a:gd name="T0" fmla="*/ 0 w 21600"/>
              <a:gd name="T1" fmla="*/ 0 h 21600"/>
              <a:gd name="T2" fmla="*/ 21600 w 21600"/>
              <a:gd name="T3" fmla="*/ 0 h 21600"/>
              <a:gd name="T4" fmla="*/ 21600 w 21600"/>
              <a:gd name="T5" fmla="*/ 21600 h 21600"/>
              <a:gd name="T6" fmla="*/ 0 w 21600"/>
              <a:gd name="T7" fmla="*/ 21600 h 21600"/>
              <a:gd name="T8" fmla="*/ 10800 w 21600"/>
              <a:gd name="T9" fmla="*/ 0 h 21600"/>
              <a:gd name="T10" fmla="*/ 21600 w 21600"/>
              <a:gd name="T11" fmla="*/ 10800 h 21600"/>
              <a:gd name="T12" fmla="*/ 10800 w 21600"/>
              <a:gd name="T13" fmla="*/ 21600 h 21600"/>
              <a:gd name="T14" fmla="*/ 0 w 21600"/>
              <a:gd name="T15" fmla="*/ 10800 h 21600"/>
              <a:gd name="T16" fmla="*/ 1000 w 21600"/>
              <a:gd name="T17" fmla="*/ 1000 h 21600"/>
              <a:gd name="T18" fmla="*/ 20600 w 21600"/>
              <a:gd name="T19" fmla="*/ 20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9966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52273" name="desk1"/>
          <p:cNvSpPr>
            <a:spLocks noEditPoints="1" noChangeArrowheads="1"/>
          </p:cNvSpPr>
          <p:nvPr/>
        </p:nvSpPr>
        <p:spPr bwMode="auto">
          <a:xfrm>
            <a:off x="3924300" y="1989138"/>
            <a:ext cx="1439863" cy="2087562"/>
          </a:xfrm>
          <a:custGeom>
            <a:avLst/>
            <a:gdLst>
              <a:gd name="T0" fmla="*/ 0 w 21600"/>
              <a:gd name="T1" fmla="*/ 0 h 21600"/>
              <a:gd name="T2" fmla="*/ 21600 w 21600"/>
              <a:gd name="T3" fmla="*/ 0 h 21600"/>
              <a:gd name="T4" fmla="*/ 21600 w 21600"/>
              <a:gd name="T5" fmla="*/ 21600 h 21600"/>
              <a:gd name="T6" fmla="*/ 0 w 21600"/>
              <a:gd name="T7" fmla="*/ 21600 h 21600"/>
              <a:gd name="T8" fmla="*/ 10800 w 21600"/>
              <a:gd name="T9" fmla="*/ 0 h 21600"/>
              <a:gd name="T10" fmla="*/ 21600 w 21600"/>
              <a:gd name="T11" fmla="*/ 10800 h 21600"/>
              <a:gd name="T12" fmla="*/ 10800 w 21600"/>
              <a:gd name="T13" fmla="*/ 21600 h 21600"/>
              <a:gd name="T14" fmla="*/ 0 w 21600"/>
              <a:gd name="T15" fmla="*/ 10800 h 21600"/>
              <a:gd name="T16" fmla="*/ 1000 w 21600"/>
              <a:gd name="T17" fmla="*/ 1000 h 21600"/>
              <a:gd name="T18" fmla="*/ 20600 w 21600"/>
              <a:gd name="T19" fmla="*/ 20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9966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52274" name="desk1"/>
          <p:cNvSpPr>
            <a:spLocks noEditPoints="1" noChangeArrowheads="1"/>
          </p:cNvSpPr>
          <p:nvPr/>
        </p:nvSpPr>
        <p:spPr bwMode="auto">
          <a:xfrm>
            <a:off x="5651500" y="1989138"/>
            <a:ext cx="1657350" cy="2087562"/>
          </a:xfrm>
          <a:custGeom>
            <a:avLst/>
            <a:gdLst>
              <a:gd name="T0" fmla="*/ 0 w 21600"/>
              <a:gd name="T1" fmla="*/ 0 h 21600"/>
              <a:gd name="T2" fmla="*/ 21600 w 21600"/>
              <a:gd name="T3" fmla="*/ 0 h 21600"/>
              <a:gd name="T4" fmla="*/ 21600 w 21600"/>
              <a:gd name="T5" fmla="*/ 21600 h 21600"/>
              <a:gd name="T6" fmla="*/ 0 w 21600"/>
              <a:gd name="T7" fmla="*/ 21600 h 21600"/>
              <a:gd name="T8" fmla="*/ 10800 w 21600"/>
              <a:gd name="T9" fmla="*/ 0 h 21600"/>
              <a:gd name="T10" fmla="*/ 21600 w 21600"/>
              <a:gd name="T11" fmla="*/ 10800 h 21600"/>
              <a:gd name="T12" fmla="*/ 10800 w 21600"/>
              <a:gd name="T13" fmla="*/ 21600 h 21600"/>
              <a:gd name="T14" fmla="*/ 0 w 21600"/>
              <a:gd name="T15" fmla="*/ 10800 h 21600"/>
              <a:gd name="T16" fmla="*/ 1000 w 21600"/>
              <a:gd name="T17" fmla="*/ 1000 h 21600"/>
              <a:gd name="T18" fmla="*/ 20600 w 21600"/>
              <a:gd name="T19" fmla="*/ 20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9966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52275" name="desk1"/>
          <p:cNvSpPr>
            <a:spLocks noEditPoints="1" noChangeArrowheads="1"/>
          </p:cNvSpPr>
          <p:nvPr/>
        </p:nvSpPr>
        <p:spPr bwMode="auto">
          <a:xfrm>
            <a:off x="5651500" y="4221163"/>
            <a:ext cx="1657350" cy="1368425"/>
          </a:xfrm>
          <a:custGeom>
            <a:avLst/>
            <a:gdLst>
              <a:gd name="T0" fmla="*/ 0 w 21600"/>
              <a:gd name="T1" fmla="*/ 0 h 21600"/>
              <a:gd name="T2" fmla="*/ 21600 w 21600"/>
              <a:gd name="T3" fmla="*/ 0 h 21600"/>
              <a:gd name="T4" fmla="*/ 21600 w 21600"/>
              <a:gd name="T5" fmla="*/ 21600 h 21600"/>
              <a:gd name="T6" fmla="*/ 0 w 21600"/>
              <a:gd name="T7" fmla="*/ 21600 h 21600"/>
              <a:gd name="T8" fmla="*/ 10800 w 21600"/>
              <a:gd name="T9" fmla="*/ 0 h 21600"/>
              <a:gd name="T10" fmla="*/ 21600 w 21600"/>
              <a:gd name="T11" fmla="*/ 10800 h 21600"/>
              <a:gd name="T12" fmla="*/ 10800 w 21600"/>
              <a:gd name="T13" fmla="*/ 21600 h 21600"/>
              <a:gd name="T14" fmla="*/ 0 w 21600"/>
              <a:gd name="T15" fmla="*/ 10800 h 21600"/>
              <a:gd name="T16" fmla="*/ 1000 w 21600"/>
              <a:gd name="T17" fmla="*/ 1000 h 21600"/>
              <a:gd name="T18" fmla="*/ 20600 w 21600"/>
              <a:gd name="T19" fmla="*/ 20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9966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52276" name="desk1"/>
          <p:cNvSpPr>
            <a:spLocks noEditPoints="1" noChangeArrowheads="1"/>
          </p:cNvSpPr>
          <p:nvPr/>
        </p:nvSpPr>
        <p:spPr bwMode="auto">
          <a:xfrm>
            <a:off x="7524750" y="2060575"/>
            <a:ext cx="1439863" cy="1152525"/>
          </a:xfrm>
          <a:custGeom>
            <a:avLst/>
            <a:gdLst>
              <a:gd name="T0" fmla="*/ 0 w 21600"/>
              <a:gd name="T1" fmla="*/ 0 h 21600"/>
              <a:gd name="T2" fmla="*/ 21600 w 21600"/>
              <a:gd name="T3" fmla="*/ 0 h 21600"/>
              <a:gd name="T4" fmla="*/ 21600 w 21600"/>
              <a:gd name="T5" fmla="*/ 21600 h 21600"/>
              <a:gd name="T6" fmla="*/ 0 w 21600"/>
              <a:gd name="T7" fmla="*/ 21600 h 21600"/>
              <a:gd name="T8" fmla="*/ 10800 w 21600"/>
              <a:gd name="T9" fmla="*/ 0 h 21600"/>
              <a:gd name="T10" fmla="*/ 21600 w 21600"/>
              <a:gd name="T11" fmla="*/ 10800 h 21600"/>
              <a:gd name="T12" fmla="*/ 10800 w 21600"/>
              <a:gd name="T13" fmla="*/ 21600 h 21600"/>
              <a:gd name="T14" fmla="*/ 0 w 21600"/>
              <a:gd name="T15" fmla="*/ 10800 h 21600"/>
              <a:gd name="T16" fmla="*/ 1000 w 21600"/>
              <a:gd name="T17" fmla="*/ 1000 h 21600"/>
              <a:gd name="T18" fmla="*/ 20600 w 21600"/>
              <a:gd name="T19" fmla="*/ 20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9966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52277" name="desk1"/>
          <p:cNvSpPr>
            <a:spLocks noEditPoints="1" noChangeArrowheads="1"/>
          </p:cNvSpPr>
          <p:nvPr/>
        </p:nvSpPr>
        <p:spPr bwMode="auto">
          <a:xfrm>
            <a:off x="7524750" y="3357563"/>
            <a:ext cx="1439863" cy="1150937"/>
          </a:xfrm>
          <a:custGeom>
            <a:avLst/>
            <a:gdLst>
              <a:gd name="T0" fmla="*/ 0 w 21600"/>
              <a:gd name="T1" fmla="*/ 0 h 21600"/>
              <a:gd name="T2" fmla="*/ 21600 w 21600"/>
              <a:gd name="T3" fmla="*/ 0 h 21600"/>
              <a:gd name="T4" fmla="*/ 21600 w 21600"/>
              <a:gd name="T5" fmla="*/ 21600 h 21600"/>
              <a:gd name="T6" fmla="*/ 0 w 21600"/>
              <a:gd name="T7" fmla="*/ 21600 h 21600"/>
              <a:gd name="T8" fmla="*/ 10800 w 21600"/>
              <a:gd name="T9" fmla="*/ 0 h 21600"/>
              <a:gd name="T10" fmla="*/ 21600 w 21600"/>
              <a:gd name="T11" fmla="*/ 10800 h 21600"/>
              <a:gd name="T12" fmla="*/ 10800 w 21600"/>
              <a:gd name="T13" fmla="*/ 21600 h 21600"/>
              <a:gd name="T14" fmla="*/ 0 w 21600"/>
              <a:gd name="T15" fmla="*/ 10800 h 21600"/>
              <a:gd name="T16" fmla="*/ 1000 w 21600"/>
              <a:gd name="T17" fmla="*/ 1000 h 21600"/>
              <a:gd name="T18" fmla="*/ 20600 w 21600"/>
              <a:gd name="T19" fmla="*/ 20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9966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52279" name="Text Box 55"/>
          <p:cNvSpPr txBox="1">
            <a:spLocks noChangeArrowheads="1"/>
          </p:cNvSpPr>
          <p:nvPr/>
        </p:nvSpPr>
        <p:spPr bwMode="auto">
          <a:xfrm>
            <a:off x="468313" y="1916113"/>
            <a:ext cx="1582737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uk-UA" sz="1400" dirty="0"/>
              <a:t>З усіма працівниками</a:t>
            </a:r>
            <a:r>
              <a:rPr lang="uk-UA" sz="1400" dirty="0">
                <a:latin typeface="Arial" charset="0"/>
              </a:rPr>
              <a:t>, </a:t>
            </a:r>
            <a:r>
              <a:rPr lang="uk-UA" sz="1400" dirty="0"/>
              <a:t>яких приймають на постійну чи тимчасову роботу</a:t>
            </a:r>
            <a:endParaRPr lang="ru-RU" sz="1400" dirty="0"/>
          </a:p>
        </p:txBody>
      </p:sp>
      <p:sp>
        <p:nvSpPr>
          <p:cNvPr id="52280" name="Text Box 56"/>
          <p:cNvSpPr txBox="1">
            <a:spLocks noChangeArrowheads="1"/>
          </p:cNvSpPr>
          <p:nvPr/>
        </p:nvSpPr>
        <p:spPr bwMode="auto">
          <a:xfrm>
            <a:off x="468313" y="3357563"/>
            <a:ext cx="151130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uk-UA" sz="1400" dirty="0"/>
              <a:t>З усіма учнями в перший день навчального року</a:t>
            </a:r>
            <a:endParaRPr lang="ru-RU" sz="1400" dirty="0"/>
          </a:p>
        </p:txBody>
      </p:sp>
      <p:sp>
        <p:nvSpPr>
          <p:cNvPr id="52281" name="Text Box 57"/>
          <p:cNvSpPr txBox="1">
            <a:spLocks noChangeArrowheads="1"/>
          </p:cNvSpPr>
          <p:nvPr/>
        </p:nvSpPr>
        <p:spPr bwMode="auto">
          <a:xfrm>
            <a:off x="2051050" y="1989138"/>
            <a:ext cx="1584325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uk-UA" sz="1400"/>
              <a:t>Проводиться до початку роботи безпосередньо на робочому місці з працівниками</a:t>
            </a:r>
            <a:endParaRPr lang="ru-RU" sz="1400"/>
          </a:p>
        </p:txBody>
      </p:sp>
      <p:sp>
        <p:nvSpPr>
          <p:cNvPr id="52282" name="Text Box 58"/>
          <p:cNvSpPr txBox="1">
            <a:spLocks noChangeArrowheads="1"/>
          </p:cNvSpPr>
          <p:nvPr/>
        </p:nvSpPr>
        <p:spPr bwMode="auto">
          <a:xfrm>
            <a:off x="2124075" y="3644900"/>
            <a:ext cx="1368425" cy="200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uk-UA" sz="1400"/>
              <a:t>Проводиться з учнями у кожному кабінеті, де навчальний процес пов’язаний з небезпечними факторами</a:t>
            </a:r>
            <a:endParaRPr lang="ru-RU" sz="1400"/>
          </a:p>
        </p:txBody>
      </p:sp>
      <p:sp>
        <p:nvSpPr>
          <p:cNvPr id="52283" name="Text Box 59"/>
          <p:cNvSpPr txBox="1">
            <a:spLocks noChangeArrowheads="1"/>
          </p:cNvSpPr>
          <p:nvPr/>
        </p:nvSpPr>
        <p:spPr bwMode="auto">
          <a:xfrm>
            <a:off x="3851275" y="2060575"/>
            <a:ext cx="1512888" cy="200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uk-UA" sz="1400"/>
              <a:t>Проводиться з працівниками на робочому місці: На роботі з підвищеною небезпекою 1 раз на 3 місяці; Для решти – 1 раз на 6 місяців</a:t>
            </a:r>
            <a:endParaRPr lang="ru-RU" sz="1400"/>
          </a:p>
        </p:txBody>
      </p:sp>
      <p:sp>
        <p:nvSpPr>
          <p:cNvPr id="52284" name="Text Box 60"/>
          <p:cNvSpPr txBox="1">
            <a:spLocks noChangeArrowheads="1"/>
          </p:cNvSpPr>
          <p:nvPr/>
        </p:nvSpPr>
        <p:spPr bwMode="auto">
          <a:xfrm>
            <a:off x="5580063" y="2060575"/>
            <a:ext cx="1728787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uk-UA" sz="1400"/>
              <a:t>З працівниками при введенні нових нормативних актів. При порушенні вимог нормативних актів. При перерві в роботі</a:t>
            </a:r>
            <a:endParaRPr lang="ru-RU" sz="1400"/>
          </a:p>
        </p:txBody>
      </p:sp>
      <p:sp>
        <p:nvSpPr>
          <p:cNvPr id="52285" name="Text Box 61"/>
          <p:cNvSpPr txBox="1">
            <a:spLocks noChangeArrowheads="1"/>
          </p:cNvSpPr>
          <p:nvPr/>
        </p:nvSpPr>
        <p:spPr bwMode="auto">
          <a:xfrm>
            <a:off x="5580063" y="4221163"/>
            <a:ext cx="1655762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uk-UA" sz="1400"/>
              <a:t>З учнями – при порушенні вимог нормативних актів, що призвели до аварій, пожеж</a:t>
            </a:r>
            <a:endParaRPr lang="ru-RU" sz="1400"/>
          </a:p>
        </p:txBody>
      </p:sp>
      <p:sp>
        <p:nvSpPr>
          <p:cNvPr id="52286" name="Text Box 62"/>
          <p:cNvSpPr txBox="1">
            <a:spLocks noChangeArrowheads="1"/>
          </p:cNvSpPr>
          <p:nvPr/>
        </p:nvSpPr>
        <p:spPr bwMode="auto">
          <a:xfrm>
            <a:off x="7451725" y="2060575"/>
            <a:ext cx="1692275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uk-UA" sz="1400"/>
              <a:t>З працівниками при виконанні робіт, не передбачених трудовою угодою</a:t>
            </a:r>
            <a:endParaRPr lang="ru-RU" sz="1400"/>
          </a:p>
        </p:txBody>
      </p:sp>
      <p:sp>
        <p:nvSpPr>
          <p:cNvPr id="52287" name="Text Box 63"/>
          <p:cNvSpPr txBox="1">
            <a:spLocks noChangeArrowheads="1"/>
          </p:cNvSpPr>
          <p:nvPr/>
        </p:nvSpPr>
        <p:spPr bwMode="auto">
          <a:xfrm>
            <a:off x="7524750" y="3357563"/>
            <a:ext cx="161925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uk-UA" sz="1400"/>
              <a:t>З учнями в разі організації масових заходів(екскурсії, походи тощо)</a:t>
            </a:r>
            <a:endParaRPr lang="ru-RU" sz="1400"/>
          </a:p>
        </p:txBody>
      </p:sp>
      <p:sp>
        <p:nvSpPr>
          <p:cNvPr id="52288" name="Line 64"/>
          <p:cNvSpPr>
            <a:spLocks noChangeShapeType="1"/>
          </p:cNvSpPr>
          <p:nvPr/>
        </p:nvSpPr>
        <p:spPr bwMode="auto">
          <a:xfrm>
            <a:off x="1116013" y="1700213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289" name="Line 65"/>
          <p:cNvSpPr>
            <a:spLocks noChangeShapeType="1"/>
          </p:cNvSpPr>
          <p:nvPr/>
        </p:nvSpPr>
        <p:spPr bwMode="auto">
          <a:xfrm>
            <a:off x="2771775" y="1700213"/>
            <a:ext cx="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291" name="Line 67"/>
          <p:cNvSpPr>
            <a:spLocks noChangeShapeType="1"/>
          </p:cNvSpPr>
          <p:nvPr/>
        </p:nvSpPr>
        <p:spPr bwMode="auto">
          <a:xfrm>
            <a:off x="4572000" y="1773238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292" name="Line 68"/>
          <p:cNvSpPr>
            <a:spLocks noChangeShapeType="1"/>
          </p:cNvSpPr>
          <p:nvPr/>
        </p:nvSpPr>
        <p:spPr bwMode="auto">
          <a:xfrm>
            <a:off x="6372225" y="1773238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293" name="Line 69"/>
          <p:cNvSpPr>
            <a:spLocks noChangeShapeType="1"/>
          </p:cNvSpPr>
          <p:nvPr/>
        </p:nvSpPr>
        <p:spPr bwMode="auto">
          <a:xfrm>
            <a:off x="8101013" y="1773238"/>
            <a:ext cx="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294" name="Line 70"/>
          <p:cNvSpPr>
            <a:spLocks noChangeShapeType="1"/>
          </p:cNvSpPr>
          <p:nvPr/>
        </p:nvSpPr>
        <p:spPr bwMode="auto">
          <a:xfrm flipH="1">
            <a:off x="250825" y="1700213"/>
            <a:ext cx="2174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295" name="Line 71"/>
          <p:cNvSpPr>
            <a:spLocks noChangeShapeType="1"/>
          </p:cNvSpPr>
          <p:nvPr/>
        </p:nvSpPr>
        <p:spPr bwMode="auto">
          <a:xfrm flipV="1">
            <a:off x="250825" y="1628775"/>
            <a:ext cx="0" cy="20875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296" name="Line 72"/>
          <p:cNvSpPr>
            <a:spLocks noChangeShapeType="1"/>
          </p:cNvSpPr>
          <p:nvPr/>
        </p:nvSpPr>
        <p:spPr bwMode="auto">
          <a:xfrm>
            <a:off x="250825" y="3716338"/>
            <a:ext cx="144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297" name="Line 73"/>
          <p:cNvSpPr>
            <a:spLocks noChangeShapeType="1"/>
          </p:cNvSpPr>
          <p:nvPr/>
        </p:nvSpPr>
        <p:spPr bwMode="auto">
          <a:xfrm>
            <a:off x="3635375" y="1700213"/>
            <a:ext cx="144463" cy="29527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299" name="Line 75"/>
          <p:cNvSpPr>
            <a:spLocks noChangeShapeType="1"/>
          </p:cNvSpPr>
          <p:nvPr/>
        </p:nvSpPr>
        <p:spPr bwMode="auto">
          <a:xfrm flipH="1">
            <a:off x="3635375" y="4652963"/>
            <a:ext cx="144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300" name="Line 76"/>
          <p:cNvSpPr>
            <a:spLocks noChangeShapeType="1"/>
          </p:cNvSpPr>
          <p:nvPr/>
        </p:nvSpPr>
        <p:spPr bwMode="auto">
          <a:xfrm flipH="1">
            <a:off x="5435600" y="1773238"/>
            <a:ext cx="144463" cy="31686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301" name="Line 77"/>
          <p:cNvSpPr>
            <a:spLocks noChangeShapeType="1"/>
          </p:cNvSpPr>
          <p:nvPr/>
        </p:nvSpPr>
        <p:spPr bwMode="auto">
          <a:xfrm>
            <a:off x="5435600" y="4941888"/>
            <a:ext cx="144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302" name="Line 78"/>
          <p:cNvSpPr>
            <a:spLocks noChangeShapeType="1"/>
          </p:cNvSpPr>
          <p:nvPr/>
        </p:nvSpPr>
        <p:spPr bwMode="auto">
          <a:xfrm flipH="1">
            <a:off x="7380288" y="1700213"/>
            <a:ext cx="71437" cy="20161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303" name="Line 79"/>
          <p:cNvSpPr>
            <a:spLocks noChangeShapeType="1"/>
          </p:cNvSpPr>
          <p:nvPr/>
        </p:nvSpPr>
        <p:spPr bwMode="auto">
          <a:xfrm>
            <a:off x="7380288" y="3716338"/>
            <a:ext cx="1444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304" name="Line 80"/>
          <p:cNvSpPr>
            <a:spLocks noChangeShapeType="1"/>
          </p:cNvSpPr>
          <p:nvPr/>
        </p:nvSpPr>
        <p:spPr bwMode="auto">
          <a:xfrm flipH="1">
            <a:off x="1331913" y="765175"/>
            <a:ext cx="3240087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305" name="Line 81"/>
          <p:cNvSpPr>
            <a:spLocks noChangeShapeType="1"/>
          </p:cNvSpPr>
          <p:nvPr/>
        </p:nvSpPr>
        <p:spPr bwMode="auto">
          <a:xfrm flipH="1">
            <a:off x="2771775" y="765175"/>
            <a:ext cx="1800225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306" name="Line 82"/>
          <p:cNvSpPr>
            <a:spLocks noChangeShapeType="1"/>
          </p:cNvSpPr>
          <p:nvPr/>
        </p:nvSpPr>
        <p:spPr bwMode="auto">
          <a:xfrm>
            <a:off x="4572000" y="836613"/>
            <a:ext cx="0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307" name="Line 83"/>
          <p:cNvSpPr>
            <a:spLocks noChangeShapeType="1"/>
          </p:cNvSpPr>
          <p:nvPr/>
        </p:nvSpPr>
        <p:spPr bwMode="auto">
          <a:xfrm>
            <a:off x="4572000" y="765175"/>
            <a:ext cx="1728788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308" name="Line 84"/>
          <p:cNvSpPr>
            <a:spLocks noChangeShapeType="1"/>
          </p:cNvSpPr>
          <p:nvPr/>
        </p:nvSpPr>
        <p:spPr bwMode="auto">
          <a:xfrm>
            <a:off x="4572000" y="765175"/>
            <a:ext cx="3455988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412777"/>
            <a:ext cx="8447856" cy="3024335"/>
          </a:xfrm>
        </p:spPr>
        <p:txBody>
          <a:bodyPr>
            <a:normAutofit/>
          </a:bodyPr>
          <a:lstStyle/>
          <a:p>
            <a:pPr algn="just">
              <a:lnSpc>
                <a:spcPct val="80000"/>
              </a:lnSpc>
              <a:buFont typeface="Wingdings" pitchFamily="2" charset="2"/>
              <a:buNone/>
            </a:pPr>
            <a:endParaRPr lang="uk-UA" sz="2200" b="1" i="1" dirty="0" smtClean="0">
              <a:latin typeface="Staccato222 BT" pitchFamily="66" charset="0"/>
            </a:endParaRPr>
          </a:p>
        </p:txBody>
      </p:sp>
      <p:pic>
        <p:nvPicPr>
          <p:cNvPr id="64517" name="Picture 5" descr="images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228890"/>
            <a:ext cx="2209800" cy="2629110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762000" y="838200"/>
            <a:ext cx="76962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Аналіз свідчить, що заходи, передбачені в додатках до колективного договору, виконуються на 85%.</a:t>
            </a:r>
            <a:br>
              <a:rPr lang="uk-UA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Випадків травмування  учнів та вихованців  під час організації </a:t>
            </a:r>
            <a:r>
              <a:rPr lang="uk-UA" i="1" dirty="0" err="1" smtClean="0">
                <a:latin typeface="Times New Roman" pitchFamily="18" charset="0"/>
                <a:cs typeface="Times New Roman" pitchFamily="18" charset="0"/>
              </a:rPr>
              <a:t>навчально</a:t>
            </a: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 – виховного процесу у 2017 році  </a:t>
            </a:r>
            <a:r>
              <a:rPr lang="uk-UA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зареєстровано.</a:t>
            </a:r>
          </a:p>
          <a:p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Випадків травмування  учнів та вихованців  у побуті у 2017 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uk-UA" sz="2000" b="1" i="1" dirty="0" smtClean="0">
                <a:latin typeface="Times New Roman" pitchFamily="18" charset="0"/>
                <a:cs typeface="Times New Roman" pitchFamily="18" charset="0"/>
              </a:rPr>
              <a:t>оці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uk-UA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зареєстровано.</a:t>
            </a: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Спалахів інфекційних хвороб, крім вітряної віспи 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( 6 випадків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) та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мононуклеозу 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(1 випадок), не зареєстровано.</a:t>
            </a: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За даними аналізу захворюваності  учні та вихованці закладу частіше хворіють на  ГРЗ, ГРВІ, ангіни та , як ускладнення,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трахеобронхіти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, бронхіти, 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отити.</a:t>
            </a:r>
          </a:p>
          <a:p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810000" y="4800600"/>
            <a:ext cx="5105400" cy="1600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На жаль, </a:t>
            </a:r>
            <a:r>
              <a:rPr lang="ru-RU" b="1" dirty="0" err="1" smtClean="0">
                <a:solidFill>
                  <a:schemeClr val="accent6">
                    <a:lumMod val="75000"/>
                  </a:schemeClr>
                </a:solidFill>
              </a:rPr>
              <a:t>повністю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6">
                    <a:lumMod val="75000"/>
                  </a:schemeClr>
                </a:solidFill>
              </a:rPr>
              <a:t>запобігти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6">
                    <a:lumMod val="75000"/>
                  </a:schemeClr>
                </a:solidFill>
              </a:rPr>
              <a:t>нещасним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6">
                    <a:lumMod val="75000"/>
                  </a:schemeClr>
                </a:solidFill>
              </a:rPr>
              <a:t>випадкам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6">
                    <a:lumMod val="75000"/>
                  </a:schemeClr>
                </a:solidFill>
              </a:rPr>
              <a:t>неможливо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, </a:t>
            </a:r>
            <a:r>
              <a:rPr lang="ru-RU" b="1" dirty="0" err="1" smtClean="0">
                <a:solidFill>
                  <a:schemeClr val="accent6">
                    <a:lumMod val="75000"/>
                  </a:schemeClr>
                </a:solidFill>
              </a:rPr>
              <a:t>але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, </a:t>
            </a:r>
            <a:r>
              <a:rPr lang="ru-RU" b="1" dirty="0" err="1" smtClean="0">
                <a:solidFill>
                  <a:schemeClr val="accent6">
                    <a:lumMod val="75000"/>
                  </a:schemeClr>
                </a:solidFill>
              </a:rPr>
              <a:t>якщо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6">
                    <a:lumMod val="75000"/>
                  </a:schemeClr>
                </a:solidFill>
              </a:rPr>
              <a:t>відповідально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  </a:t>
            </a:r>
            <a:r>
              <a:rPr lang="ru-RU" b="1" dirty="0" err="1" smtClean="0">
                <a:solidFill>
                  <a:schemeClr val="accent6">
                    <a:lumMod val="75000"/>
                  </a:schemeClr>
                </a:solidFill>
              </a:rPr>
              <a:t>ставитися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 до </a:t>
            </a:r>
            <a:r>
              <a:rPr lang="ru-RU" b="1" dirty="0" err="1" smtClean="0">
                <a:solidFill>
                  <a:schemeClr val="accent6">
                    <a:lumMod val="75000"/>
                  </a:schemeClr>
                </a:solidFill>
              </a:rPr>
              <a:t>своїх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6">
                    <a:lumMod val="75000"/>
                  </a:schemeClr>
                </a:solidFill>
              </a:rPr>
              <a:t>обов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’</a:t>
            </a:r>
            <a:r>
              <a:rPr lang="uk-UA" b="1" dirty="0" err="1" smtClean="0">
                <a:solidFill>
                  <a:schemeClr val="accent6">
                    <a:lumMod val="75000"/>
                  </a:schemeClr>
                </a:solidFill>
              </a:rPr>
              <a:t>язків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 ,  </a:t>
            </a:r>
            <a:r>
              <a:rPr lang="ru-RU" b="1" dirty="0" err="1" smtClean="0">
                <a:solidFill>
                  <a:schemeClr val="accent6">
                    <a:lumMod val="75000"/>
                  </a:schemeClr>
                </a:solidFill>
              </a:rPr>
              <a:t>звести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 дитячий травматизм до </a:t>
            </a:r>
            <a:r>
              <a:rPr lang="ru-RU" b="1" dirty="0" err="1" smtClean="0">
                <a:solidFill>
                  <a:schemeClr val="accent6">
                    <a:lumMod val="75000"/>
                  </a:schemeClr>
                </a:solidFill>
              </a:rPr>
              <a:t>мінімуму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6">
                    <a:lumMod val="75000"/>
                  </a:schemeClr>
                </a:solidFill>
              </a:rPr>
              <a:t>цілком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 реально.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169091"/>
          </a:xfrm>
        </p:spPr>
        <p:txBody>
          <a:bodyPr>
            <a:normAutofit/>
          </a:bodyPr>
          <a:lstStyle/>
          <a:p>
            <a:r>
              <a:rPr lang="uk-UA" dirty="0" smtClean="0"/>
              <a:t>Несвоєчасно проводяться заплановані бесіди з попередження дитячого травматизму та безпечної поведінки, а також індивідуальні бесіди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учнями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були</a:t>
            </a:r>
            <a:r>
              <a:rPr lang="ru-RU" dirty="0" smtClean="0"/>
              <a:t> </a:t>
            </a:r>
            <a:r>
              <a:rPr lang="ru-RU" dirty="0" err="1" smtClean="0"/>
              <a:t>відсутні</a:t>
            </a:r>
            <a:r>
              <a:rPr lang="ru-RU" dirty="0" smtClean="0"/>
              <a:t> при </a:t>
            </a:r>
            <a:r>
              <a:rPr lang="ru-RU" dirty="0" err="1" smtClean="0"/>
              <a:t>вивченні</a:t>
            </a:r>
            <a:r>
              <a:rPr lang="ru-RU" dirty="0" smtClean="0"/>
              <a:t> теми; </a:t>
            </a:r>
            <a:endParaRPr lang="uk-UA" dirty="0" smtClean="0"/>
          </a:p>
          <a:p>
            <a:r>
              <a:rPr lang="uk-UA" dirty="0" smtClean="0"/>
              <a:t>Не всі педагоги чергують на перервах;</a:t>
            </a:r>
          </a:p>
          <a:p>
            <a:r>
              <a:rPr lang="uk-UA" dirty="0" smtClean="0"/>
              <a:t>Класні керівники чергового класу не здійснюють  контроль за  </a:t>
            </a:r>
            <a:r>
              <a:rPr lang="ru-RU" dirty="0" err="1" smtClean="0"/>
              <a:t>виконанням</a:t>
            </a:r>
            <a:r>
              <a:rPr lang="ru-RU" dirty="0" smtClean="0"/>
              <a:t> </a:t>
            </a:r>
            <a:r>
              <a:rPr lang="ru-RU" dirty="0" err="1" smtClean="0"/>
              <a:t>обов’язків</a:t>
            </a:r>
            <a:r>
              <a:rPr lang="ru-RU" dirty="0" smtClean="0"/>
              <a:t> </a:t>
            </a:r>
            <a:r>
              <a:rPr lang="ru-RU" dirty="0" err="1" smtClean="0"/>
              <a:t>чергових</a:t>
            </a:r>
            <a:r>
              <a:rPr lang="ru-RU" dirty="0" smtClean="0"/>
              <a:t> </a:t>
            </a:r>
            <a:r>
              <a:rPr lang="ru-RU" dirty="0" err="1" smtClean="0"/>
              <a:t>учнями</a:t>
            </a:r>
            <a:r>
              <a:rPr lang="ru-RU" dirty="0" smtClean="0"/>
              <a:t> </a:t>
            </a:r>
            <a:r>
              <a:rPr lang="ru-RU" dirty="0" err="1" smtClean="0"/>
              <a:t>класу</a:t>
            </a:r>
            <a:r>
              <a:rPr lang="ru-RU" dirty="0" smtClean="0"/>
              <a:t> до початку занять, </a:t>
            </a:r>
            <a:r>
              <a:rPr lang="ru-RU" dirty="0" err="1" smtClean="0"/>
              <a:t>під</a:t>
            </a:r>
            <a:r>
              <a:rPr lang="ru-RU" dirty="0" smtClean="0"/>
              <a:t> час </a:t>
            </a:r>
            <a:r>
              <a:rPr lang="ru-RU" dirty="0" err="1" smtClean="0"/>
              <a:t>перерв</a:t>
            </a:r>
            <a:r>
              <a:rPr lang="ru-RU" dirty="0" smtClean="0"/>
              <a:t> та по </a:t>
            </a:r>
            <a:r>
              <a:rPr lang="ru-RU" dirty="0" err="1" smtClean="0"/>
              <a:t>закінченню</a:t>
            </a:r>
            <a:r>
              <a:rPr lang="ru-RU" dirty="0" smtClean="0"/>
              <a:t> занять; </a:t>
            </a:r>
          </a:p>
          <a:p>
            <a:endParaRPr lang="uk-UA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uk-UA" dirty="0" smtClean="0"/>
              <a:t>Недоліки: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err="1" smtClean="0"/>
              <a:t>Майже</a:t>
            </a:r>
            <a:r>
              <a:rPr lang="ru-RU" dirty="0" smtClean="0"/>
              <a:t> не  проводиться </a:t>
            </a:r>
            <a:r>
              <a:rPr lang="ru-RU" dirty="0" err="1" smtClean="0"/>
              <a:t>вологе</a:t>
            </a:r>
            <a:r>
              <a:rPr lang="ru-RU" dirty="0" smtClean="0"/>
              <a:t> </a:t>
            </a:r>
            <a:r>
              <a:rPr lang="ru-RU" dirty="0" err="1" smtClean="0"/>
              <a:t>прибирання</a:t>
            </a:r>
            <a:r>
              <a:rPr lang="ru-RU" dirty="0" smtClean="0"/>
              <a:t> та </a:t>
            </a:r>
            <a:r>
              <a:rPr lang="ru-RU" dirty="0" err="1" smtClean="0"/>
              <a:t>провітрювання</a:t>
            </a:r>
            <a:r>
              <a:rPr lang="ru-RU" dirty="0" smtClean="0"/>
              <a:t> </a:t>
            </a:r>
            <a:r>
              <a:rPr lang="ru-RU" dirty="0" err="1" smtClean="0"/>
              <a:t>класних</a:t>
            </a:r>
            <a:r>
              <a:rPr lang="ru-RU" dirty="0" smtClean="0"/>
              <a:t> </a:t>
            </a:r>
            <a:r>
              <a:rPr lang="ru-RU" dirty="0" err="1" smtClean="0"/>
              <a:t>приміщень</a:t>
            </a:r>
            <a:r>
              <a:rPr lang="ru-RU" dirty="0" smtClean="0"/>
              <a:t> </a:t>
            </a:r>
            <a:r>
              <a:rPr lang="ru-RU" dirty="0" err="1" smtClean="0"/>
              <a:t>під</a:t>
            </a:r>
            <a:r>
              <a:rPr lang="ru-RU" dirty="0" smtClean="0"/>
              <a:t> час  </a:t>
            </a:r>
            <a:r>
              <a:rPr lang="ru-RU" dirty="0" err="1" smtClean="0"/>
              <a:t>великої</a:t>
            </a:r>
            <a:r>
              <a:rPr lang="ru-RU" dirty="0" smtClean="0"/>
              <a:t> перерви;</a:t>
            </a:r>
          </a:p>
          <a:p>
            <a:r>
              <a:rPr lang="ru-RU" dirty="0" smtClean="0"/>
              <a:t> Не проводиться  </a:t>
            </a:r>
            <a:r>
              <a:rPr lang="ru-RU" dirty="0" err="1" smtClean="0"/>
              <a:t>генеральне</a:t>
            </a:r>
            <a:r>
              <a:rPr lang="ru-RU" dirty="0" smtClean="0"/>
              <a:t> </a:t>
            </a:r>
            <a:r>
              <a:rPr lang="ru-RU" dirty="0" err="1" smtClean="0"/>
              <a:t>прибирання</a:t>
            </a:r>
            <a:r>
              <a:rPr lang="ru-RU" dirty="0" smtClean="0"/>
              <a:t> </a:t>
            </a:r>
            <a:r>
              <a:rPr lang="ru-RU" dirty="0" err="1" smtClean="0"/>
              <a:t>класів</a:t>
            </a:r>
            <a:r>
              <a:rPr lang="ru-RU" dirty="0" smtClean="0"/>
              <a:t>;</a:t>
            </a:r>
          </a:p>
          <a:p>
            <a:r>
              <a:rPr lang="uk-UA" dirty="0" smtClean="0"/>
              <a:t>Викликає тривогу поведінка учнів початкової школи та 5-7 класів на перервах;</a:t>
            </a:r>
            <a:endParaRPr lang="ru-RU" dirty="0" smtClean="0"/>
          </a:p>
          <a:p>
            <a:r>
              <a:rPr lang="uk-UA" dirty="0" smtClean="0"/>
              <a:t>Не в усіх класних керівників сплановані бесіди з батьками  щодо  профілактики дитячого травматизму  під час канікул та  профілактики захворювань </a:t>
            </a:r>
            <a:r>
              <a:rPr lang="ru-RU" dirty="0" smtClean="0"/>
              <a:t>.</a:t>
            </a:r>
          </a:p>
          <a:p>
            <a:r>
              <a:rPr lang="uk-UA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Недоліки: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692275" y="2565400"/>
            <a:ext cx="7308850" cy="4292600"/>
          </a:xfrm>
        </p:spPr>
        <p:txBody>
          <a:bodyPr>
            <a:normAutofit fontScale="90000"/>
          </a:bodyPr>
          <a:lstStyle/>
          <a:p>
            <a:r>
              <a:rPr lang="ru-RU" sz="6000" dirty="0" err="1">
                <a:solidFill>
                  <a:srgbClr val="002060"/>
                </a:solidFill>
              </a:rPr>
              <a:t>Булінг</a:t>
            </a:r>
            <a:r>
              <a:rPr lang="ru-RU" sz="6000" dirty="0"/>
              <a:t> </a:t>
            </a:r>
            <a:r>
              <a:rPr lang="ru-RU" sz="4000" b="0" dirty="0"/>
              <a:t>(</a:t>
            </a:r>
            <a:r>
              <a:rPr lang="ru-RU" sz="4000" b="0" dirty="0" err="1"/>
              <a:t>від</a:t>
            </a:r>
            <a:r>
              <a:rPr lang="ru-RU" sz="4000" b="0" dirty="0"/>
              <a:t> англ. </a:t>
            </a:r>
            <a:r>
              <a:rPr lang="ru-RU" sz="4000" b="0" dirty="0" err="1"/>
              <a:t>bully</a:t>
            </a:r>
            <a:r>
              <a:rPr lang="ru-RU" sz="4000" b="0" dirty="0"/>
              <a:t>— </a:t>
            </a:r>
            <a:r>
              <a:rPr lang="ru-RU" sz="4000" b="0" dirty="0" err="1"/>
              <a:t>хуліган</a:t>
            </a:r>
            <a:r>
              <a:rPr lang="ru-RU" sz="4000" b="0" dirty="0"/>
              <a:t>, </a:t>
            </a:r>
            <a:r>
              <a:rPr lang="ru-RU" sz="4000" b="0" dirty="0" err="1"/>
              <a:t>залякувати</a:t>
            </a:r>
            <a:r>
              <a:rPr lang="ru-RU" sz="4000" b="0" dirty="0"/>
              <a:t>) – форма </a:t>
            </a:r>
            <a:r>
              <a:rPr lang="ru-RU" sz="4000" b="0" dirty="0" err="1"/>
              <a:t>психічного</a:t>
            </a:r>
            <a:r>
              <a:rPr lang="ru-RU" sz="4000" b="0" dirty="0"/>
              <a:t> </a:t>
            </a:r>
            <a:r>
              <a:rPr lang="ru-RU" sz="4000" b="0" dirty="0" err="1"/>
              <a:t>насильства</a:t>
            </a:r>
            <a:r>
              <a:rPr lang="ru-RU" sz="4000" b="0" dirty="0"/>
              <a:t> у </a:t>
            </a:r>
            <a:r>
              <a:rPr lang="ru-RU" sz="4000" b="0" dirty="0" err="1"/>
              <a:t>вигляді</a:t>
            </a:r>
            <a:r>
              <a:rPr lang="ru-RU" sz="4000" b="0" dirty="0"/>
              <a:t> </a:t>
            </a:r>
            <a:r>
              <a:rPr lang="ru-RU" sz="4000" b="0" dirty="0" err="1"/>
              <a:t>травлі</a:t>
            </a:r>
            <a:r>
              <a:rPr lang="ru-RU" sz="4000" b="0" dirty="0"/>
              <a:t>, бойкоту, </a:t>
            </a:r>
            <a:r>
              <a:rPr lang="ru-RU" sz="4000" b="0" dirty="0" err="1"/>
              <a:t>насмішок</a:t>
            </a:r>
            <a:r>
              <a:rPr lang="ru-RU" sz="4000" b="0" dirty="0"/>
              <a:t>, </a:t>
            </a:r>
            <a:r>
              <a:rPr lang="ru-RU" sz="4000" b="0" dirty="0" err="1"/>
              <a:t>дезінформації</a:t>
            </a:r>
            <a:r>
              <a:rPr lang="ru-RU" sz="4000" b="0" dirty="0"/>
              <a:t>, </a:t>
            </a:r>
            <a:r>
              <a:rPr lang="ru-RU" sz="4000" b="0" dirty="0" err="1"/>
              <a:t>псування</a:t>
            </a:r>
            <a:r>
              <a:rPr lang="ru-RU" sz="4000" b="0" dirty="0"/>
              <a:t> </a:t>
            </a:r>
            <a:r>
              <a:rPr lang="ru-RU" sz="4000" b="0" dirty="0" err="1"/>
              <a:t>особистих</a:t>
            </a:r>
            <a:r>
              <a:rPr lang="ru-RU" sz="4000" b="0" dirty="0"/>
              <a:t> речей, </a:t>
            </a:r>
            <a:r>
              <a:rPr lang="ru-RU" sz="4000" b="0" dirty="0" err="1"/>
              <a:t>фізичної</a:t>
            </a:r>
            <a:r>
              <a:rPr lang="ru-RU" sz="4000" b="0" dirty="0"/>
              <a:t> </a:t>
            </a:r>
            <a:r>
              <a:rPr lang="ru-RU" sz="4000" b="0" dirty="0" err="1"/>
              <a:t>розправи</a:t>
            </a:r>
            <a:r>
              <a:rPr lang="ru-RU" sz="4000" b="0" dirty="0"/>
              <a:t> </a:t>
            </a:r>
            <a:r>
              <a:rPr lang="ru-RU" sz="4000" b="0" dirty="0" err="1"/>
              <a:t>тощо</a:t>
            </a:r>
            <a:r>
              <a:rPr lang="ru-RU" sz="4000" b="0" dirty="0"/>
              <a:t>.</a:t>
            </a:r>
            <a:r>
              <a:rPr lang="ru-RU" sz="4000" dirty="0"/>
              <a:t/>
            </a:r>
            <a:br>
              <a:rPr lang="ru-RU" sz="4000" dirty="0"/>
            </a:br>
            <a:endParaRPr lang="ru-RU" sz="4000" dirty="0"/>
          </a:p>
        </p:txBody>
      </p:sp>
      <p:pic>
        <p:nvPicPr>
          <p:cNvPr id="70659" name="Picture 3" descr="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014663" cy="2311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188913"/>
            <a:ext cx="6991350" cy="1709737"/>
          </a:xfrm>
        </p:spPr>
        <p:txBody>
          <a:bodyPr/>
          <a:lstStyle/>
          <a:p>
            <a:r>
              <a:rPr lang="ru-RU">
                <a:solidFill>
                  <a:srgbClr val="663300"/>
                </a:solidFill>
              </a:rPr>
              <a:t>Булінг включає чотири головні компоненти:</a:t>
            </a:r>
            <a:r>
              <a:rPr lang="ru-RU"/>
              <a:t> </a:t>
            </a:r>
          </a:p>
        </p:txBody>
      </p:sp>
      <p:sp>
        <p:nvSpPr>
          <p:cNvPr id="86019" name="Line 13"/>
          <p:cNvSpPr>
            <a:spLocks noChangeShapeType="1"/>
          </p:cNvSpPr>
          <p:nvPr/>
        </p:nvSpPr>
        <p:spPr bwMode="gray">
          <a:xfrm>
            <a:off x="2362200" y="4854575"/>
            <a:ext cx="4800600" cy="0"/>
          </a:xfrm>
          <a:prstGeom prst="line">
            <a:avLst/>
          </a:prstGeom>
          <a:noFill/>
          <a:ln w="25400">
            <a:solidFill>
              <a:schemeClr val="tx2"/>
            </a:solidFill>
            <a:prstDash val="sysDot"/>
            <a:round/>
            <a:headEnd/>
            <a:tailEnd type="oval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34" name="Rectangle 14"/>
          <p:cNvSpPr>
            <a:spLocks noChangeArrowheads="1"/>
          </p:cNvSpPr>
          <p:nvPr/>
        </p:nvSpPr>
        <p:spPr bwMode="gray">
          <a:xfrm rot="3419336">
            <a:off x="2078037" y="4278313"/>
            <a:ext cx="479425" cy="52070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86021" name="Text Box 15"/>
          <p:cNvSpPr txBox="1">
            <a:spLocks noChangeArrowheads="1"/>
          </p:cNvSpPr>
          <p:nvPr/>
        </p:nvSpPr>
        <p:spPr bwMode="gray">
          <a:xfrm>
            <a:off x="2133600" y="4321175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cs typeface="Arial" pitchFamily="34" charset="0"/>
              </a:rPr>
              <a:t>4</a:t>
            </a:r>
          </a:p>
        </p:txBody>
      </p:sp>
      <p:sp>
        <p:nvSpPr>
          <p:cNvPr id="86022" name="Line 16"/>
          <p:cNvSpPr>
            <a:spLocks noChangeShapeType="1"/>
          </p:cNvSpPr>
          <p:nvPr/>
        </p:nvSpPr>
        <p:spPr bwMode="gray">
          <a:xfrm>
            <a:off x="2362200" y="2339975"/>
            <a:ext cx="4800600" cy="0"/>
          </a:xfrm>
          <a:prstGeom prst="line">
            <a:avLst/>
          </a:prstGeom>
          <a:noFill/>
          <a:ln w="25400">
            <a:solidFill>
              <a:schemeClr val="tx2"/>
            </a:solidFill>
            <a:prstDash val="sysDot"/>
            <a:round/>
            <a:headEnd/>
            <a:tailEnd type="oval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37" name="Rectangle 17"/>
          <p:cNvSpPr>
            <a:spLocks noChangeArrowheads="1"/>
          </p:cNvSpPr>
          <p:nvPr/>
        </p:nvSpPr>
        <p:spPr bwMode="gray">
          <a:xfrm rot="3419336">
            <a:off x="2078037" y="1763713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86024" name="Text Box 18"/>
          <p:cNvSpPr txBox="1">
            <a:spLocks noChangeArrowheads="1"/>
          </p:cNvSpPr>
          <p:nvPr/>
        </p:nvSpPr>
        <p:spPr bwMode="gray">
          <a:xfrm>
            <a:off x="2857500" y="1785938"/>
            <a:ext cx="5387975" cy="4619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cs typeface="Arial" pitchFamily="34" charset="0"/>
              </a:rPr>
              <a:t>це агресивна і негативна поведінка; </a:t>
            </a:r>
          </a:p>
        </p:txBody>
      </p:sp>
      <p:sp>
        <p:nvSpPr>
          <p:cNvPr id="86025" name="Text Box 19"/>
          <p:cNvSpPr txBox="1">
            <a:spLocks noChangeArrowheads="1"/>
          </p:cNvSpPr>
          <p:nvPr/>
        </p:nvSpPr>
        <p:spPr bwMode="gray">
          <a:xfrm>
            <a:off x="2133600" y="1806575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cs typeface="Arial" pitchFamily="34" charset="0"/>
              </a:rPr>
              <a:t>1</a:t>
            </a:r>
          </a:p>
        </p:txBody>
      </p:sp>
      <p:sp>
        <p:nvSpPr>
          <p:cNvPr id="86026" name="Line 20"/>
          <p:cNvSpPr>
            <a:spLocks noChangeShapeType="1"/>
          </p:cNvSpPr>
          <p:nvPr/>
        </p:nvSpPr>
        <p:spPr bwMode="gray">
          <a:xfrm>
            <a:off x="2362200" y="3178175"/>
            <a:ext cx="4800600" cy="0"/>
          </a:xfrm>
          <a:prstGeom prst="line">
            <a:avLst/>
          </a:prstGeom>
          <a:noFill/>
          <a:ln w="25400">
            <a:solidFill>
              <a:schemeClr val="tx2"/>
            </a:solidFill>
            <a:prstDash val="sysDot"/>
            <a:round/>
            <a:headEnd/>
            <a:tailEnd type="oval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41" name="Rectangle 21"/>
          <p:cNvSpPr>
            <a:spLocks noChangeArrowheads="1"/>
          </p:cNvSpPr>
          <p:nvPr/>
        </p:nvSpPr>
        <p:spPr bwMode="gray">
          <a:xfrm rot="3419336">
            <a:off x="2078037" y="2601913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86028" name="Text Box 22"/>
          <p:cNvSpPr txBox="1">
            <a:spLocks noChangeArrowheads="1"/>
          </p:cNvSpPr>
          <p:nvPr/>
        </p:nvSpPr>
        <p:spPr bwMode="gray">
          <a:xfrm>
            <a:off x="2133600" y="2644775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cs typeface="Arial" pitchFamily="34" charset="0"/>
              </a:rPr>
              <a:t>2</a:t>
            </a:r>
          </a:p>
        </p:txBody>
      </p:sp>
      <p:sp>
        <p:nvSpPr>
          <p:cNvPr id="86029" name="Line 23"/>
          <p:cNvSpPr>
            <a:spLocks noChangeShapeType="1"/>
          </p:cNvSpPr>
          <p:nvPr/>
        </p:nvSpPr>
        <p:spPr bwMode="gray">
          <a:xfrm>
            <a:off x="2363788" y="4014788"/>
            <a:ext cx="4799012" cy="1587"/>
          </a:xfrm>
          <a:prstGeom prst="line">
            <a:avLst/>
          </a:prstGeom>
          <a:noFill/>
          <a:ln w="25400">
            <a:solidFill>
              <a:schemeClr val="tx2"/>
            </a:solidFill>
            <a:prstDash val="sysDot"/>
            <a:round/>
            <a:headEnd/>
            <a:tailEnd type="oval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44" name="Rectangle 24"/>
          <p:cNvSpPr>
            <a:spLocks noChangeArrowheads="1"/>
          </p:cNvSpPr>
          <p:nvPr/>
        </p:nvSpPr>
        <p:spPr bwMode="gray">
          <a:xfrm rot="3419336">
            <a:off x="2078037" y="3440113"/>
            <a:ext cx="479425" cy="5207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86031" name="Text Box 25"/>
          <p:cNvSpPr txBox="1">
            <a:spLocks noChangeArrowheads="1"/>
          </p:cNvSpPr>
          <p:nvPr/>
        </p:nvSpPr>
        <p:spPr bwMode="gray">
          <a:xfrm>
            <a:off x="2133600" y="3482975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cs typeface="Arial" pitchFamily="34" charset="0"/>
              </a:rPr>
              <a:t>3</a:t>
            </a:r>
          </a:p>
        </p:txBody>
      </p:sp>
      <p:sp>
        <p:nvSpPr>
          <p:cNvPr id="86032" name="Text Box 29"/>
          <p:cNvSpPr txBox="1">
            <a:spLocks noChangeArrowheads="1"/>
          </p:cNvSpPr>
          <p:nvPr/>
        </p:nvSpPr>
        <p:spPr bwMode="gray">
          <a:xfrm>
            <a:off x="3000375" y="2571750"/>
            <a:ext cx="3789363" cy="4619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cs typeface="Arial" pitchFamily="34" charset="0"/>
              </a:rPr>
              <a:t>здійснюється регулярно; </a:t>
            </a:r>
          </a:p>
        </p:txBody>
      </p:sp>
      <p:sp>
        <p:nvSpPr>
          <p:cNvPr id="86033" name="Text Box 30"/>
          <p:cNvSpPr txBox="1">
            <a:spLocks noChangeArrowheads="1"/>
          </p:cNvSpPr>
          <p:nvPr/>
        </p:nvSpPr>
        <p:spPr bwMode="gray">
          <a:xfrm>
            <a:off x="2928938" y="3286125"/>
            <a:ext cx="5429250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sz="2400">
                <a:cs typeface="Arial" pitchFamily="34" charset="0"/>
              </a:rPr>
              <a:t>відбувається у відносинах, учасники </a:t>
            </a:r>
          </a:p>
          <a:p>
            <a:pPr eaLnBrk="0" hangingPunct="0"/>
            <a:r>
              <a:rPr lang="ru-RU" sz="2400">
                <a:cs typeface="Arial" pitchFamily="34" charset="0"/>
              </a:rPr>
              <a:t>яких мають неоднакову владу; </a:t>
            </a:r>
            <a:endParaRPr lang="en-US" sz="2400">
              <a:cs typeface="Arial" pitchFamily="34" charset="0"/>
            </a:endParaRPr>
          </a:p>
        </p:txBody>
      </p:sp>
      <p:sp>
        <p:nvSpPr>
          <p:cNvPr id="86034" name="Text Box 31"/>
          <p:cNvSpPr txBox="1">
            <a:spLocks noChangeArrowheads="1"/>
          </p:cNvSpPr>
          <p:nvPr/>
        </p:nvSpPr>
        <p:spPr bwMode="gray">
          <a:xfrm>
            <a:off x="3000375" y="4286250"/>
            <a:ext cx="4114800" cy="4619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sz="2400">
                <a:cs typeface="Arial" pitchFamily="34" charset="0"/>
              </a:rPr>
              <a:t>ця поведінка є навмисною. </a:t>
            </a:r>
            <a:endParaRPr lang="en-US" sz="2400"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AutoShape 12"/>
          <p:cNvSpPr>
            <a:spLocks noChangeArrowheads="1"/>
          </p:cNvSpPr>
          <p:nvPr/>
        </p:nvSpPr>
        <p:spPr bwMode="gray">
          <a:xfrm>
            <a:off x="3429000" y="1643063"/>
            <a:ext cx="4667250" cy="911225"/>
          </a:xfrm>
          <a:prstGeom prst="roundRect">
            <a:avLst>
              <a:gd name="adj" fmla="val 11505"/>
            </a:avLst>
          </a:prstGeom>
          <a:gradFill rotWithShape="1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6350" algn="ctr">
            <a:noFill/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uk-UA">
              <a:cs typeface="Arial" pitchFamily="34" charset="0"/>
            </a:endParaRPr>
          </a:p>
        </p:txBody>
      </p:sp>
      <p:sp>
        <p:nvSpPr>
          <p:cNvPr id="87043" name="Text Box 14"/>
          <p:cNvSpPr txBox="1">
            <a:spLocks noChangeArrowheads="1"/>
          </p:cNvSpPr>
          <p:nvPr/>
        </p:nvSpPr>
        <p:spPr bwMode="gray">
          <a:xfrm>
            <a:off x="4029075" y="1789113"/>
            <a:ext cx="3998913" cy="825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ru-RU" sz="1600">
                <a:cs typeface="Arial" pitchFamily="34" charset="0"/>
              </a:rPr>
              <a:t>умисні штовхання, удари, стусани, побої, нанесення інших тілесних ушкоджень та ін;</a:t>
            </a:r>
            <a:endParaRPr lang="en-US" sz="1600" b="1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87044" name="AutoShape 17"/>
          <p:cNvSpPr>
            <a:spLocks noChangeArrowheads="1"/>
          </p:cNvSpPr>
          <p:nvPr/>
        </p:nvSpPr>
        <p:spPr bwMode="gray">
          <a:xfrm>
            <a:off x="3571875" y="4643438"/>
            <a:ext cx="4783138" cy="1963737"/>
          </a:xfrm>
          <a:prstGeom prst="roundRect">
            <a:avLst>
              <a:gd name="adj" fmla="val 11505"/>
            </a:avLst>
          </a:prstGeom>
          <a:gradFill rotWithShape="1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6350" algn="ctr">
            <a:noFill/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uk-UA">
              <a:cs typeface="Arial" pitchFamily="34" charset="0"/>
            </a:endParaRPr>
          </a:p>
        </p:txBody>
      </p:sp>
      <p:sp>
        <p:nvSpPr>
          <p:cNvPr id="87045" name="Text Box 18"/>
          <p:cNvSpPr txBox="1">
            <a:spLocks noChangeArrowheads="1"/>
          </p:cNvSpPr>
          <p:nvPr/>
        </p:nvSpPr>
        <p:spPr bwMode="gray">
          <a:xfrm>
            <a:off x="4162425" y="4770438"/>
            <a:ext cx="3602038" cy="1816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ru-RU" sz="1600">
                <a:cs typeface="Arial" pitchFamily="34" charset="0"/>
              </a:rPr>
              <a:t>насильство, пов'язане з дією на психіку, що завдає психологічну травму шляхом словесних образ або погроз, переслідування, залякування, якими навмисно заподіюється емоційна невпевненість.</a:t>
            </a:r>
            <a:endParaRPr lang="en-US" sz="1600" b="1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87046" name="AutoShape 21"/>
          <p:cNvSpPr>
            <a:spLocks noChangeArrowheads="1"/>
          </p:cNvSpPr>
          <p:nvPr/>
        </p:nvSpPr>
        <p:spPr bwMode="white">
          <a:xfrm>
            <a:off x="3449638" y="1947863"/>
            <a:ext cx="533400" cy="381000"/>
          </a:xfrm>
          <a:prstGeom prst="rightArrow">
            <a:avLst>
              <a:gd name="adj1" fmla="val 50000"/>
              <a:gd name="adj2" fmla="val 58333"/>
            </a:avLst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uk-UA">
              <a:cs typeface="Arial" pitchFamily="34" charset="0"/>
            </a:endParaRPr>
          </a:p>
        </p:txBody>
      </p:sp>
      <p:sp>
        <p:nvSpPr>
          <p:cNvPr id="87047" name="AutoShape 22"/>
          <p:cNvSpPr>
            <a:spLocks noChangeArrowheads="1"/>
          </p:cNvSpPr>
          <p:nvPr/>
        </p:nvSpPr>
        <p:spPr bwMode="white">
          <a:xfrm>
            <a:off x="3582988" y="4872038"/>
            <a:ext cx="533400" cy="381000"/>
          </a:xfrm>
          <a:prstGeom prst="rightArrow">
            <a:avLst>
              <a:gd name="adj1" fmla="val 50000"/>
              <a:gd name="adj2" fmla="val 58333"/>
            </a:avLst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uk-UA">
              <a:cs typeface="Arial" pitchFamily="34" charset="0"/>
            </a:endParaRP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287463" y="4421188"/>
            <a:ext cx="2295525" cy="1365250"/>
            <a:chOff x="471" y="272"/>
            <a:chExt cx="1161" cy="1539"/>
          </a:xfrm>
        </p:grpSpPr>
        <p:sp>
          <p:nvSpPr>
            <p:cNvPr id="87049" name="Oval 7"/>
            <p:cNvSpPr>
              <a:spLocks noChangeArrowheads="1"/>
            </p:cNvSpPr>
            <p:nvPr/>
          </p:nvSpPr>
          <p:spPr bwMode="ltGray">
            <a:xfrm>
              <a:off x="471" y="1438"/>
              <a:ext cx="1159" cy="362"/>
            </a:xfrm>
            <a:prstGeom prst="ellipse">
              <a:avLst/>
            </a:prstGeom>
            <a:gradFill rotWithShape="1">
              <a:gsLst>
                <a:gs pos="0">
                  <a:srgbClr val="C1CF9D"/>
                </a:gs>
                <a:gs pos="50000">
                  <a:srgbClr val="E5EBD5"/>
                </a:gs>
                <a:gs pos="100000">
                  <a:srgbClr val="C1CF9D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uk-UA">
                <a:cs typeface="Arial" pitchFamily="34" charset="0"/>
              </a:endParaRPr>
            </a:p>
          </p:txBody>
        </p:sp>
        <p:sp>
          <p:nvSpPr>
            <p:cNvPr id="22536" name="AutoShape 8"/>
            <p:cNvSpPr>
              <a:spLocks noChangeArrowheads="1"/>
            </p:cNvSpPr>
            <p:nvPr/>
          </p:nvSpPr>
          <p:spPr bwMode="ltGray">
            <a:xfrm>
              <a:off x="473" y="272"/>
              <a:ext cx="1159" cy="1539"/>
            </a:xfrm>
            <a:prstGeom prst="can">
              <a:avLst>
                <a:gd name="adj" fmla="val 33197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>
                    <a:alpha val="50000"/>
                  </a:schemeClr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</p:grp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1162050" y="1414463"/>
            <a:ext cx="2295525" cy="1365250"/>
            <a:chOff x="471" y="272"/>
            <a:chExt cx="1161" cy="1539"/>
          </a:xfrm>
        </p:grpSpPr>
        <p:sp>
          <p:nvSpPr>
            <p:cNvPr id="87052" name="Oval 10"/>
            <p:cNvSpPr>
              <a:spLocks noChangeArrowheads="1"/>
            </p:cNvSpPr>
            <p:nvPr/>
          </p:nvSpPr>
          <p:spPr bwMode="ltGray">
            <a:xfrm>
              <a:off x="471" y="1438"/>
              <a:ext cx="1159" cy="362"/>
            </a:xfrm>
            <a:prstGeom prst="ellipse">
              <a:avLst/>
            </a:prstGeom>
            <a:gradFill rotWithShape="1">
              <a:gsLst>
                <a:gs pos="0">
                  <a:srgbClr val="C1CF9D"/>
                </a:gs>
                <a:gs pos="50000">
                  <a:srgbClr val="E5EBD5"/>
                </a:gs>
                <a:gs pos="100000">
                  <a:srgbClr val="C1CF9D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uk-UA">
                <a:cs typeface="Arial" pitchFamily="34" charset="0"/>
              </a:endParaRPr>
            </a:p>
          </p:txBody>
        </p:sp>
        <p:sp>
          <p:nvSpPr>
            <p:cNvPr id="22539" name="AutoShape 11"/>
            <p:cNvSpPr>
              <a:spLocks noChangeArrowheads="1"/>
            </p:cNvSpPr>
            <p:nvPr/>
          </p:nvSpPr>
          <p:spPr bwMode="ltGray">
            <a:xfrm>
              <a:off x="473" y="272"/>
              <a:ext cx="1159" cy="1539"/>
            </a:xfrm>
            <a:prstGeom prst="can">
              <a:avLst>
                <a:gd name="adj" fmla="val 33197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>
                    <a:alpha val="50000"/>
                  </a:schemeClr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</p:grpSp>
      <p:sp>
        <p:nvSpPr>
          <p:cNvPr id="87054" name="Text Box 13"/>
          <p:cNvSpPr txBox="1">
            <a:spLocks noChangeArrowheads="1"/>
          </p:cNvSpPr>
          <p:nvPr/>
        </p:nvSpPr>
        <p:spPr bwMode="black">
          <a:xfrm>
            <a:off x="1228725" y="1685925"/>
            <a:ext cx="2128838" cy="708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>
                <a:solidFill>
                  <a:srgbClr val="FFFFFF"/>
                </a:solidFill>
                <a:cs typeface="Arial" pitchFamily="34" charset="0"/>
              </a:rPr>
              <a:t>  </a:t>
            </a:r>
            <a:r>
              <a:rPr lang="ru-RU" sz="2000">
                <a:cs typeface="Arial" pitchFamily="34" charset="0"/>
              </a:rPr>
              <a:t>1. Фізичний шкільний булінг </a:t>
            </a:r>
            <a:endParaRPr lang="en-US" sz="2000" b="1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87055" name="Text Box 15"/>
          <p:cNvSpPr txBox="1">
            <a:spLocks noChangeArrowheads="1"/>
          </p:cNvSpPr>
          <p:nvPr/>
        </p:nvSpPr>
        <p:spPr bwMode="black">
          <a:xfrm>
            <a:off x="1354138" y="4606925"/>
            <a:ext cx="2128837" cy="1016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>
                <a:solidFill>
                  <a:srgbClr val="FFFFFF"/>
                </a:solidFill>
                <a:cs typeface="Arial" pitchFamily="34" charset="0"/>
              </a:rPr>
              <a:t>  </a:t>
            </a:r>
            <a:r>
              <a:rPr lang="en-US" sz="2000" b="1">
                <a:solidFill>
                  <a:schemeClr val="tx2"/>
                </a:solidFill>
                <a:cs typeface="Arial" pitchFamily="34" charset="0"/>
              </a:rPr>
              <a:t>3</a:t>
            </a:r>
            <a:r>
              <a:rPr lang="uk-UA" sz="2000">
                <a:solidFill>
                  <a:schemeClr val="tx2"/>
                </a:solidFill>
                <a:cs typeface="Arial" pitchFamily="34" charset="0"/>
              </a:rPr>
              <a:t>.</a:t>
            </a:r>
            <a:r>
              <a:rPr lang="ru-RU" sz="2000">
                <a:solidFill>
                  <a:schemeClr val="tx2"/>
                </a:solidFill>
                <a:cs typeface="Arial" pitchFamily="34" charset="0"/>
              </a:rPr>
              <a:t>Психологічний </a:t>
            </a:r>
            <a:r>
              <a:rPr lang="ru-RU" sz="2000">
                <a:cs typeface="Arial" pitchFamily="34" charset="0"/>
              </a:rPr>
              <a:t>шкільний булінг</a:t>
            </a:r>
            <a:endParaRPr lang="en-US" sz="2000" b="1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87056" name="Rectangle 24"/>
          <p:cNvSpPr>
            <a:spLocks noChangeArrowheads="1"/>
          </p:cNvSpPr>
          <p:nvPr/>
        </p:nvSpPr>
        <p:spPr bwMode="gray">
          <a:xfrm>
            <a:off x="323850" y="188913"/>
            <a:ext cx="7056438" cy="1066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>
                <a:cs typeface="Arial" pitchFamily="34" charset="0"/>
              </a:rPr>
              <a:t> </a:t>
            </a:r>
            <a:r>
              <a:rPr lang="ru-RU" sz="3200" b="1">
                <a:solidFill>
                  <a:srgbClr val="663300"/>
                </a:solidFill>
                <a:cs typeface="Arial" pitchFamily="34" charset="0"/>
              </a:rPr>
              <a:t>Шкільний булінг можна розділити на такі основні форми: </a:t>
            </a:r>
          </a:p>
        </p:txBody>
      </p:sp>
      <p:sp>
        <p:nvSpPr>
          <p:cNvPr id="87057" name="AutoShape 12"/>
          <p:cNvSpPr>
            <a:spLocks noChangeArrowheads="1"/>
          </p:cNvSpPr>
          <p:nvPr/>
        </p:nvSpPr>
        <p:spPr bwMode="gray">
          <a:xfrm>
            <a:off x="3454400" y="3152775"/>
            <a:ext cx="4667250" cy="911225"/>
          </a:xfrm>
          <a:prstGeom prst="roundRect">
            <a:avLst>
              <a:gd name="adj" fmla="val 11505"/>
            </a:avLst>
          </a:prstGeom>
          <a:solidFill>
            <a:srgbClr val="F73F4C">
              <a:alpha val="64000"/>
            </a:srgbClr>
          </a:solidFill>
          <a:ln w="6350" algn="ctr">
            <a:noFill/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uk-UA">
              <a:cs typeface="Arial" pitchFamily="34" charset="0"/>
            </a:endParaRPr>
          </a:p>
        </p:txBody>
      </p:sp>
      <p:sp>
        <p:nvSpPr>
          <p:cNvPr id="87058" name="Text Box 14"/>
          <p:cNvSpPr txBox="1">
            <a:spLocks noChangeArrowheads="1"/>
          </p:cNvSpPr>
          <p:nvPr/>
        </p:nvSpPr>
        <p:spPr bwMode="gray">
          <a:xfrm>
            <a:off x="4054475" y="3298825"/>
            <a:ext cx="3929063" cy="581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uk-UA" sz="1600">
                <a:cs typeface="Arial" pitchFamily="34" charset="0"/>
              </a:rPr>
              <a:t>підвид фізичного булінгу (дії сексуального характеру)</a:t>
            </a:r>
            <a:endParaRPr lang="en-US" sz="1600" b="1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87059" name="AutoShape 21"/>
          <p:cNvSpPr>
            <a:spLocks noChangeArrowheads="1"/>
          </p:cNvSpPr>
          <p:nvPr/>
        </p:nvSpPr>
        <p:spPr bwMode="white">
          <a:xfrm>
            <a:off x="3475038" y="3457575"/>
            <a:ext cx="533400" cy="381000"/>
          </a:xfrm>
          <a:prstGeom prst="rightArrow">
            <a:avLst>
              <a:gd name="adj1" fmla="val 50000"/>
              <a:gd name="adj2" fmla="val 58333"/>
            </a:avLst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uk-UA">
              <a:cs typeface="Arial" pitchFamily="34" charset="0"/>
            </a:endParaRPr>
          </a:p>
        </p:txBody>
      </p:sp>
      <p:grpSp>
        <p:nvGrpSpPr>
          <p:cNvPr id="4" name="Group 9"/>
          <p:cNvGrpSpPr>
            <a:grpSpLocks/>
          </p:cNvGrpSpPr>
          <p:nvPr/>
        </p:nvGrpSpPr>
        <p:grpSpPr bwMode="auto">
          <a:xfrm>
            <a:off x="1187450" y="2924175"/>
            <a:ext cx="2295525" cy="1365250"/>
            <a:chOff x="471" y="272"/>
            <a:chExt cx="1161" cy="1539"/>
          </a:xfrm>
        </p:grpSpPr>
        <p:sp>
          <p:nvSpPr>
            <p:cNvPr id="87061" name="Oval 10"/>
            <p:cNvSpPr>
              <a:spLocks noChangeArrowheads="1"/>
            </p:cNvSpPr>
            <p:nvPr/>
          </p:nvSpPr>
          <p:spPr bwMode="ltGray">
            <a:xfrm>
              <a:off x="471" y="1438"/>
              <a:ext cx="1159" cy="362"/>
            </a:xfrm>
            <a:prstGeom prst="ellipse">
              <a:avLst/>
            </a:prstGeom>
            <a:solidFill>
              <a:srgbClr val="F73F4C">
                <a:alpha val="64999"/>
              </a:srgbClr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uk-UA">
                <a:cs typeface="Arial" pitchFamily="34" charset="0"/>
              </a:endParaRPr>
            </a:p>
          </p:txBody>
        </p:sp>
        <p:sp>
          <p:nvSpPr>
            <p:cNvPr id="22" name="AutoShape 11"/>
            <p:cNvSpPr>
              <a:spLocks noChangeArrowheads="1"/>
            </p:cNvSpPr>
            <p:nvPr/>
          </p:nvSpPr>
          <p:spPr bwMode="ltGray">
            <a:xfrm>
              <a:off x="473" y="272"/>
              <a:ext cx="1159" cy="1539"/>
            </a:xfrm>
            <a:prstGeom prst="can">
              <a:avLst>
                <a:gd name="adj" fmla="val 33197"/>
              </a:avLst>
            </a:prstGeom>
            <a:solidFill>
              <a:srgbClr val="F73F4C">
                <a:alpha val="64999"/>
              </a:srgb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</p:grpSp>
      <p:sp>
        <p:nvSpPr>
          <p:cNvPr id="87063" name="Text Box 13"/>
          <p:cNvSpPr txBox="1">
            <a:spLocks noChangeArrowheads="1"/>
          </p:cNvSpPr>
          <p:nvPr/>
        </p:nvSpPr>
        <p:spPr bwMode="black">
          <a:xfrm>
            <a:off x="1254125" y="3195638"/>
            <a:ext cx="2128838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>
                <a:solidFill>
                  <a:srgbClr val="FFFFFF"/>
                </a:solidFill>
                <a:cs typeface="Arial" pitchFamily="34" charset="0"/>
              </a:rPr>
              <a:t>  </a:t>
            </a:r>
            <a:r>
              <a:rPr lang="en-US" sz="2000" b="1">
                <a:solidFill>
                  <a:schemeClr val="tx2"/>
                </a:solidFill>
                <a:cs typeface="Arial" pitchFamily="34" charset="0"/>
              </a:rPr>
              <a:t>2</a:t>
            </a:r>
            <a:r>
              <a:rPr lang="ru-RU" sz="2000">
                <a:solidFill>
                  <a:schemeClr val="tx2"/>
                </a:solidFill>
                <a:cs typeface="Arial" pitchFamily="34" charset="0"/>
              </a:rPr>
              <a:t>.</a:t>
            </a:r>
            <a:r>
              <a:rPr lang="uk-UA" sz="2000">
                <a:cs typeface="Arial" pitchFamily="34" charset="0"/>
              </a:rPr>
              <a:t>Сексуальний</a:t>
            </a:r>
            <a:r>
              <a:rPr lang="en-US" sz="2000">
                <a:cs typeface="Arial" pitchFamily="34" charset="0"/>
              </a:rPr>
              <a:t> </a:t>
            </a:r>
            <a:r>
              <a:rPr lang="ru-RU" sz="2000">
                <a:cs typeface="Arial" pitchFamily="34" charset="0"/>
              </a:rPr>
              <a:t>булінг </a:t>
            </a:r>
            <a:endParaRPr lang="en-US" sz="2000" b="1">
              <a:solidFill>
                <a:srgbClr val="FFFFFF"/>
              </a:solidFill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7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7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70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7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70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70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70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70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70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70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7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7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70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70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7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7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70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70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70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70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870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70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70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70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70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70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87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87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2" grpId="0" animBg="1"/>
      <p:bldP spid="87043" grpId="0"/>
      <p:bldP spid="87044" grpId="0" animBg="1"/>
      <p:bldP spid="87045" grpId="0"/>
      <p:bldP spid="87046" grpId="0" animBg="1"/>
      <p:bldP spid="87047" grpId="0" animBg="1"/>
      <p:bldP spid="87054" grpId="0"/>
      <p:bldP spid="87055" grpId="0"/>
      <p:bldP spid="87056" grpId="0"/>
      <p:bldP spid="87057" grpId="0" animBg="1"/>
      <p:bldP spid="87058" grpId="0"/>
      <p:bldP spid="87059" grpId="0" animBg="1"/>
      <p:bldP spid="8706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11188" y="0"/>
            <a:ext cx="6500812" cy="1852613"/>
          </a:xfrm>
        </p:spPr>
        <p:txBody>
          <a:bodyPr/>
          <a:lstStyle/>
          <a:p>
            <a:r>
              <a:rPr lang="ru-RU">
                <a:solidFill>
                  <a:srgbClr val="663300"/>
                </a:solidFill>
              </a:rPr>
              <a:t>Психологічний шкільний булінг:</a:t>
            </a:r>
            <a:r>
              <a:rPr lang="ru-RU"/>
              <a:t> </a:t>
            </a:r>
            <a:endParaRPr lang="en-US"/>
          </a:p>
        </p:txBody>
      </p:sp>
      <p:sp>
        <p:nvSpPr>
          <p:cNvPr id="88067" name="AutoShape 3"/>
          <p:cNvSpPr>
            <a:spLocks noChangeArrowheads="1"/>
          </p:cNvSpPr>
          <p:nvPr/>
        </p:nvSpPr>
        <p:spPr bwMode="gray">
          <a:xfrm>
            <a:off x="4643438" y="1857375"/>
            <a:ext cx="3556000" cy="855663"/>
          </a:xfrm>
          <a:prstGeom prst="bevel">
            <a:avLst>
              <a:gd name="adj" fmla="val 12639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uk-UA">
              <a:cs typeface="Arial" pitchFamily="34" charset="0"/>
            </a:endParaRPr>
          </a:p>
        </p:txBody>
      </p:sp>
      <p:sp>
        <p:nvSpPr>
          <p:cNvPr id="88068" name="AutoShape 4"/>
          <p:cNvSpPr>
            <a:spLocks noChangeArrowheads="1"/>
          </p:cNvSpPr>
          <p:nvPr/>
        </p:nvSpPr>
        <p:spPr bwMode="gray">
          <a:xfrm>
            <a:off x="4000500" y="3786188"/>
            <a:ext cx="4000500" cy="785812"/>
          </a:xfrm>
          <a:prstGeom prst="bevel">
            <a:avLst>
              <a:gd name="adj" fmla="val 12639"/>
            </a:avLst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uk-UA">
              <a:cs typeface="Arial" pitchFamily="34" charset="0"/>
            </a:endParaRPr>
          </a:p>
        </p:txBody>
      </p:sp>
      <p:sp>
        <p:nvSpPr>
          <p:cNvPr id="88069" name="AutoShape 5"/>
          <p:cNvSpPr>
            <a:spLocks noChangeArrowheads="1"/>
          </p:cNvSpPr>
          <p:nvPr/>
        </p:nvSpPr>
        <p:spPr bwMode="ltGray">
          <a:xfrm>
            <a:off x="3214688" y="4714875"/>
            <a:ext cx="4286250" cy="712788"/>
          </a:xfrm>
          <a:prstGeom prst="bevel">
            <a:avLst>
              <a:gd name="adj" fmla="val 10407"/>
            </a:avLst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400">
                <a:cs typeface="Arial" pitchFamily="34" charset="0"/>
              </a:rPr>
              <a:t>залякування</a:t>
            </a:r>
          </a:p>
        </p:txBody>
      </p:sp>
      <p:sp>
        <p:nvSpPr>
          <p:cNvPr id="88070" name="Freeform 7"/>
          <p:cNvSpPr>
            <a:spLocks/>
          </p:cNvSpPr>
          <p:nvPr/>
        </p:nvSpPr>
        <p:spPr bwMode="gray">
          <a:xfrm rot="18320416" flipH="1">
            <a:off x="3733800" y="2454276"/>
            <a:ext cx="1074737" cy="601662"/>
          </a:xfrm>
          <a:custGeom>
            <a:avLst/>
            <a:gdLst>
              <a:gd name="T0" fmla="*/ 0 w 982"/>
              <a:gd name="T1" fmla="*/ 774 h 774"/>
              <a:gd name="T2" fmla="*/ 2 w 982"/>
              <a:gd name="T3" fmla="*/ 770 h 774"/>
              <a:gd name="T4" fmla="*/ 8 w 982"/>
              <a:gd name="T5" fmla="*/ 754 h 774"/>
              <a:gd name="T6" fmla="*/ 16 w 982"/>
              <a:gd name="T7" fmla="*/ 730 h 774"/>
              <a:gd name="T8" fmla="*/ 32 w 982"/>
              <a:gd name="T9" fmla="*/ 698 h 774"/>
              <a:gd name="T10" fmla="*/ 50 w 982"/>
              <a:gd name="T11" fmla="*/ 660 h 774"/>
              <a:gd name="T12" fmla="*/ 76 w 982"/>
              <a:gd name="T13" fmla="*/ 618 h 774"/>
              <a:gd name="T14" fmla="*/ 106 w 982"/>
              <a:gd name="T15" fmla="*/ 574 h 774"/>
              <a:gd name="T16" fmla="*/ 142 w 982"/>
              <a:gd name="T17" fmla="*/ 528 h 774"/>
              <a:gd name="T18" fmla="*/ 186 w 982"/>
              <a:gd name="T19" fmla="*/ 482 h 774"/>
              <a:gd name="T20" fmla="*/ 236 w 982"/>
              <a:gd name="T21" fmla="*/ 438 h 774"/>
              <a:gd name="T22" fmla="*/ 294 w 982"/>
              <a:gd name="T23" fmla="*/ 398 h 774"/>
              <a:gd name="T24" fmla="*/ 360 w 982"/>
              <a:gd name="T25" fmla="*/ 360 h 774"/>
              <a:gd name="T26" fmla="*/ 426 w 982"/>
              <a:gd name="T27" fmla="*/ 332 h 774"/>
              <a:gd name="T28" fmla="*/ 488 w 982"/>
              <a:gd name="T29" fmla="*/ 314 h 774"/>
              <a:gd name="T30" fmla="*/ 544 w 982"/>
              <a:gd name="T31" fmla="*/ 304 h 774"/>
              <a:gd name="T32" fmla="*/ 594 w 982"/>
              <a:gd name="T33" fmla="*/ 300 h 774"/>
              <a:gd name="T34" fmla="*/ 638 w 982"/>
              <a:gd name="T35" fmla="*/ 300 h 774"/>
              <a:gd name="T36" fmla="*/ 678 w 982"/>
              <a:gd name="T37" fmla="*/ 304 h 774"/>
              <a:gd name="T38" fmla="*/ 710 w 982"/>
              <a:gd name="T39" fmla="*/ 312 h 774"/>
              <a:gd name="T40" fmla="*/ 736 w 982"/>
              <a:gd name="T41" fmla="*/ 320 h 774"/>
              <a:gd name="T42" fmla="*/ 754 w 982"/>
              <a:gd name="T43" fmla="*/ 326 h 774"/>
              <a:gd name="T44" fmla="*/ 766 w 982"/>
              <a:gd name="T45" fmla="*/ 332 h 774"/>
              <a:gd name="T46" fmla="*/ 770 w 982"/>
              <a:gd name="T47" fmla="*/ 334 h 774"/>
              <a:gd name="T48" fmla="*/ 680 w 982"/>
              <a:gd name="T49" fmla="*/ 476 h 774"/>
              <a:gd name="T50" fmla="*/ 982 w 982"/>
              <a:gd name="T51" fmla="*/ 370 h 774"/>
              <a:gd name="T52" fmla="*/ 912 w 982"/>
              <a:gd name="T53" fmla="*/ 0 h 774"/>
              <a:gd name="T54" fmla="*/ 854 w 982"/>
              <a:gd name="T55" fmla="*/ 150 h 774"/>
              <a:gd name="T56" fmla="*/ 850 w 982"/>
              <a:gd name="T57" fmla="*/ 148 h 774"/>
              <a:gd name="T58" fmla="*/ 838 w 982"/>
              <a:gd name="T59" fmla="*/ 142 h 774"/>
              <a:gd name="T60" fmla="*/ 822 w 982"/>
              <a:gd name="T61" fmla="*/ 134 h 774"/>
              <a:gd name="T62" fmla="*/ 798 w 982"/>
              <a:gd name="T63" fmla="*/ 126 h 774"/>
              <a:gd name="T64" fmla="*/ 768 w 982"/>
              <a:gd name="T65" fmla="*/ 120 h 774"/>
              <a:gd name="T66" fmla="*/ 732 w 982"/>
              <a:gd name="T67" fmla="*/ 114 h 774"/>
              <a:gd name="T68" fmla="*/ 692 w 982"/>
              <a:gd name="T69" fmla="*/ 110 h 774"/>
              <a:gd name="T70" fmla="*/ 646 w 982"/>
              <a:gd name="T71" fmla="*/ 110 h 774"/>
              <a:gd name="T72" fmla="*/ 596 w 982"/>
              <a:gd name="T73" fmla="*/ 116 h 774"/>
              <a:gd name="T74" fmla="*/ 540 w 982"/>
              <a:gd name="T75" fmla="*/ 126 h 774"/>
              <a:gd name="T76" fmla="*/ 482 w 982"/>
              <a:gd name="T77" fmla="*/ 146 h 774"/>
              <a:gd name="T78" fmla="*/ 422 w 982"/>
              <a:gd name="T79" fmla="*/ 172 h 774"/>
              <a:gd name="T80" fmla="*/ 356 w 982"/>
              <a:gd name="T81" fmla="*/ 210 h 774"/>
              <a:gd name="T82" fmla="*/ 290 w 982"/>
              <a:gd name="T83" fmla="*/ 258 h 774"/>
              <a:gd name="T84" fmla="*/ 230 w 982"/>
              <a:gd name="T85" fmla="*/ 310 h 774"/>
              <a:gd name="T86" fmla="*/ 178 w 982"/>
              <a:gd name="T87" fmla="*/ 364 h 774"/>
              <a:gd name="T88" fmla="*/ 136 w 982"/>
              <a:gd name="T89" fmla="*/ 422 h 774"/>
              <a:gd name="T90" fmla="*/ 100 w 982"/>
              <a:gd name="T91" fmla="*/ 480 h 774"/>
              <a:gd name="T92" fmla="*/ 72 w 982"/>
              <a:gd name="T93" fmla="*/ 536 h 774"/>
              <a:gd name="T94" fmla="*/ 48 w 982"/>
              <a:gd name="T95" fmla="*/ 590 h 774"/>
              <a:gd name="T96" fmla="*/ 30 w 982"/>
              <a:gd name="T97" fmla="*/ 640 h 774"/>
              <a:gd name="T98" fmla="*/ 18 w 982"/>
              <a:gd name="T99" fmla="*/ 684 h 774"/>
              <a:gd name="T100" fmla="*/ 8 w 982"/>
              <a:gd name="T101" fmla="*/ 722 h 774"/>
              <a:gd name="T102" fmla="*/ 4 w 982"/>
              <a:gd name="T103" fmla="*/ 750 h 774"/>
              <a:gd name="T104" fmla="*/ 0 w 982"/>
              <a:gd name="T105" fmla="*/ 768 h 774"/>
              <a:gd name="T106" fmla="*/ 0 w 982"/>
              <a:gd name="T107" fmla="*/ 774 h 774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982"/>
              <a:gd name="T163" fmla="*/ 0 h 774"/>
              <a:gd name="T164" fmla="*/ 982 w 982"/>
              <a:gd name="T165" fmla="*/ 774 h 774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982" h="774">
                <a:moveTo>
                  <a:pt x="0" y="774"/>
                </a:moveTo>
                <a:lnTo>
                  <a:pt x="2" y="770"/>
                </a:lnTo>
                <a:lnTo>
                  <a:pt x="8" y="754"/>
                </a:lnTo>
                <a:lnTo>
                  <a:pt x="16" y="730"/>
                </a:lnTo>
                <a:lnTo>
                  <a:pt x="32" y="698"/>
                </a:lnTo>
                <a:lnTo>
                  <a:pt x="50" y="660"/>
                </a:lnTo>
                <a:lnTo>
                  <a:pt x="76" y="618"/>
                </a:lnTo>
                <a:lnTo>
                  <a:pt x="106" y="574"/>
                </a:lnTo>
                <a:lnTo>
                  <a:pt x="142" y="528"/>
                </a:lnTo>
                <a:lnTo>
                  <a:pt x="186" y="482"/>
                </a:lnTo>
                <a:lnTo>
                  <a:pt x="236" y="438"/>
                </a:lnTo>
                <a:lnTo>
                  <a:pt x="294" y="398"/>
                </a:lnTo>
                <a:lnTo>
                  <a:pt x="360" y="360"/>
                </a:lnTo>
                <a:lnTo>
                  <a:pt x="426" y="332"/>
                </a:lnTo>
                <a:lnTo>
                  <a:pt x="488" y="314"/>
                </a:lnTo>
                <a:lnTo>
                  <a:pt x="544" y="304"/>
                </a:lnTo>
                <a:lnTo>
                  <a:pt x="594" y="300"/>
                </a:lnTo>
                <a:lnTo>
                  <a:pt x="638" y="300"/>
                </a:lnTo>
                <a:lnTo>
                  <a:pt x="678" y="304"/>
                </a:lnTo>
                <a:lnTo>
                  <a:pt x="710" y="312"/>
                </a:lnTo>
                <a:lnTo>
                  <a:pt x="736" y="320"/>
                </a:lnTo>
                <a:lnTo>
                  <a:pt x="754" y="326"/>
                </a:lnTo>
                <a:lnTo>
                  <a:pt x="766" y="332"/>
                </a:lnTo>
                <a:lnTo>
                  <a:pt x="770" y="334"/>
                </a:lnTo>
                <a:lnTo>
                  <a:pt x="680" y="476"/>
                </a:lnTo>
                <a:lnTo>
                  <a:pt x="982" y="370"/>
                </a:lnTo>
                <a:lnTo>
                  <a:pt x="912" y="0"/>
                </a:lnTo>
                <a:lnTo>
                  <a:pt x="854" y="150"/>
                </a:lnTo>
                <a:lnTo>
                  <a:pt x="850" y="148"/>
                </a:lnTo>
                <a:lnTo>
                  <a:pt x="838" y="142"/>
                </a:lnTo>
                <a:lnTo>
                  <a:pt x="822" y="134"/>
                </a:lnTo>
                <a:lnTo>
                  <a:pt x="798" y="126"/>
                </a:lnTo>
                <a:lnTo>
                  <a:pt x="768" y="120"/>
                </a:lnTo>
                <a:lnTo>
                  <a:pt x="732" y="114"/>
                </a:lnTo>
                <a:lnTo>
                  <a:pt x="692" y="110"/>
                </a:lnTo>
                <a:lnTo>
                  <a:pt x="646" y="110"/>
                </a:lnTo>
                <a:lnTo>
                  <a:pt x="596" y="116"/>
                </a:lnTo>
                <a:lnTo>
                  <a:pt x="540" y="126"/>
                </a:lnTo>
                <a:lnTo>
                  <a:pt x="482" y="146"/>
                </a:lnTo>
                <a:lnTo>
                  <a:pt x="422" y="172"/>
                </a:lnTo>
                <a:lnTo>
                  <a:pt x="356" y="210"/>
                </a:lnTo>
                <a:lnTo>
                  <a:pt x="290" y="258"/>
                </a:lnTo>
                <a:lnTo>
                  <a:pt x="230" y="310"/>
                </a:lnTo>
                <a:lnTo>
                  <a:pt x="178" y="364"/>
                </a:lnTo>
                <a:lnTo>
                  <a:pt x="136" y="422"/>
                </a:lnTo>
                <a:lnTo>
                  <a:pt x="100" y="480"/>
                </a:lnTo>
                <a:lnTo>
                  <a:pt x="72" y="536"/>
                </a:lnTo>
                <a:lnTo>
                  <a:pt x="48" y="590"/>
                </a:lnTo>
                <a:lnTo>
                  <a:pt x="30" y="640"/>
                </a:lnTo>
                <a:lnTo>
                  <a:pt x="18" y="684"/>
                </a:lnTo>
                <a:lnTo>
                  <a:pt x="8" y="722"/>
                </a:lnTo>
                <a:lnTo>
                  <a:pt x="4" y="750"/>
                </a:lnTo>
                <a:lnTo>
                  <a:pt x="0" y="768"/>
                </a:lnTo>
                <a:lnTo>
                  <a:pt x="0" y="774"/>
                </a:lnTo>
              </a:path>
            </a:pathLst>
          </a:custGeom>
          <a:gradFill rotWithShape="1">
            <a:gsLst>
              <a:gs pos="0">
                <a:srgbClr val="E7A9A9">
                  <a:alpha val="32001"/>
                </a:srgbClr>
              </a:gs>
              <a:gs pos="100000">
                <a:srgbClr val="D05656"/>
              </a:gs>
            </a:gsLst>
            <a:lin ang="0" scaled="1"/>
          </a:gradFill>
          <a:ln w="1270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8071" name="Freeform 8"/>
          <p:cNvSpPr>
            <a:spLocks/>
          </p:cNvSpPr>
          <p:nvPr/>
        </p:nvSpPr>
        <p:spPr bwMode="gray">
          <a:xfrm rot="18320416" flipH="1">
            <a:off x="2947988" y="3740150"/>
            <a:ext cx="1074737" cy="601663"/>
          </a:xfrm>
          <a:custGeom>
            <a:avLst/>
            <a:gdLst>
              <a:gd name="T0" fmla="*/ 0 w 982"/>
              <a:gd name="T1" fmla="*/ 774 h 774"/>
              <a:gd name="T2" fmla="*/ 2 w 982"/>
              <a:gd name="T3" fmla="*/ 770 h 774"/>
              <a:gd name="T4" fmla="*/ 8 w 982"/>
              <a:gd name="T5" fmla="*/ 754 h 774"/>
              <a:gd name="T6" fmla="*/ 16 w 982"/>
              <a:gd name="T7" fmla="*/ 730 h 774"/>
              <a:gd name="T8" fmla="*/ 32 w 982"/>
              <a:gd name="T9" fmla="*/ 698 h 774"/>
              <a:gd name="T10" fmla="*/ 50 w 982"/>
              <a:gd name="T11" fmla="*/ 660 h 774"/>
              <a:gd name="T12" fmla="*/ 76 w 982"/>
              <a:gd name="T13" fmla="*/ 618 h 774"/>
              <a:gd name="T14" fmla="*/ 106 w 982"/>
              <a:gd name="T15" fmla="*/ 574 h 774"/>
              <a:gd name="T16" fmla="*/ 142 w 982"/>
              <a:gd name="T17" fmla="*/ 528 h 774"/>
              <a:gd name="T18" fmla="*/ 186 w 982"/>
              <a:gd name="T19" fmla="*/ 482 h 774"/>
              <a:gd name="T20" fmla="*/ 236 w 982"/>
              <a:gd name="T21" fmla="*/ 438 h 774"/>
              <a:gd name="T22" fmla="*/ 294 w 982"/>
              <a:gd name="T23" fmla="*/ 398 h 774"/>
              <a:gd name="T24" fmla="*/ 360 w 982"/>
              <a:gd name="T25" fmla="*/ 360 h 774"/>
              <a:gd name="T26" fmla="*/ 426 w 982"/>
              <a:gd name="T27" fmla="*/ 332 h 774"/>
              <a:gd name="T28" fmla="*/ 488 w 982"/>
              <a:gd name="T29" fmla="*/ 314 h 774"/>
              <a:gd name="T30" fmla="*/ 544 w 982"/>
              <a:gd name="T31" fmla="*/ 304 h 774"/>
              <a:gd name="T32" fmla="*/ 594 w 982"/>
              <a:gd name="T33" fmla="*/ 300 h 774"/>
              <a:gd name="T34" fmla="*/ 638 w 982"/>
              <a:gd name="T35" fmla="*/ 300 h 774"/>
              <a:gd name="T36" fmla="*/ 678 w 982"/>
              <a:gd name="T37" fmla="*/ 304 h 774"/>
              <a:gd name="T38" fmla="*/ 710 w 982"/>
              <a:gd name="T39" fmla="*/ 312 h 774"/>
              <a:gd name="T40" fmla="*/ 736 w 982"/>
              <a:gd name="T41" fmla="*/ 320 h 774"/>
              <a:gd name="T42" fmla="*/ 754 w 982"/>
              <a:gd name="T43" fmla="*/ 326 h 774"/>
              <a:gd name="T44" fmla="*/ 766 w 982"/>
              <a:gd name="T45" fmla="*/ 332 h 774"/>
              <a:gd name="T46" fmla="*/ 770 w 982"/>
              <a:gd name="T47" fmla="*/ 334 h 774"/>
              <a:gd name="T48" fmla="*/ 680 w 982"/>
              <a:gd name="T49" fmla="*/ 476 h 774"/>
              <a:gd name="T50" fmla="*/ 982 w 982"/>
              <a:gd name="T51" fmla="*/ 370 h 774"/>
              <a:gd name="T52" fmla="*/ 912 w 982"/>
              <a:gd name="T53" fmla="*/ 0 h 774"/>
              <a:gd name="T54" fmla="*/ 854 w 982"/>
              <a:gd name="T55" fmla="*/ 150 h 774"/>
              <a:gd name="T56" fmla="*/ 850 w 982"/>
              <a:gd name="T57" fmla="*/ 148 h 774"/>
              <a:gd name="T58" fmla="*/ 838 w 982"/>
              <a:gd name="T59" fmla="*/ 142 h 774"/>
              <a:gd name="T60" fmla="*/ 822 w 982"/>
              <a:gd name="T61" fmla="*/ 134 h 774"/>
              <a:gd name="T62" fmla="*/ 798 w 982"/>
              <a:gd name="T63" fmla="*/ 126 h 774"/>
              <a:gd name="T64" fmla="*/ 768 w 982"/>
              <a:gd name="T65" fmla="*/ 120 h 774"/>
              <a:gd name="T66" fmla="*/ 732 w 982"/>
              <a:gd name="T67" fmla="*/ 114 h 774"/>
              <a:gd name="T68" fmla="*/ 692 w 982"/>
              <a:gd name="T69" fmla="*/ 110 h 774"/>
              <a:gd name="T70" fmla="*/ 646 w 982"/>
              <a:gd name="T71" fmla="*/ 110 h 774"/>
              <a:gd name="T72" fmla="*/ 596 w 982"/>
              <a:gd name="T73" fmla="*/ 116 h 774"/>
              <a:gd name="T74" fmla="*/ 540 w 982"/>
              <a:gd name="T75" fmla="*/ 126 h 774"/>
              <a:gd name="T76" fmla="*/ 482 w 982"/>
              <a:gd name="T77" fmla="*/ 146 h 774"/>
              <a:gd name="T78" fmla="*/ 422 w 982"/>
              <a:gd name="T79" fmla="*/ 172 h 774"/>
              <a:gd name="T80" fmla="*/ 356 w 982"/>
              <a:gd name="T81" fmla="*/ 210 h 774"/>
              <a:gd name="T82" fmla="*/ 290 w 982"/>
              <a:gd name="T83" fmla="*/ 258 h 774"/>
              <a:gd name="T84" fmla="*/ 230 w 982"/>
              <a:gd name="T85" fmla="*/ 310 h 774"/>
              <a:gd name="T86" fmla="*/ 178 w 982"/>
              <a:gd name="T87" fmla="*/ 364 h 774"/>
              <a:gd name="T88" fmla="*/ 136 w 982"/>
              <a:gd name="T89" fmla="*/ 422 h 774"/>
              <a:gd name="T90" fmla="*/ 100 w 982"/>
              <a:gd name="T91" fmla="*/ 480 h 774"/>
              <a:gd name="T92" fmla="*/ 72 w 982"/>
              <a:gd name="T93" fmla="*/ 536 h 774"/>
              <a:gd name="T94" fmla="*/ 48 w 982"/>
              <a:gd name="T95" fmla="*/ 590 h 774"/>
              <a:gd name="T96" fmla="*/ 30 w 982"/>
              <a:gd name="T97" fmla="*/ 640 h 774"/>
              <a:gd name="T98" fmla="*/ 18 w 982"/>
              <a:gd name="T99" fmla="*/ 684 h 774"/>
              <a:gd name="T100" fmla="*/ 8 w 982"/>
              <a:gd name="T101" fmla="*/ 722 h 774"/>
              <a:gd name="T102" fmla="*/ 4 w 982"/>
              <a:gd name="T103" fmla="*/ 750 h 774"/>
              <a:gd name="T104" fmla="*/ 0 w 982"/>
              <a:gd name="T105" fmla="*/ 768 h 774"/>
              <a:gd name="T106" fmla="*/ 0 w 982"/>
              <a:gd name="T107" fmla="*/ 774 h 774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982"/>
              <a:gd name="T163" fmla="*/ 0 h 774"/>
              <a:gd name="T164" fmla="*/ 982 w 982"/>
              <a:gd name="T165" fmla="*/ 774 h 774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982" h="774">
                <a:moveTo>
                  <a:pt x="0" y="774"/>
                </a:moveTo>
                <a:lnTo>
                  <a:pt x="2" y="770"/>
                </a:lnTo>
                <a:lnTo>
                  <a:pt x="8" y="754"/>
                </a:lnTo>
                <a:lnTo>
                  <a:pt x="16" y="730"/>
                </a:lnTo>
                <a:lnTo>
                  <a:pt x="32" y="698"/>
                </a:lnTo>
                <a:lnTo>
                  <a:pt x="50" y="660"/>
                </a:lnTo>
                <a:lnTo>
                  <a:pt x="76" y="618"/>
                </a:lnTo>
                <a:lnTo>
                  <a:pt x="106" y="574"/>
                </a:lnTo>
                <a:lnTo>
                  <a:pt x="142" y="528"/>
                </a:lnTo>
                <a:lnTo>
                  <a:pt x="186" y="482"/>
                </a:lnTo>
                <a:lnTo>
                  <a:pt x="236" y="438"/>
                </a:lnTo>
                <a:lnTo>
                  <a:pt x="294" y="398"/>
                </a:lnTo>
                <a:lnTo>
                  <a:pt x="360" y="360"/>
                </a:lnTo>
                <a:lnTo>
                  <a:pt x="426" y="332"/>
                </a:lnTo>
                <a:lnTo>
                  <a:pt x="488" y="314"/>
                </a:lnTo>
                <a:lnTo>
                  <a:pt x="544" y="304"/>
                </a:lnTo>
                <a:lnTo>
                  <a:pt x="594" y="300"/>
                </a:lnTo>
                <a:lnTo>
                  <a:pt x="638" y="300"/>
                </a:lnTo>
                <a:lnTo>
                  <a:pt x="678" y="304"/>
                </a:lnTo>
                <a:lnTo>
                  <a:pt x="710" y="312"/>
                </a:lnTo>
                <a:lnTo>
                  <a:pt x="736" y="320"/>
                </a:lnTo>
                <a:lnTo>
                  <a:pt x="754" y="326"/>
                </a:lnTo>
                <a:lnTo>
                  <a:pt x="766" y="332"/>
                </a:lnTo>
                <a:lnTo>
                  <a:pt x="770" y="334"/>
                </a:lnTo>
                <a:lnTo>
                  <a:pt x="680" y="476"/>
                </a:lnTo>
                <a:lnTo>
                  <a:pt x="982" y="370"/>
                </a:lnTo>
                <a:lnTo>
                  <a:pt x="912" y="0"/>
                </a:lnTo>
                <a:lnTo>
                  <a:pt x="854" y="150"/>
                </a:lnTo>
                <a:lnTo>
                  <a:pt x="850" y="148"/>
                </a:lnTo>
                <a:lnTo>
                  <a:pt x="838" y="142"/>
                </a:lnTo>
                <a:lnTo>
                  <a:pt x="822" y="134"/>
                </a:lnTo>
                <a:lnTo>
                  <a:pt x="798" y="126"/>
                </a:lnTo>
                <a:lnTo>
                  <a:pt x="768" y="120"/>
                </a:lnTo>
                <a:lnTo>
                  <a:pt x="732" y="114"/>
                </a:lnTo>
                <a:lnTo>
                  <a:pt x="692" y="110"/>
                </a:lnTo>
                <a:lnTo>
                  <a:pt x="646" y="110"/>
                </a:lnTo>
                <a:lnTo>
                  <a:pt x="596" y="116"/>
                </a:lnTo>
                <a:lnTo>
                  <a:pt x="540" y="126"/>
                </a:lnTo>
                <a:lnTo>
                  <a:pt x="482" y="146"/>
                </a:lnTo>
                <a:lnTo>
                  <a:pt x="422" y="172"/>
                </a:lnTo>
                <a:lnTo>
                  <a:pt x="356" y="210"/>
                </a:lnTo>
                <a:lnTo>
                  <a:pt x="290" y="258"/>
                </a:lnTo>
                <a:lnTo>
                  <a:pt x="230" y="310"/>
                </a:lnTo>
                <a:lnTo>
                  <a:pt x="178" y="364"/>
                </a:lnTo>
                <a:lnTo>
                  <a:pt x="136" y="422"/>
                </a:lnTo>
                <a:lnTo>
                  <a:pt x="100" y="480"/>
                </a:lnTo>
                <a:lnTo>
                  <a:pt x="72" y="536"/>
                </a:lnTo>
                <a:lnTo>
                  <a:pt x="48" y="590"/>
                </a:lnTo>
                <a:lnTo>
                  <a:pt x="30" y="640"/>
                </a:lnTo>
                <a:lnTo>
                  <a:pt x="18" y="684"/>
                </a:lnTo>
                <a:lnTo>
                  <a:pt x="8" y="722"/>
                </a:lnTo>
                <a:lnTo>
                  <a:pt x="4" y="750"/>
                </a:lnTo>
                <a:lnTo>
                  <a:pt x="0" y="768"/>
                </a:lnTo>
                <a:lnTo>
                  <a:pt x="0" y="774"/>
                </a:lnTo>
              </a:path>
            </a:pathLst>
          </a:custGeom>
          <a:gradFill rotWithShape="1">
            <a:gsLst>
              <a:gs pos="0">
                <a:srgbClr val="E7A9A9">
                  <a:alpha val="32001"/>
                </a:srgbClr>
              </a:gs>
              <a:gs pos="100000">
                <a:srgbClr val="D05656"/>
              </a:gs>
            </a:gsLst>
            <a:lin ang="0" scaled="1"/>
          </a:gradFill>
          <a:ln w="1270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8072" name="Freeform 9"/>
          <p:cNvSpPr>
            <a:spLocks/>
          </p:cNvSpPr>
          <p:nvPr/>
        </p:nvSpPr>
        <p:spPr bwMode="gray">
          <a:xfrm rot="18320416" flipH="1">
            <a:off x="2162175" y="5311776"/>
            <a:ext cx="1074737" cy="601662"/>
          </a:xfrm>
          <a:custGeom>
            <a:avLst/>
            <a:gdLst>
              <a:gd name="T0" fmla="*/ 0 w 982"/>
              <a:gd name="T1" fmla="*/ 774 h 774"/>
              <a:gd name="T2" fmla="*/ 2 w 982"/>
              <a:gd name="T3" fmla="*/ 770 h 774"/>
              <a:gd name="T4" fmla="*/ 8 w 982"/>
              <a:gd name="T5" fmla="*/ 754 h 774"/>
              <a:gd name="T6" fmla="*/ 16 w 982"/>
              <a:gd name="T7" fmla="*/ 730 h 774"/>
              <a:gd name="T8" fmla="*/ 32 w 982"/>
              <a:gd name="T9" fmla="*/ 698 h 774"/>
              <a:gd name="T10" fmla="*/ 50 w 982"/>
              <a:gd name="T11" fmla="*/ 660 h 774"/>
              <a:gd name="T12" fmla="*/ 76 w 982"/>
              <a:gd name="T13" fmla="*/ 618 h 774"/>
              <a:gd name="T14" fmla="*/ 106 w 982"/>
              <a:gd name="T15" fmla="*/ 574 h 774"/>
              <a:gd name="T16" fmla="*/ 142 w 982"/>
              <a:gd name="T17" fmla="*/ 528 h 774"/>
              <a:gd name="T18" fmla="*/ 186 w 982"/>
              <a:gd name="T19" fmla="*/ 482 h 774"/>
              <a:gd name="T20" fmla="*/ 236 w 982"/>
              <a:gd name="T21" fmla="*/ 438 h 774"/>
              <a:gd name="T22" fmla="*/ 294 w 982"/>
              <a:gd name="T23" fmla="*/ 398 h 774"/>
              <a:gd name="T24" fmla="*/ 360 w 982"/>
              <a:gd name="T25" fmla="*/ 360 h 774"/>
              <a:gd name="T26" fmla="*/ 426 w 982"/>
              <a:gd name="T27" fmla="*/ 332 h 774"/>
              <a:gd name="T28" fmla="*/ 488 w 982"/>
              <a:gd name="T29" fmla="*/ 314 h 774"/>
              <a:gd name="T30" fmla="*/ 544 w 982"/>
              <a:gd name="T31" fmla="*/ 304 h 774"/>
              <a:gd name="T32" fmla="*/ 594 w 982"/>
              <a:gd name="T33" fmla="*/ 300 h 774"/>
              <a:gd name="T34" fmla="*/ 638 w 982"/>
              <a:gd name="T35" fmla="*/ 300 h 774"/>
              <a:gd name="T36" fmla="*/ 678 w 982"/>
              <a:gd name="T37" fmla="*/ 304 h 774"/>
              <a:gd name="T38" fmla="*/ 710 w 982"/>
              <a:gd name="T39" fmla="*/ 312 h 774"/>
              <a:gd name="T40" fmla="*/ 736 w 982"/>
              <a:gd name="T41" fmla="*/ 320 h 774"/>
              <a:gd name="T42" fmla="*/ 754 w 982"/>
              <a:gd name="T43" fmla="*/ 326 h 774"/>
              <a:gd name="T44" fmla="*/ 766 w 982"/>
              <a:gd name="T45" fmla="*/ 332 h 774"/>
              <a:gd name="T46" fmla="*/ 770 w 982"/>
              <a:gd name="T47" fmla="*/ 334 h 774"/>
              <a:gd name="T48" fmla="*/ 680 w 982"/>
              <a:gd name="T49" fmla="*/ 476 h 774"/>
              <a:gd name="T50" fmla="*/ 982 w 982"/>
              <a:gd name="T51" fmla="*/ 370 h 774"/>
              <a:gd name="T52" fmla="*/ 912 w 982"/>
              <a:gd name="T53" fmla="*/ 0 h 774"/>
              <a:gd name="T54" fmla="*/ 854 w 982"/>
              <a:gd name="T55" fmla="*/ 150 h 774"/>
              <a:gd name="T56" fmla="*/ 850 w 982"/>
              <a:gd name="T57" fmla="*/ 148 h 774"/>
              <a:gd name="T58" fmla="*/ 838 w 982"/>
              <a:gd name="T59" fmla="*/ 142 h 774"/>
              <a:gd name="T60" fmla="*/ 822 w 982"/>
              <a:gd name="T61" fmla="*/ 134 h 774"/>
              <a:gd name="T62" fmla="*/ 798 w 982"/>
              <a:gd name="T63" fmla="*/ 126 h 774"/>
              <a:gd name="T64" fmla="*/ 768 w 982"/>
              <a:gd name="T65" fmla="*/ 120 h 774"/>
              <a:gd name="T66" fmla="*/ 732 w 982"/>
              <a:gd name="T67" fmla="*/ 114 h 774"/>
              <a:gd name="T68" fmla="*/ 692 w 982"/>
              <a:gd name="T69" fmla="*/ 110 h 774"/>
              <a:gd name="T70" fmla="*/ 646 w 982"/>
              <a:gd name="T71" fmla="*/ 110 h 774"/>
              <a:gd name="T72" fmla="*/ 596 w 982"/>
              <a:gd name="T73" fmla="*/ 116 h 774"/>
              <a:gd name="T74" fmla="*/ 540 w 982"/>
              <a:gd name="T75" fmla="*/ 126 h 774"/>
              <a:gd name="T76" fmla="*/ 482 w 982"/>
              <a:gd name="T77" fmla="*/ 146 h 774"/>
              <a:gd name="T78" fmla="*/ 422 w 982"/>
              <a:gd name="T79" fmla="*/ 172 h 774"/>
              <a:gd name="T80" fmla="*/ 356 w 982"/>
              <a:gd name="T81" fmla="*/ 210 h 774"/>
              <a:gd name="T82" fmla="*/ 290 w 982"/>
              <a:gd name="T83" fmla="*/ 258 h 774"/>
              <a:gd name="T84" fmla="*/ 230 w 982"/>
              <a:gd name="T85" fmla="*/ 310 h 774"/>
              <a:gd name="T86" fmla="*/ 178 w 982"/>
              <a:gd name="T87" fmla="*/ 364 h 774"/>
              <a:gd name="T88" fmla="*/ 136 w 982"/>
              <a:gd name="T89" fmla="*/ 422 h 774"/>
              <a:gd name="T90" fmla="*/ 100 w 982"/>
              <a:gd name="T91" fmla="*/ 480 h 774"/>
              <a:gd name="T92" fmla="*/ 72 w 982"/>
              <a:gd name="T93" fmla="*/ 536 h 774"/>
              <a:gd name="T94" fmla="*/ 48 w 982"/>
              <a:gd name="T95" fmla="*/ 590 h 774"/>
              <a:gd name="T96" fmla="*/ 30 w 982"/>
              <a:gd name="T97" fmla="*/ 640 h 774"/>
              <a:gd name="T98" fmla="*/ 18 w 982"/>
              <a:gd name="T99" fmla="*/ 684 h 774"/>
              <a:gd name="T100" fmla="*/ 8 w 982"/>
              <a:gd name="T101" fmla="*/ 722 h 774"/>
              <a:gd name="T102" fmla="*/ 4 w 982"/>
              <a:gd name="T103" fmla="*/ 750 h 774"/>
              <a:gd name="T104" fmla="*/ 0 w 982"/>
              <a:gd name="T105" fmla="*/ 768 h 774"/>
              <a:gd name="T106" fmla="*/ 0 w 982"/>
              <a:gd name="T107" fmla="*/ 774 h 774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982"/>
              <a:gd name="T163" fmla="*/ 0 h 774"/>
              <a:gd name="T164" fmla="*/ 982 w 982"/>
              <a:gd name="T165" fmla="*/ 774 h 774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982" h="774">
                <a:moveTo>
                  <a:pt x="0" y="774"/>
                </a:moveTo>
                <a:lnTo>
                  <a:pt x="2" y="770"/>
                </a:lnTo>
                <a:lnTo>
                  <a:pt x="8" y="754"/>
                </a:lnTo>
                <a:lnTo>
                  <a:pt x="16" y="730"/>
                </a:lnTo>
                <a:lnTo>
                  <a:pt x="32" y="698"/>
                </a:lnTo>
                <a:lnTo>
                  <a:pt x="50" y="660"/>
                </a:lnTo>
                <a:lnTo>
                  <a:pt x="76" y="618"/>
                </a:lnTo>
                <a:lnTo>
                  <a:pt x="106" y="574"/>
                </a:lnTo>
                <a:lnTo>
                  <a:pt x="142" y="528"/>
                </a:lnTo>
                <a:lnTo>
                  <a:pt x="186" y="482"/>
                </a:lnTo>
                <a:lnTo>
                  <a:pt x="236" y="438"/>
                </a:lnTo>
                <a:lnTo>
                  <a:pt x="294" y="398"/>
                </a:lnTo>
                <a:lnTo>
                  <a:pt x="360" y="360"/>
                </a:lnTo>
                <a:lnTo>
                  <a:pt x="426" y="332"/>
                </a:lnTo>
                <a:lnTo>
                  <a:pt x="488" y="314"/>
                </a:lnTo>
                <a:lnTo>
                  <a:pt x="544" y="304"/>
                </a:lnTo>
                <a:lnTo>
                  <a:pt x="594" y="300"/>
                </a:lnTo>
                <a:lnTo>
                  <a:pt x="638" y="300"/>
                </a:lnTo>
                <a:lnTo>
                  <a:pt x="678" y="304"/>
                </a:lnTo>
                <a:lnTo>
                  <a:pt x="710" y="312"/>
                </a:lnTo>
                <a:lnTo>
                  <a:pt x="736" y="320"/>
                </a:lnTo>
                <a:lnTo>
                  <a:pt x="754" y="326"/>
                </a:lnTo>
                <a:lnTo>
                  <a:pt x="766" y="332"/>
                </a:lnTo>
                <a:lnTo>
                  <a:pt x="770" y="334"/>
                </a:lnTo>
                <a:lnTo>
                  <a:pt x="680" y="476"/>
                </a:lnTo>
                <a:lnTo>
                  <a:pt x="982" y="370"/>
                </a:lnTo>
                <a:lnTo>
                  <a:pt x="912" y="0"/>
                </a:lnTo>
                <a:lnTo>
                  <a:pt x="854" y="150"/>
                </a:lnTo>
                <a:lnTo>
                  <a:pt x="850" y="148"/>
                </a:lnTo>
                <a:lnTo>
                  <a:pt x="838" y="142"/>
                </a:lnTo>
                <a:lnTo>
                  <a:pt x="822" y="134"/>
                </a:lnTo>
                <a:lnTo>
                  <a:pt x="798" y="126"/>
                </a:lnTo>
                <a:lnTo>
                  <a:pt x="768" y="120"/>
                </a:lnTo>
                <a:lnTo>
                  <a:pt x="732" y="114"/>
                </a:lnTo>
                <a:lnTo>
                  <a:pt x="692" y="110"/>
                </a:lnTo>
                <a:lnTo>
                  <a:pt x="646" y="110"/>
                </a:lnTo>
                <a:lnTo>
                  <a:pt x="596" y="116"/>
                </a:lnTo>
                <a:lnTo>
                  <a:pt x="540" y="126"/>
                </a:lnTo>
                <a:lnTo>
                  <a:pt x="482" y="146"/>
                </a:lnTo>
                <a:lnTo>
                  <a:pt x="422" y="172"/>
                </a:lnTo>
                <a:lnTo>
                  <a:pt x="356" y="210"/>
                </a:lnTo>
                <a:lnTo>
                  <a:pt x="290" y="258"/>
                </a:lnTo>
                <a:lnTo>
                  <a:pt x="230" y="310"/>
                </a:lnTo>
                <a:lnTo>
                  <a:pt x="178" y="364"/>
                </a:lnTo>
                <a:lnTo>
                  <a:pt x="136" y="422"/>
                </a:lnTo>
                <a:lnTo>
                  <a:pt x="100" y="480"/>
                </a:lnTo>
                <a:lnTo>
                  <a:pt x="72" y="536"/>
                </a:lnTo>
                <a:lnTo>
                  <a:pt x="48" y="590"/>
                </a:lnTo>
                <a:lnTo>
                  <a:pt x="30" y="640"/>
                </a:lnTo>
                <a:lnTo>
                  <a:pt x="18" y="684"/>
                </a:lnTo>
                <a:lnTo>
                  <a:pt x="8" y="722"/>
                </a:lnTo>
                <a:lnTo>
                  <a:pt x="4" y="750"/>
                </a:lnTo>
                <a:lnTo>
                  <a:pt x="0" y="768"/>
                </a:lnTo>
                <a:lnTo>
                  <a:pt x="0" y="774"/>
                </a:lnTo>
              </a:path>
            </a:pathLst>
          </a:custGeom>
          <a:gradFill rotWithShape="1">
            <a:gsLst>
              <a:gs pos="0">
                <a:srgbClr val="E7A9A9">
                  <a:alpha val="32001"/>
                </a:srgbClr>
              </a:gs>
              <a:gs pos="100000">
                <a:srgbClr val="D05656"/>
              </a:gs>
            </a:gsLst>
            <a:lin ang="0" scaled="1"/>
          </a:gradFill>
          <a:ln w="1270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8073" name="Rectangle 10"/>
          <p:cNvSpPr>
            <a:spLocks noChangeArrowheads="1"/>
          </p:cNvSpPr>
          <p:nvPr/>
        </p:nvSpPr>
        <p:spPr bwMode="auto">
          <a:xfrm>
            <a:off x="4000500" y="4000500"/>
            <a:ext cx="4000500" cy="4302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2200">
                <a:cs typeface="Arial" pitchFamily="34" charset="0"/>
              </a:rPr>
              <a:t>образливі жести або дії </a:t>
            </a:r>
            <a:endParaRPr lang="en-US" sz="2200">
              <a:cs typeface="Arial" pitchFamily="34" charset="0"/>
            </a:endParaRPr>
          </a:p>
        </p:txBody>
      </p:sp>
      <p:sp>
        <p:nvSpPr>
          <p:cNvPr id="88074" name="Rectangle 11"/>
          <p:cNvSpPr>
            <a:spLocks noChangeArrowheads="1"/>
          </p:cNvSpPr>
          <p:nvPr/>
        </p:nvSpPr>
        <p:spPr bwMode="auto">
          <a:xfrm>
            <a:off x="4786313" y="2000250"/>
            <a:ext cx="3311525" cy="4619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2400">
                <a:cs typeface="Arial" pitchFamily="34" charset="0"/>
              </a:rPr>
              <a:t>вербальний булінг</a:t>
            </a:r>
            <a:endParaRPr lang="en-US" sz="2400">
              <a:cs typeface="Arial" pitchFamily="34" charset="0"/>
            </a:endParaRPr>
          </a:p>
        </p:txBody>
      </p:sp>
      <p:sp>
        <p:nvSpPr>
          <p:cNvPr id="88075" name="Rectangle 14"/>
          <p:cNvSpPr>
            <a:spLocks noChangeArrowheads="1"/>
          </p:cNvSpPr>
          <p:nvPr/>
        </p:nvSpPr>
        <p:spPr bwMode="auto">
          <a:xfrm>
            <a:off x="4572000" y="2781300"/>
            <a:ext cx="4572000" cy="1069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600">
                <a:solidFill>
                  <a:srgbClr val="1C1C1C"/>
                </a:solidFill>
                <a:cs typeface="Arial" pitchFamily="34" charset="0"/>
              </a:rPr>
              <a:t> </a:t>
            </a:r>
            <a:r>
              <a:rPr lang="ru-RU" sz="1600">
                <a:cs typeface="Arial" pitchFamily="34" charset="0"/>
              </a:rPr>
              <a:t>де знаряддям служить слово (образливе ім'я, з яким постійно звертаються до жертви, обзивання, поширення образливих чуток і т.д.)</a:t>
            </a:r>
            <a:endParaRPr lang="en-US" sz="1600">
              <a:solidFill>
                <a:srgbClr val="1C1C1C"/>
              </a:solidFill>
              <a:cs typeface="Arial" pitchFamily="34" charset="0"/>
            </a:endParaRPr>
          </a:p>
        </p:txBody>
      </p:sp>
      <p:sp>
        <p:nvSpPr>
          <p:cNvPr id="88076" name="Rectangle 16"/>
          <p:cNvSpPr>
            <a:spLocks noChangeArrowheads="1"/>
          </p:cNvSpPr>
          <p:nvPr/>
        </p:nvSpPr>
        <p:spPr bwMode="auto">
          <a:xfrm>
            <a:off x="3000375" y="5500688"/>
            <a:ext cx="5072063" cy="8302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200">
                <a:solidFill>
                  <a:srgbClr val="1C1C1C"/>
                </a:solidFill>
                <a:cs typeface="Arial" pitchFamily="34" charset="0"/>
              </a:rPr>
              <a:t> </a:t>
            </a:r>
            <a:r>
              <a:rPr lang="ru-RU" sz="1600">
                <a:cs typeface="Arial" pitchFamily="34" charset="0"/>
              </a:rPr>
              <a:t>використання агресивної мови тіла і інтонацій голосу для того, щоб змусити жертву здійснювати або не здійснювати що-небудь.</a:t>
            </a:r>
            <a:endParaRPr lang="en-US" sz="1600">
              <a:solidFill>
                <a:srgbClr val="1C1C1C"/>
              </a:solidFill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AutoShape 3"/>
          <p:cNvSpPr>
            <a:spLocks noChangeArrowheads="1"/>
          </p:cNvSpPr>
          <p:nvPr/>
        </p:nvSpPr>
        <p:spPr bwMode="gray">
          <a:xfrm>
            <a:off x="3429000" y="1000125"/>
            <a:ext cx="3857625" cy="857250"/>
          </a:xfrm>
          <a:prstGeom prst="bevel">
            <a:avLst>
              <a:gd name="adj" fmla="val 12639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uk-UA">
              <a:cs typeface="Arial" pitchFamily="34" charset="0"/>
            </a:endParaRPr>
          </a:p>
        </p:txBody>
      </p:sp>
      <p:sp>
        <p:nvSpPr>
          <p:cNvPr id="89091" name="AutoShape 4"/>
          <p:cNvSpPr>
            <a:spLocks noChangeArrowheads="1"/>
          </p:cNvSpPr>
          <p:nvPr/>
        </p:nvSpPr>
        <p:spPr bwMode="gray">
          <a:xfrm>
            <a:off x="3143250" y="2571750"/>
            <a:ext cx="3786188" cy="857250"/>
          </a:xfrm>
          <a:prstGeom prst="bevel">
            <a:avLst>
              <a:gd name="adj" fmla="val 12639"/>
            </a:avLst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uk-UA">
              <a:cs typeface="Arial" pitchFamily="34" charset="0"/>
            </a:endParaRPr>
          </a:p>
        </p:txBody>
      </p:sp>
      <p:sp>
        <p:nvSpPr>
          <p:cNvPr id="89092" name="AutoShape 5"/>
          <p:cNvSpPr>
            <a:spLocks noChangeArrowheads="1"/>
          </p:cNvSpPr>
          <p:nvPr/>
        </p:nvSpPr>
        <p:spPr bwMode="ltGray">
          <a:xfrm>
            <a:off x="2714625" y="4071938"/>
            <a:ext cx="4000500" cy="928687"/>
          </a:xfrm>
          <a:prstGeom prst="bevel">
            <a:avLst>
              <a:gd name="adj" fmla="val 10407"/>
            </a:avLst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400">
                <a:cs typeface="Arial" pitchFamily="34" charset="0"/>
              </a:rPr>
              <a:t>пошкодження та інші </a:t>
            </a:r>
          </a:p>
          <a:p>
            <a:r>
              <a:rPr lang="ru-RU" sz="2400">
                <a:cs typeface="Arial" pitchFamily="34" charset="0"/>
              </a:rPr>
              <a:t>дії з майном </a:t>
            </a:r>
          </a:p>
        </p:txBody>
      </p:sp>
      <p:sp>
        <p:nvSpPr>
          <p:cNvPr id="89093" name="Freeform 7"/>
          <p:cNvSpPr>
            <a:spLocks/>
          </p:cNvSpPr>
          <p:nvPr/>
        </p:nvSpPr>
        <p:spPr bwMode="gray">
          <a:xfrm rot="18320416" flipH="1">
            <a:off x="2590800" y="1811338"/>
            <a:ext cx="1074738" cy="601662"/>
          </a:xfrm>
          <a:custGeom>
            <a:avLst/>
            <a:gdLst>
              <a:gd name="T0" fmla="*/ 0 w 982"/>
              <a:gd name="T1" fmla="*/ 774 h 774"/>
              <a:gd name="T2" fmla="*/ 2 w 982"/>
              <a:gd name="T3" fmla="*/ 770 h 774"/>
              <a:gd name="T4" fmla="*/ 8 w 982"/>
              <a:gd name="T5" fmla="*/ 754 h 774"/>
              <a:gd name="T6" fmla="*/ 16 w 982"/>
              <a:gd name="T7" fmla="*/ 730 h 774"/>
              <a:gd name="T8" fmla="*/ 32 w 982"/>
              <a:gd name="T9" fmla="*/ 698 h 774"/>
              <a:gd name="T10" fmla="*/ 50 w 982"/>
              <a:gd name="T11" fmla="*/ 660 h 774"/>
              <a:gd name="T12" fmla="*/ 76 w 982"/>
              <a:gd name="T13" fmla="*/ 618 h 774"/>
              <a:gd name="T14" fmla="*/ 106 w 982"/>
              <a:gd name="T15" fmla="*/ 574 h 774"/>
              <a:gd name="T16" fmla="*/ 142 w 982"/>
              <a:gd name="T17" fmla="*/ 528 h 774"/>
              <a:gd name="T18" fmla="*/ 186 w 982"/>
              <a:gd name="T19" fmla="*/ 482 h 774"/>
              <a:gd name="T20" fmla="*/ 236 w 982"/>
              <a:gd name="T21" fmla="*/ 438 h 774"/>
              <a:gd name="T22" fmla="*/ 294 w 982"/>
              <a:gd name="T23" fmla="*/ 398 h 774"/>
              <a:gd name="T24" fmla="*/ 360 w 982"/>
              <a:gd name="T25" fmla="*/ 360 h 774"/>
              <a:gd name="T26" fmla="*/ 426 w 982"/>
              <a:gd name="T27" fmla="*/ 332 h 774"/>
              <a:gd name="T28" fmla="*/ 488 w 982"/>
              <a:gd name="T29" fmla="*/ 314 h 774"/>
              <a:gd name="T30" fmla="*/ 544 w 982"/>
              <a:gd name="T31" fmla="*/ 304 h 774"/>
              <a:gd name="T32" fmla="*/ 594 w 982"/>
              <a:gd name="T33" fmla="*/ 300 h 774"/>
              <a:gd name="T34" fmla="*/ 638 w 982"/>
              <a:gd name="T35" fmla="*/ 300 h 774"/>
              <a:gd name="T36" fmla="*/ 678 w 982"/>
              <a:gd name="T37" fmla="*/ 304 h 774"/>
              <a:gd name="T38" fmla="*/ 710 w 982"/>
              <a:gd name="T39" fmla="*/ 312 h 774"/>
              <a:gd name="T40" fmla="*/ 736 w 982"/>
              <a:gd name="T41" fmla="*/ 320 h 774"/>
              <a:gd name="T42" fmla="*/ 754 w 982"/>
              <a:gd name="T43" fmla="*/ 326 h 774"/>
              <a:gd name="T44" fmla="*/ 766 w 982"/>
              <a:gd name="T45" fmla="*/ 332 h 774"/>
              <a:gd name="T46" fmla="*/ 770 w 982"/>
              <a:gd name="T47" fmla="*/ 334 h 774"/>
              <a:gd name="T48" fmla="*/ 680 w 982"/>
              <a:gd name="T49" fmla="*/ 476 h 774"/>
              <a:gd name="T50" fmla="*/ 982 w 982"/>
              <a:gd name="T51" fmla="*/ 370 h 774"/>
              <a:gd name="T52" fmla="*/ 912 w 982"/>
              <a:gd name="T53" fmla="*/ 0 h 774"/>
              <a:gd name="T54" fmla="*/ 854 w 982"/>
              <a:gd name="T55" fmla="*/ 150 h 774"/>
              <a:gd name="T56" fmla="*/ 850 w 982"/>
              <a:gd name="T57" fmla="*/ 148 h 774"/>
              <a:gd name="T58" fmla="*/ 838 w 982"/>
              <a:gd name="T59" fmla="*/ 142 h 774"/>
              <a:gd name="T60" fmla="*/ 822 w 982"/>
              <a:gd name="T61" fmla="*/ 134 h 774"/>
              <a:gd name="T62" fmla="*/ 798 w 982"/>
              <a:gd name="T63" fmla="*/ 126 h 774"/>
              <a:gd name="T64" fmla="*/ 768 w 982"/>
              <a:gd name="T65" fmla="*/ 120 h 774"/>
              <a:gd name="T66" fmla="*/ 732 w 982"/>
              <a:gd name="T67" fmla="*/ 114 h 774"/>
              <a:gd name="T68" fmla="*/ 692 w 982"/>
              <a:gd name="T69" fmla="*/ 110 h 774"/>
              <a:gd name="T70" fmla="*/ 646 w 982"/>
              <a:gd name="T71" fmla="*/ 110 h 774"/>
              <a:gd name="T72" fmla="*/ 596 w 982"/>
              <a:gd name="T73" fmla="*/ 116 h 774"/>
              <a:gd name="T74" fmla="*/ 540 w 982"/>
              <a:gd name="T75" fmla="*/ 126 h 774"/>
              <a:gd name="T76" fmla="*/ 482 w 982"/>
              <a:gd name="T77" fmla="*/ 146 h 774"/>
              <a:gd name="T78" fmla="*/ 422 w 982"/>
              <a:gd name="T79" fmla="*/ 172 h 774"/>
              <a:gd name="T80" fmla="*/ 356 w 982"/>
              <a:gd name="T81" fmla="*/ 210 h 774"/>
              <a:gd name="T82" fmla="*/ 290 w 982"/>
              <a:gd name="T83" fmla="*/ 258 h 774"/>
              <a:gd name="T84" fmla="*/ 230 w 982"/>
              <a:gd name="T85" fmla="*/ 310 h 774"/>
              <a:gd name="T86" fmla="*/ 178 w 982"/>
              <a:gd name="T87" fmla="*/ 364 h 774"/>
              <a:gd name="T88" fmla="*/ 136 w 982"/>
              <a:gd name="T89" fmla="*/ 422 h 774"/>
              <a:gd name="T90" fmla="*/ 100 w 982"/>
              <a:gd name="T91" fmla="*/ 480 h 774"/>
              <a:gd name="T92" fmla="*/ 72 w 982"/>
              <a:gd name="T93" fmla="*/ 536 h 774"/>
              <a:gd name="T94" fmla="*/ 48 w 982"/>
              <a:gd name="T95" fmla="*/ 590 h 774"/>
              <a:gd name="T96" fmla="*/ 30 w 982"/>
              <a:gd name="T97" fmla="*/ 640 h 774"/>
              <a:gd name="T98" fmla="*/ 18 w 982"/>
              <a:gd name="T99" fmla="*/ 684 h 774"/>
              <a:gd name="T100" fmla="*/ 8 w 982"/>
              <a:gd name="T101" fmla="*/ 722 h 774"/>
              <a:gd name="T102" fmla="*/ 4 w 982"/>
              <a:gd name="T103" fmla="*/ 750 h 774"/>
              <a:gd name="T104" fmla="*/ 0 w 982"/>
              <a:gd name="T105" fmla="*/ 768 h 774"/>
              <a:gd name="T106" fmla="*/ 0 w 982"/>
              <a:gd name="T107" fmla="*/ 774 h 774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982"/>
              <a:gd name="T163" fmla="*/ 0 h 774"/>
              <a:gd name="T164" fmla="*/ 982 w 982"/>
              <a:gd name="T165" fmla="*/ 774 h 774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982" h="774">
                <a:moveTo>
                  <a:pt x="0" y="774"/>
                </a:moveTo>
                <a:lnTo>
                  <a:pt x="2" y="770"/>
                </a:lnTo>
                <a:lnTo>
                  <a:pt x="8" y="754"/>
                </a:lnTo>
                <a:lnTo>
                  <a:pt x="16" y="730"/>
                </a:lnTo>
                <a:lnTo>
                  <a:pt x="32" y="698"/>
                </a:lnTo>
                <a:lnTo>
                  <a:pt x="50" y="660"/>
                </a:lnTo>
                <a:lnTo>
                  <a:pt x="76" y="618"/>
                </a:lnTo>
                <a:lnTo>
                  <a:pt x="106" y="574"/>
                </a:lnTo>
                <a:lnTo>
                  <a:pt x="142" y="528"/>
                </a:lnTo>
                <a:lnTo>
                  <a:pt x="186" y="482"/>
                </a:lnTo>
                <a:lnTo>
                  <a:pt x="236" y="438"/>
                </a:lnTo>
                <a:lnTo>
                  <a:pt x="294" y="398"/>
                </a:lnTo>
                <a:lnTo>
                  <a:pt x="360" y="360"/>
                </a:lnTo>
                <a:lnTo>
                  <a:pt x="426" y="332"/>
                </a:lnTo>
                <a:lnTo>
                  <a:pt x="488" y="314"/>
                </a:lnTo>
                <a:lnTo>
                  <a:pt x="544" y="304"/>
                </a:lnTo>
                <a:lnTo>
                  <a:pt x="594" y="300"/>
                </a:lnTo>
                <a:lnTo>
                  <a:pt x="638" y="300"/>
                </a:lnTo>
                <a:lnTo>
                  <a:pt x="678" y="304"/>
                </a:lnTo>
                <a:lnTo>
                  <a:pt x="710" y="312"/>
                </a:lnTo>
                <a:lnTo>
                  <a:pt x="736" y="320"/>
                </a:lnTo>
                <a:lnTo>
                  <a:pt x="754" y="326"/>
                </a:lnTo>
                <a:lnTo>
                  <a:pt x="766" y="332"/>
                </a:lnTo>
                <a:lnTo>
                  <a:pt x="770" y="334"/>
                </a:lnTo>
                <a:lnTo>
                  <a:pt x="680" y="476"/>
                </a:lnTo>
                <a:lnTo>
                  <a:pt x="982" y="370"/>
                </a:lnTo>
                <a:lnTo>
                  <a:pt x="912" y="0"/>
                </a:lnTo>
                <a:lnTo>
                  <a:pt x="854" y="150"/>
                </a:lnTo>
                <a:lnTo>
                  <a:pt x="850" y="148"/>
                </a:lnTo>
                <a:lnTo>
                  <a:pt x="838" y="142"/>
                </a:lnTo>
                <a:lnTo>
                  <a:pt x="822" y="134"/>
                </a:lnTo>
                <a:lnTo>
                  <a:pt x="798" y="126"/>
                </a:lnTo>
                <a:lnTo>
                  <a:pt x="768" y="120"/>
                </a:lnTo>
                <a:lnTo>
                  <a:pt x="732" y="114"/>
                </a:lnTo>
                <a:lnTo>
                  <a:pt x="692" y="110"/>
                </a:lnTo>
                <a:lnTo>
                  <a:pt x="646" y="110"/>
                </a:lnTo>
                <a:lnTo>
                  <a:pt x="596" y="116"/>
                </a:lnTo>
                <a:lnTo>
                  <a:pt x="540" y="126"/>
                </a:lnTo>
                <a:lnTo>
                  <a:pt x="482" y="146"/>
                </a:lnTo>
                <a:lnTo>
                  <a:pt x="422" y="172"/>
                </a:lnTo>
                <a:lnTo>
                  <a:pt x="356" y="210"/>
                </a:lnTo>
                <a:lnTo>
                  <a:pt x="290" y="258"/>
                </a:lnTo>
                <a:lnTo>
                  <a:pt x="230" y="310"/>
                </a:lnTo>
                <a:lnTo>
                  <a:pt x="178" y="364"/>
                </a:lnTo>
                <a:lnTo>
                  <a:pt x="136" y="422"/>
                </a:lnTo>
                <a:lnTo>
                  <a:pt x="100" y="480"/>
                </a:lnTo>
                <a:lnTo>
                  <a:pt x="72" y="536"/>
                </a:lnTo>
                <a:lnTo>
                  <a:pt x="48" y="590"/>
                </a:lnTo>
                <a:lnTo>
                  <a:pt x="30" y="640"/>
                </a:lnTo>
                <a:lnTo>
                  <a:pt x="18" y="684"/>
                </a:lnTo>
                <a:lnTo>
                  <a:pt x="8" y="722"/>
                </a:lnTo>
                <a:lnTo>
                  <a:pt x="4" y="750"/>
                </a:lnTo>
                <a:lnTo>
                  <a:pt x="0" y="768"/>
                </a:lnTo>
                <a:lnTo>
                  <a:pt x="0" y="774"/>
                </a:lnTo>
              </a:path>
            </a:pathLst>
          </a:custGeom>
          <a:gradFill rotWithShape="1">
            <a:gsLst>
              <a:gs pos="0">
                <a:srgbClr val="E7A9A9">
                  <a:alpha val="32001"/>
                </a:srgbClr>
              </a:gs>
              <a:gs pos="100000">
                <a:srgbClr val="D05656"/>
              </a:gs>
            </a:gsLst>
            <a:lin ang="0" scaled="1"/>
          </a:gradFill>
          <a:ln w="1270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9094" name="Freeform 8"/>
          <p:cNvSpPr>
            <a:spLocks/>
          </p:cNvSpPr>
          <p:nvPr/>
        </p:nvSpPr>
        <p:spPr bwMode="gray">
          <a:xfrm rot="18320416" flipH="1">
            <a:off x="2090738" y="2954337"/>
            <a:ext cx="1074738" cy="601663"/>
          </a:xfrm>
          <a:custGeom>
            <a:avLst/>
            <a:gdLst>
              <a:gd name="T0" fmla="*/ 0 w 982"/>
              <a:gd name="T1" fmla="*/ 774 h 774"/>
              <a:gd name="T2" fmla="*/ 2 w 982"/>
              <a:gd name="T3" fmla="*/ 770 h 774"/>
              <a:gd name="T4" fmla="*/ 8 w 982"/>
              <a:gd name="T5" fmla="*/ 754 h 774"/>
              <a:gd name="T6" fmla="*/ 16 w 982"/>
              <a:gd name="T7" fmla="*/ 730 h 774"/>
              <a:gd name="T8" fmla="*/ 32 w 982"/>
              <a:gd name="T9" fmla="*/ 698 h 774"/>
              <a:gd name="T10" fmla="*/ 50 w 982"/>
              <a:gd name="T11" fmla="*/ 660 h 774"/>
              <a:gd name="T12" fmla="*/ 76 w 982"/>
              <a:gd name="T13" fmla="*/ 618 h 774"/>
              <a:gd name="T14" fmla="*/ 106 w 982"/>
              <a:gd name="T15" fmla="*/ 574 h 774"/>
              <a:gd name="T16" fmla="*/ 142 w 982"/>
              <a:gd name="T17" fmla="*/ 528 h 774"/>
              <a:gd name="T18" fmla="*/ 186 w 982"/>
              <a:gd name="T19" fmla="*/ 482 h 774"/>
              <a:gd name="T20" fmla="*/ 236 w 982"/>
              <a:gd name="T21" fmla="*/ 438 h 774"/>
              <a:gd name="T22" fmla="*/ 294 w 982"/>
              <a:gd name="T23" fmla="*/ 398 h 774"/>
              <a:gd name="T24" fmla="*/ 360 w 982"/>
              <a:gd name="T25" fmla="*/ 360 h 774"/>
              <a:gd name="T26" fmla="*/ 426 w 982"/>
              <a:gd name="T27" fmla="*/ 332 h 774"/>
              <a:gd name="T28" fmla="*/ 488 w 982"/>
              <a:gd name="T29" fmla="*/ 314 h 774"/>
              <a:gd name="T30" fmla="*/ 544 w 982"/>
              <a:gd name="T31" fmla="*/ 304 h 774"/>
              <a:gd name="T32" fmla="*/ 594 w 982"/>
              <a:gd name="T33" fmla="*/ 300 h 774"/>
              <a:gd name="T34" fmla="*/ 638 w 982"/>
              <a:gd name="T35" fmla="*/ 300 h 774"/>
              <a:gd name="T36" fmla="*/ 678 w 982"/>
              <a:gd name="T37" fmla="*/ 304 h 774"/>
              <a:gd name="T38" fmla="*/ 710 w 982"/>
              <a:gd name="T39" fmla="*/ 312 h 774"/>
              <a:gd name="T40" fmla="*/ 736 w 982"/>
              <a:gd name="T41" fmla="*/ 320 h 774"/>
              <a:gd name="T42" fmla="*/ 754 w 982"/>
              <a:gd name="T43" fmla="*/ 326 h 774"/>
              <a:gd name="T44" fmla="*/ 766 w 982"/>
              <a:gd name="T45" fmla="*/ 332 h 774"/>
              <a:gd name="T46" fmla="*/ 770 w 982"/>
              <a:gd name="T47" fmla="*/ 334 h 774"/>
              <a:gd name="T48" fmla="*/ 680 w 982"/>
              <a:gd name="T49" fmla="*/ 476 h 774"/>
              <a:gd name="T50" fmla="*/ 982 w 982"/>
              <a:gd name="T51" fmla="*/ 370 h 774"/>
              <a:gd name="T52" fmla="*/ 912 w 982"/>
              <a:gd name="T53" fmla="*/ 0 h 774"/>
              <a:gd name="T54" fmla="*/ 854 w 982"/>
              <a:gd name="T55" fmla="*/ 150 h 774"/>
              <a:gd name="T56" fmla="*/ 850 w 982"/>
              <a:gd name="T57" fmla="*/ 148 h 774"/>
              <a:gd name="T58" fmla="*/ 838 w 982"/>
              <a:gd name="T59" fmla="*/ 142 h 774"/>
              <a:gd name="T60" fmla="*/ 822 w 982"/>
              <a:gd name="T61" fmla="*/ 134 h 774"/>
              <a:gd name="T62" fmla="*/ 798 w 982"/>
              <a:gd name="T63" fmla="*/ 126 h 774"/>
              <a:gd name="T64" fmla="*/ 768 w 982"/>
              <a:gd name="T65" fmla="*/ 120 h 774"/>
              <a:gd name="T66" fmla="*/ 732 w 982"/>
              <a:gd name="T67" fmla="*/ 114 h 774"/>
              <a:gd name="T68" fmla="*/ 692 w 982"/>
              <a:gd name="T69" fmla="*/ 110 h 774"/>
              <a:gd name="T70" fmla="*/ 646 w 982"/>
              <a:gd name="T71" fmla="*/ 110 h 774"/>
              <a:gd name="T72" fmla="*/ 596 w 982"/>
              <a:gd name="T73" fmla="*/ 116 h 774"/>
              <a:gd name="T74" fmla="*/ 540 w 982"/>
              <a:gd name="T75" fmla="*/ 126 h 774"/>
              <a:gd name="T76" fmla="*/ 482 w 982"/>
              <a:gd name="T77" fmla="*/ 146 h 774"/>
              <a:gd name="T78" fmla="*/ 422 w 982"/>
              <a:gd name="T79" fmla="*/ 172 h 774"/>
              <a:gd name="T80" fmla="*/ 356 w 982"/>
              <a:gd name="T81" fmla="*/ 210 h 774"/>
              <a:gd name="T82" fmla="*/ 290 w 982"/>
              <a:gd name="T83" fmla="*/ 258 h 774"/>
              <a:gd name="T84" fmla="*/ 230 w 982"/>
              <a:gd name="T85" fmla="*/ 310 h 774"/>
              <a:gd name="T86" fmla="*/ 178 w 982"/>
              <a:gd name="T87" fmla="*/ 364 h 774"/>
              <a:gd name="T88" fmla="*/ 136 w 982"/>
              <a:gd name="T89" fmla="*/ 422 h 774"/>
              <a:gd name="T90" fmla="*/ 100 w 982"/>
              <a:gd name="T91" fmla="*/ 480 h 774"/>
              <a:gd name="T92" fmla="*/ 72 w 982"/>
              <a:gd name="T93" fmla="*/ 536 h 774"/>
              <a:gd name="T94" fmla="*/ 48 w 982"/>
              <a:gd name="T95" fmla="*/ 590 h 774"/>
              <a:gd name="T96" fmla="*/ 30 w 982"/>
              <a:gd name="T97" fmla="*/ 640 h 774"/>
              <a:gd name="T98" fmla="*/ 18 w 982"/>
              <a:gd name="T99" fmla="*/ 684 h 774"/>
              <a:gd name="T100" fmla="*/ 8 w 982"/>
              <a:gd name="T101" fmla="*/ 722 h 774"/>
              <a:gd name="T102" fmla="*/ 4 w 982"/>
              <a:gd name="T103" fmla="*/ 750 h 774"/>
              <a:gd name="T104" fmla="*/ 0 w 982"/>
              <a:gd name="T105" fmla="*/ 768 h 774"/>
              <a:gd name="T106" fmla="*/ 0 w 982"/>
              <a:gd name="T107" fmla="*/ 774 h 774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982"/>
              <a:gd name="T163" fmla="*/ 0 h 774"/>
              <a:gd name="T164" fmla="*/ 982 w 982"/>
              <a:gd name="T165" fmla="*/ 774 h 774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982" h="774">
                <a:moveTo>
                  <a:pt x="0" y="774"/>
                </a:moveTo>
                <a:lnTo>
                  <a:pt x="2" y="770"/>
                </a:lnTo>
                <a:lnTo>
                  <a:pt x="8" y="754"/>
                </a:lnTo>
                <a:lnTo>
                  <a:pt x="16" y="730"/>
                </a:lnTo>
                <a:lnTo>
                  <a:pt x="32" y="698"/>
                </a:lnTo>
                <a:lnTo>
                  <a:pt x="50" y="660"/>
                </a:lnTo>
                <a:lnTo>
                  <a:pt x="76" y="618"/>
                </a:lnTo>
                <a:lnTo>
                  <a:pt x="106" y="574"/>
                </a:lnTo>
                <a:lnTo>
                  <a:pt x="142" y="528"/>
                </a:lnTo>
                <a:lnTo>
                  <a:pt x="186" y="482"/>
                </a:lnTo>
                <a:lnTo>
                  <a:pt x="236" y="438"/>
                </a:lnTo>
                <a:lnTo>
                  <a:pt x="294" y="398"/>
                </a:lnTo>
                <a:lnTo>
                  <a:pt x="360" y="360"/>
                </a:lnTo>
                <a:lnTo>
                  <a:pt x="426" y="332"/>
                </a:lnTo>
                <a:lnTo>
                  <a:pt x="488" y="314"/>
                </a:lnTo>
                <a:lnTo>
                  <a:pt x="544" y="304"/>
                </a:lnTo>
                <a:lnTo>
                  <a:pt x="594" y="300"/>
                </a:lnTo>
                <a:lnTo>
                  <a:pt x="638" y="300"/>
                </a:lnTo>
                <a:lnTo>
                  <a:pt x="678" y="304"/>
                </a:lnTo>
                <a:lnTo>
                  <a:pt x="710" y="312"/>
                </a:lnTo>
                <a:lnTo>
                  <a:pt x="736" y="320"/>
                </a:lnTo>
                <a:lnTo>
                  <a:pt x="754" y="326"/>
                </a:lnTo>
                <a:lnTo>
                  <a:pt x="766" y="332"/>
                </a:lnTo>
                <a:lnTo>
                  <a:pt x="770" y="334"/>
                </a:lnTo>
                <a:lnTo>
                  <a:pt x="680" y="476"/>
                </a:lnTo>
                <a:lnTo>
                  <a:pt x="982" y="370"/>
                </a:lnTo>
                <a:lnTo>
                  <a:pt x="912" y="0"/>
                </a:lnTo>
                <a:lnTo>
                  <a:pt x="854" y="150"/>
                </a:lnTo>
                <a:lnTo>
                  <a:pt x="850" y="148"/>
                </a:lnTo>
                <a:lnTo>
                  <a:pt x="838" y="142"/>
                </a:lnTo>
                <a:lnTo>
                  <a:pt x="822" y="134"/>
                </a:lnTo>
                <a:lnTo>
                  <a:pt x="798" y="126"/>
                </a:lnTo>
                <a:lnTo>
                  <a:pt x="768" y="120"/>
                </a:lnTo>
                <a:lnTo>
                  <a:pt x="732" y="114"/>
                </a:lnTo>
                <a:lnTo>
                  <a:pt x="692" y="110"/>
                </a:lnTo>
                <a:lnTo>
                  <a:pt x="646" y="110"/>
                </a:lnTo>
                <a:lnTo>
                  <a:pt x="596" y="116"/>
                </a:lnTo>
                <a:lnTo>
                  <a:pt x="540" y="126"/>
                </a:lnTo>
                <a:lnTo>
                  <a:pt x="482" y="146"/>
                </a:lnTo>
                <a:lnTo>
                  <a:pt x="422" y="172"/>
                </a:lnTo>
                <a:lnTo>
                  <a:pt x="356" y="210"/>
                </a:lnTo>
                <a:lnTo>
                  <a:pt x="290" y="258"/>
                </a:lnTo>
                <a:lnTo>
                  <a:pt x="230" y="310"/>
                </a:lnTo>
                <a:lnTo>
                  <a:pt x="178" y="364"/>
                </a:lnTo>
                <a:lnTo>
                  <a:pt x="136" y="422"/>
                </a:lnTo>
                <a:lnTo>
                  <a:pt x="100" y="480"/>
                </a:lnTo>
                <a:lnTo>
                  <a:pt x="72" y="536"/>
                </a:lnTo>
                <a:lnTo>
                  <a:pt x="48" y="590"/>
                </a:lnTo>
                <a:lnTo>
                  <a:pt x="30" y="640"/>
                </a:lnTo>
                <a:lnTo>
                  <a:pt x="18" y="684"/>
                </a:lnTo>
                <a:lnTo>
                  <a:pt x="8" y="722"/>
                </a:lnTo>
                <a:lnTo>
                  <a:pt x="4" y="750"/>
                </a:lnTo>
                <a:lnTo>
                  <a:pt x="0" y="768"/>
                </a:lnTo>
                <a:lnTo>
                  <a:pt x="0" y="774"/>
                </a:lnTo>
              </a:path>
            </a:pathLst>
          </a:custGeom>
          <a:gradFill rotWithShape="1">
            <a:gsLst>
              <a:gs pos="0">
                <a:srgbClr val="E7A9A9">
                  <a:alpha val="32001"/>
                </a:srgbClr>
              </a:gs>
              <a:gs pos="100000">
                <a:srgbClr val="D05656"/>
              </a:gs>
            </a:gsLst>
            <a:lin ang="0" scaled="1"/>
          </a:gradFill>
          <a:ln w="1270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9096" name="Rectangle 10"/>
          <p:cNvSpPr>
            <a:spLocks noChangeArrowheads="1"/>
          </p:cNvSpPr>
          <p:nvPr/>
        </p:nvSpPr>
        <p:spPr bwMode="auto">
          <a:xfrm>
            <a:off x="3214688" y="2714625"/>
            <a:ext cx="3643312" cy="4619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2400">
                <a:cs typeface="Arial" pitchFamily="34" charset="0"/>
              </a:rPr>
              <a:t>вимагання</a:t>
            </a:r>
            <a:endParaRPr lang="en-US" sz="2200">
              <a:cs typeface="Arial" pitchFamily="34" charset="0"/>
            </a:endParaRPr>
          </a:p>
        </p:txBody>
      </p:sp>
      <p:sp>
        <p:nvSpPr>
          <p:cNvPr id="89097" name="Rectangle 11"/>
          <p:cNvSpPr>
            <a:spLocks noChangeArrowheads="1"/>
          </p:cNvSpPr>
          <p:nvPr/>
        </p:nvSpPr>
        <p:spPr bwMode="auto">
          <a:xfrm>
            <a:off x="3071813" y="1143000"/>
            <a:ext cx="3382962" cy="4619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2400">
                <a:cs typeface="Arial" pitchFamily="34" charset="0"/>
              </a:rPr>
              <a:t>ізоляція</a:t>
            </a:r>
            <a:endParaRPr lang="en-US" sz="2400">
              <a:cs typeface="Arial" pitchFamily="34" charset="0"/>
            </a:endParaRPr>
          </a:p>
        </p:txBody>
      </p:sp>
      <p:sp>
        <p:nvSpPr>
          <p:cNvPr id="89098" name="Rectangle 16"/>
          <p:cNvSpPr>
            <a:spLocks noChangeArrowheads="1"/>
          </p:cNvSpPr>
          <p:nvPr/>
        </p:nvSpPr>
        <p:spPr bwMode="auto">
          <a:xfrm>
            <a:off x="2571750" y="5143500"/>
            <a:ext cx="5929313" cy="571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rgbClr val="1C1C1C"/>
                </a:solidFill>
                <a:cs typeface="Arial" pitchFamily="34" charset="0"/>
              </a:rPr>
              <a:t> </a:t>
            </a:r>
            <a:r>
              <a:rPr lang="ru-RU">
                <a:cs typeface="Arial" pitchFamily="34" charset="0"/>
              </a:rPr>
              <a:t>крадіжка, грабіж, ховання особистих речей жертви </a:t>
            </a:r>
          </a:p>
          <a:p>
            <a:r>
              <a:rPr lang="ru-RU" sz="1200">
                <a:cs typeface="Arial" pitchFamily="34" charset="0"/>
              </a:rPr>
              <a:t> </a:t>
            </a:r>
            <a:endParaRPr lang="en-US" sz="1200">
              <a:solidFill>
                <a:srgbClr val="1C1C1C"/>
              </a:solidFill>
              <a:cs typeface="Arial" pitchFamily="34" charset="0"/>
            </a:endParaRPr>
          </a:p>
        </p:txBody>
      </p:sp>
      <p:sp>
        <p:nvSpPr>
          <p:cNvPr id="89099" name="Rectangle 16"/>
          <p:cNvSpPr>
            <a:spLocks noChangeArrowheads="1"/>
          </p:cNvSpPr>
          <p:nvPr/>
        </p:nvSpPr>
        <p:spPr bwMode="auto">
          <a:xfrm>
            <a:off x="3643313" y="1928813"/>
            <a:ext cx="6000750" cy="646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200">
                <a:solidFill>
                  <a:srgbClr val="1C1C1C"/>
                </a:solidFill>
                <a:cs typeface="Arial" pitchFamily="34" charset="0"/>
              </a:rPr>
              <a:t> </a:t>
            </a:r>
            <a:r>
              <a:rPr lang="ru-RU">
                <a:cs typeface="Arial" pitchFamily="34" charset="0"/>
              </a:rPr>
              <a:t>жертва навмисне ізолюється, виганяється або ігнорується частиною учнів або всім класом</a:t>
            </a:r>
            <a:endParaRPr lang="en-US">
              <a:solidFill>
                <a:srgbClr val="1C1C1C"/>
              </a:solidFill>
              <a:cs typeface="Arial" pitchFamily="34" charset="0"/>
            </a:endParaRPr>
          </a:p>
        </p:txBody>
      </p:sp>
      <p:sp>
        <p:nvSpPr>
          <p:cNvPr id="89100" name="Rectangle 16"/>
          <p:cNvSpPr>
            <a:spLocks noChangeArrowheads="1"/>
          </p:cNvSpPr>
          <p:nvPr/>
        </p:nvSpPr>
        <p:spPr bwMode="auto">
          <a:xfrm>
            <a:off x="3143250" y="3571875"/>
            <a:ext cx="6000750" cy="369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>
                <a:solidFill>
                  <a:srgbClr val="1C1C1C"/>
                </a:solidFill>
                <a:cs typeface="Arial" pitchFamily="34" charset="0"/>
              </a:rPr>
              <a:t>грошей, їжі, інших речей, примус що - небудь вкрасти</a:t>
            </a:r>
            <a:endParaRPr lang="en-US">
              <a:solidFill>
                <a:srgbClr val="1C1C1C"/>
              </a:solidFill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85750" y="357188"/>
            <a:ext cx="7643813" cy="9382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 err="1">
                <a:solidFill>
                  <a:srgbClr val="3333FF"/>
                </a:solidFill>
              </a:rPr>
              <a:t>Існують</a:t>
            </a:r>
            <a:r>
              <a:rPr lang="ru-RU" sz="3100" dirty="0">
                <a:solidFill>
                  <a:srgbClr val="3333FF"/>
                </a:solidFill>
              </a:rPr>
              <a:t> </a:t>
            </a:r>
            <a:r>
              <a:rPr lang="ru-RU" sz="3100" dirty="0" err="1">
                <a:solidFill>
                  <a:srgbClr val="3333FF"/>
                </a:solidFill>
              </a:rPr>
              <a:t>певні</a:t>
            </a:r>
            <a:r>
              <a:rPr lang="ru-RU" sz="3100" dirty="0">
                <a:solidFill>
                  <a:srgbClr val="3333FF"/>
                </a:solidFill>
              </a:rPr>
              <a:t> </a:t>
            </a:r>
            <a:r>
              <a:rPr lang="ru-RU" sz="3100" dirty="0" err="1">
                <a:solidFill>
                  <a:srgbClr val="3333FF"/>
                </a:solidFill>
              </a:rPr>
              <a:t>ознаки</a:t>
            </a:r>
            <a:r>
              <a:rPr lang="ru-RU" sz="3100" dirty="0">
                <a:solidFill>
                  <a:srgbClr val="3333FF"/>
                </a:solidFill>
              </a:rPr>
              <a:t> , </a:t>
            </a:r>
            <a:br>
              <a:rPr lang="ru-RU" sz="3100" dirty="0">
                <a:solidFill>
                  <a:srgbClr val="3333FF"/>
                </a:solidFill>
              </a:rPr>
            </a:br>
            <a:r>
              <a:rPr lang="ru-RU" sz="3100" dirty="0">
                <a:solidFill>
                  <a:srgbClr val="3333FF"/>
                </a:solidFill>
              </a:rPr>
              <a:t>за </a:t>
            </a:r>
            <a:r>
              <a:rPr lang="ru-RU" sz="3100" dirty="0" err="1">
                <a:solidFill>
                  <a:srgbClr val="3333FF"/>
                </a:solidFill>
              </a:rPr>
              <a:t>якими</a:t>
            </a:r>
            <a:r>
              <a:rPr lang="ru-RU" sz="3100" dirty="0">
                <a:solidFill>
                  <a:srgbClr val="3333FF"/>
                </a:solidFill>
              </a:rPr>
              <a:t> </a:t>
            </a:r>
            <a:r>
              <a:rPr lang="ru-RU" sz="3100" dirty="0" err="1">
                <a:solidFill>
                  <a:srgbClr val="3333FF"/>
                </a:solidFill>
              </a:rPr>
              <a:t>можна</a:t>
            </a:r>
            <a:r>
              <a:rPr lang="ru-RU" sz="3100" dirty="0">
                <a:solidFill>
                  <a:srgbClr val="3333FF"/>
                </a:solidFill>
              </a:rPr>
              <a:t> </a:t>
            </a:r>
            <a:r>
              <a:rPr lang="ru-RU" sz="3100" dirty="0" err="1">
                <a:solidFill>
                  <a:srgbClr val="3333FF"/>
                </a:solidFill>
              </a:rPr>
              <a:t>розпізнати</a:t>
            </a:r>
            <a:r>
              <a:rPr lang="ru-RU" sz="3100" dirty="0">
                <a:solidFill>
                  <a:srgbClr val="3333FF"/>
                </a:solidFill>
              </a:rPr>
              <a:t> </a:t>
            </a:r>
            <a:r>
              <a:rPr lang="ru-RU" sz="3100" dirty="0" err="1">
                <a:solidFill>
                  <a:srgbClr val="3333FF"/>
                </a:solidFill>
              </a:rPr>
              <a:t>булінг</a:t>
            </a:r>
            <a:r>
              <a:rPr lang="ru-RU" sz="3100" dirty="0">
                <a:solidFill>
                  <a:srgbClr val="3333FF"/>
                </a:solidFill>
              </a:rPr>
              <a:t> :</a:t>
            </a:r>
            <a:r>
              <a:rPr lang="ru-RU" dirty="0">
                <a:solidFill>
                  <a:srgbClr val="3333FF"/>
                </a:solidFill>
              </a:rPr>
              <a:t/>
            </a:r>
            <a:br>
              <a:rPr lang="ru-RU" dirty="0">
                <a:solidFill>
                  <a:srgbClr val="3333FF"/>
                </a:solidFill>
              </a:rPr>
            </a:br>
            <a:endParaRPr lang="ru-RU" dirty="0">
              <a:solidFill>
                <a:srgbClr val="3333FF"/>
              </a:solidFill>
            </a:endParaRPr>
          </a:p>
        </p:txBody>
      </p:sp>
      <p:sp>
        <p:nvSpPr>
          <p:cNvPr id="99331" name="Содержимое 2"/>
          <p:cNvSpPr>
            <a:spLocks noGrp="1"/>
          </p:cNvSpPr>
          <p:nvPr>
            <p:ph idx="4294967295"/>
          </p:nvPr>
        </p:nvSpPr>
        <p:spPr>
          <a:xfrm>
            <a:off x="500063" y="990600"/>
            <a:ext cx="8472487" cy="5581650"/>
          </a:xfrm>
        </p:spPr>
        <p:txBody>
          <a:bodyPr/>
          <a:lstStyle/>
          <a:p>
            <a:r>
              <a:rPr lang="ru-RU" sz="2000" dirty="0"/>
              <a:t> </a:t>
            </a:r>
            <a:r>
              <a:rPr lang="ru-RU" sz="2200" dirty="0" err="1"/>
              <a:t>когось</a:t>
            </a:r>
            <a:r>
              <a:rPr lang="ru-RU" sz="2200" dirty="0"/>
              <a:t> </a:t>
            </a:r>
            <a:r>
              <a:rPr lang="ru-RU" sz="2200" dirty="0" err="1"/>
              <a:t>затискають</a:t>
            </a:r>
            <a:r>
              <a:rPr lang="ru-RU" sz="2200" dirty="0"/>
              <a:t> в кутку </a:t>
            </a:r>
            <a:r>
              <a:rPr lang="ru-RU" sz="2200" dirty="0" err="1"/>
              <a:t>приміщення</a:t>
            </a:r>
            <a:r>
              <a:rPr lang="ru-RU" sz="2200" dirty="0"/>
              <a:t> ;</a:t>
            </a:r>
          </a:p>
          <a:p>
            <a:r>
              <a:rPr lang="ru-RU" sz="2200" dirty="0"/>
              <a:t>коли </a:t>
            </a:r>
            <a:r>
              <a:rPr lang="ru-RU" sz="2200" dirty="0" err="1"/>
              <a:t>дорослий</a:t>
            </a:r>
            <a:r>
              <a:rPr lang="ru-RU" sz="2200" dirty="0"/>
              <a:t> </a:t>
            </a:r>
            <a:r>
              <a:rPr lang="ru-RU" sz="2200" dirty="0" err="1"/>
              <a:t>підходить</a:t>
            </a:r>
            <a:r>
              <a:rPr lang="ru-RU" sz="2200" dirty="0"/>
              <a:t> до </a:t>
            </a:r>
            <a:r>
              <a:rPr lang="ru-RU" sz="2200" dirty="0" err="1"/>
              <a:t>групки</a:t>
            </a:r>
            <a:r>
              <a:rPr lang="ru-RU" sz="2200" dirty="0"/>
              <a:t> </a:t>
            </a:r>
            <a:r>
              <a:rPr lang="ru-RU" sz="2200" dirty="0" err="1"/>
              <a:t>дітей</a:t>
            </a:r>
            <a:r>
              <a:rPr lang="ru-RU" sz="2200" dirty="0"/>
              <a:t> вони, </a:t>
            </a:r>
            <a:r>
              <a:rPr lang="ru-RU" sz="2200" dirty="0" err="1"/>
              <a:t>замовкають</a:t>
            </a:r>
            <a:r>
              <a:rPr lang="ru-RU" sz="2200" dirty="0"/>
              <a:t>, </a:t>
            </a:r>
            <a:r>
              <a:rPr lang="ru-RU" sz="2200" dirty="0" err="1"/>
              <a:t>розбігаються</a:t>
            </a:r>
            <a:r>
              <a:rPr lang="ru-RU" sz="2200" dirty="0"/>
              <a:t>, </a:t>
            </a:r>
            <a:r>
              <a:rPr lang="ru-RU" sz="2200" dirty="0" err="1"/>
              <a:t>різко</a:t>
            </a:r>
            <a:r>
              <a:rPr lang="ru-RU" sz="2200" dirty="0"/>
              <a:t> </a:t>
            </a:r>
            <a:r>
              <a:rPr lang="ru-RU" sz="2200" dirty="0" err="1"/>
              <a:t>змінюють</a:t>
            </a:r>
            <a:r>
              <a:rPr lang="ru-RU" sz="2200" dirty="0"/>
              <a:t> </a:t>
            </a:r>
            <a:r>
              <a:rPr lang="ru-RU" sz="2200" dirty="0" err="1"/>
              <a:t>діяльність</a:t>
            </a:r>
            <a:r>
              <a:rPr lang="ru-RU" sz="2200" dirty="0"/>
              <a:t> </a:t>
            </a:r>
            <a:endParaRPr lang="ru-RU" sz="2200" dirty="0" smtClean="0"/>
          </a:p>
          <a:p>
            <a:pPr>
              <a:buNone/>
            </a:pPr>
            <a:r>
              <a:rPr lang="ru-RU" sz="2200" dirty="0" smtClean="0"/>
              <a:t>( </a:t>
            </a:r>
            <a:r>
              <a:rPr lang="ru-RU" sz="2200" dirty="0" err="1"/>
              <a:t>можуть</a:t>
            </a:r>
            <a:r>
              <a:rPr lang="ru-RU" sz="2200" dirty="0"/>
              <a:t> </a:t>
            </a:r>
            <a:r>
              <a:rPr lang="ru-RU" sz="2200" dirty="0" err="1"/>
              <a:t>обійняти</a:t>
            </a:r>
            <a:r>
              <a:rPr lang="ru-RU" sz="2200" dirty="0"/>
              <a:t> «жертву», </a:t>
            </a:r>
            <a:r>
              <a:rPr lang="ru-RU" sz="2200" dirty="0" err="1"/>
              <a:t>начебто</a:t>
            </a:r>
            <a:r>
              <a:rPr lang="ru-RU" sz="2200" dirty="0"/>
              <a:t> все в порядку);</a:t>
            </a:r>
          </a:p>
          <a:p>
            <a:r>
              <a:rPr lang="ru-RU" sz="2200" dirty="0"/>
              <a:t>один </a:t>
            </a:r>
            <a:r>
              <a:rPr lang="ru-RU" sz="2200" dirty="0" err="1"/>
              <a:t>з</a:t>
            </a:r>
            <a:r>
              <a:rPr lang="ru-RU" sz="2200" dirty="0"/>
              <a:t> </a:t>
            </a:r>
            <a:r>
              <a:rPr lang="ru-RU" sz="2200" dirty="0" err="1"/>
              <a:t>учнів</a:t>
            </a:r>
            <a:r>
              <a:rPr lang="ru-RU" sz="2200" dirty="0"/>
              <a:t> не </a:t>
            </a:r>
            <a:r>
              <a:rPr lang="ru-RU" sz="2200" dirty="0" err="1"/>
              <a:t>обирається</a:t>
            </a:r>
            <a:r>
              <a:rPr lang="ru-RU" sz="2200" dirty="0"/>
              <a:t> </a:t>
            </a:r>
            <a:r>
              <a:rPr lang="ru-RU" sz="2200" dirty="0" err="1"/>
              <a:t>іншими</a:t>
            </a:r>
            <a:r>
              <a:rPr lang="ru-RU" sz="2200" dirty="0"/>
              <a:t> ( в </a:t>
            </a:r>
            <a:r>
              <a:rPr lang="ru-RU" sz="2200" dirty="0" err="1"/>
              <a:t>ізоляції</a:t>
            </a:r>
            <a:r>
              <a:rPr lang="ru-RU" sz="2200" dirty="0"/>
              <a:t>);</a:t>
            </a:r>
          </a:p>
          <a:p>
            <a:r>
              <a:rPr lang="ru-RU" sz="2200" dirty="0"/>
              <a:t>весь </a:t>
            </a:r>
            <a:r>
              <a:rPr lang="ru-RU" sz="2200" dirty="0" err="1"/>
              <a:t>клас</a:t>
            </a:r>
            <a:r>
              <a:rPr lang="ru-RU" sz="2200" dirty="0"/>
              <a:t> </a:t>
            </a:r>
            <a:r>
              <a:rPr lang="ru-RU" sz="2200" dirty="0" err="1"/>
              <a:t>сміється</a:t>
            </a:r>
            <a:r>
              <a:rPr lang="ru-RU" sz="2200" dirty="0"/>
              <a:t> над одним </a:t>
            </a:r>
            <a:r>
              <a:rPr lang="ru-RU" sz="2200" dirty="0" err="1"/>
              <a:t>і</a:t>
            </a:r>
            <a:r>
              <a:rPr lang="ru-RU" sz="2200" dirty="0"/>
              <a:t> </a:t>
            </a:r>
            <a:r>
              <a:rPr lang="ru-RU" sz="2200" dirty="0" err="1"/>
              <a:t>тим</a:t>
            </a:r>
            <a:r>
              <a:rPr lang="ru-RU" sz="2200" dirty="0"/>
              <a:t> же </a:t>
            </a:r>
            <a:r>
              <a:rPr lang="ru-RU" sz="2200" dirty="0" err="1"/>
              <a:t>учнем</a:t>
            </a:r>
            <a:r>
              <a:rPr lang="ru-RU" sz="2200" dirty="0"/>
              <a:t>;</a:t>
            </a:r>
          </a:p>
          <a:p>
            <a:r>
              <a:rPr lang="ru-RU" sz="2200" dirty="0" err="1"/>
              <a:t>прізвиська</a:t>
            </a:r>
            <a:r>
              <a:rPr lang="ru-RU" sz="2200" dirty="0"/>
              <a:t> </a:t>
            </a:r>
            <a:r>
              <a:rPr lang="ru-RU" sz="2200" dirty="0" err="1"/>
              <a:t>дуже</a:t>
            </a:r>
            <a:r>
              <a:rPr lang="ru-RU" sz="2200" dirty="0"/>
              <a:t> </a:t>
            </a:r>
            <a:r>
              <a:rPr lang="ru-RU" sz="2200" dirty="0" err="1"/>
              <a:t>образливі</a:t>
            </a:r>
            <a:r>
              <a:rPr lang="ru-RU" sz="2200" dirty="0"/>
              <a:t>;</a:t>
            </a:r>
          </a:p>
          <a:p>
            <a:r>
              <a:rPr lang="ru-RU" sz="2200" dirty="0"/>
              <a:t>по </a:t>
            </a:r>
            <a:r>
              <a:rPr lang="ru-RU" sz="2200" dirty="0" err="1"/>
              <a:t>обличчю</a:t>
            </a:r>
            <a:r>
              <a:rPr lang="ru-RU" sz="2200" dirty="0"/>
              <a:t> одного </a:t>
            </a:r>
            <a:r>
              <a:rPr lang="ru-RU" sz="2200" dirty="0" err="1"/>
              <a:t>з</a:t>
            </a:r>
            <a:r>
              <a:rPr lang="ru-RU" sz="2200" dirty="0"/>
              <a:t> </a:t>
            </a:r>
            <a:r>
              <a:rPr lang="ru-RU" sz="2200" dirty="0" err="1"/>
              <a:t>учнів</a:t>
            </a:r>
            <a:r>
              <a:rPr lang="ru-RU" sz="2200" dirty="0"/>
              <a:t>: </a:t>
            </a:r>
            <a:r>
              <a:rPr lang="ru-RU" sz="2200" dirty="0" err="1"/>
              <a:t>блідий</a:t>
            </a:r>
            <a:r>
              <a:rPr lang="ru-RU" sz="2200" dirty="0"/>
              <a:t>, </a:t>
            </a:r>
            <a:r>
              <a:rPr lang="ru-RU" sz="2200" dirty="0" err="1"/>
              <a:t>червоний</a:t>
            </a:r>
            <a:r>
              <a:rPr lang="ru-RU" sz="2200" dirty="0"/>
              <a:t> (у </a:t>
            </a:r>
            <a:r>
              <a:rPr lang="ru-RU" sz="2200" dirty="0" err="1" smtClean="0"/>
              <a:t>плямах</a:t>
            </a:r>
            <a:r>
              <a:rPr lang="ru-RU" sz="2200" dirty="0" smtClean="0"/>
              <a:t>), </a:t>
            </a:r>
            <a:r>
              <a:rPr lang="ru-RU" sz="2200" dirty="0"/>
              <a:t>в </a:t>
            </a:r>
            <a:r>
              <a:rPr lang="ru-RU" sz="2200" dirty="0" err="1"/>
              <a:t>сльозах</a:t>
            </a:r>
            <a:r>
              <a:rPr lang="ru-RU" sz="2200" dirty="0"/>
              <a:t>, </a:t>
            </a:r>
            <a:r>
              <a:rPr lang="ru-RU" sz="2200" dirty="0" err="1"/>
              <a:t>наляканий</a:t>
            </a:r>
            <a:r>
              <a:rPr lang="ru-RU" sz="2200" dirty="0"/>
              <a:t>, </a:t>
            </a:r>
            <a:r>
              <a:rPr lang="ru-RU" sz="2200" dirty="0" err="1"/>
              <a:t>ознаки</a:t>
            </a:r>
            <a:r>
              <a:rPr lang="ru-RU" sz="2200" dirty="0"/>
              <a:t> </a:t>
            </a:r>
            <a:r>
              <a:rPr lang="ru-RU" sz="2200" dirty="0" err="1"/>
              <a:t>насильства</a:t>
            </a:r>
            <a:r>
              <a:rPr lang="ru-RU" sz="2200" dirty="0"/>
              <a:t> на </a:t>
            </a:r>
            <a:r>
              <a:rPr lang="ru-RU" sz="2200" dirty="0" err="1"/>
              <a:t>тілі</a:t>
            </a:r>
            <a:r>
              <a:rPr lang="ru-RU" sz="2200" dirty="0"/>
              <a:t>;</a:t>
            </a:r>
          </a:p>
          <a:p>
            <a:r>
              <a:rPr lang="ru-RU" sz="2200" dirty="0" err="1"/>
              <a:t>молодші</a:t>
            </a:r>
            <a:r>
              <a:rPr lang="ru-RU" sz="2200" dirty="0"/>
              <a:t> </a:t>
            </a:r>
            <a:r>
              <a:rPr lang="ru-RU" sz="2200" dirty="0" err="1"/>
              <a:t>школярі</a:t>
            </a:r>
            <a:r>
              <a:rPr lang="ru-RU" sz="2200" dirty="0"/>
              <a:t> бояться зайти в туалет;</a:t>
            </a:r>
          </a:p>
          <a:p>
            <a:r>
              <a:rPr lang="ru-RU" sz="2200" dirty="0" err="1"/>
              <a:t>школярі</a:t>
            </a:r>
            <a:r>
              <a:rPr lang="ru-RU" sz="2200" dirty="0"/>
              <a:t> </a:t>
            </a:r>
            <a:r>
              <a:rPr lang="ru-RU" sz="2200" dirty="0" err="1"/>
              <a:t>після</a:t>
            </a:r>
            <a:r>
              <a:rPr lang="ru-RU" sz="2200" dirty="0"/>
              <a:t> </a:t>
            </a:r>
            <a:r>
              <a:rPr lang="ru-RU" sz="2200" dirty="0" err="1"/>
              <a:t>уроків</a:t>
            </a:r>
            <a:r>
              <a:rPr lang="ru-RU" sz="2200" dirty="0"/>
              <a:t> не </a:t>
            </a:r>
            <a:r>
              <a:rPr lang="ru-RU" sz="2200" dirty="0" err="1"/>
              <a:t>розходяться</a:t>
            </a:r>
            <a:r>
              <a:rPr lang="ru-RU" sz="2200" dirty="0"/>
              <a:t>, </a:t>
            </a:r>
            <a:r>
              <a:rPr lang="ru-RU" sz="2200" dirty="0" err="1"/>
              <a:t>когось</a:t>
            </a:r>
            <a:r>
              <a:rPr lang="ru-RU" sz="2200" dirty="0"/>
              <a:t> </a:t>
            </a:r>
            <a:r>
              <a:rPr lang="ru-RU" sz="2200" dirty="0" err="1"/>
              <a:t>чекають</a:t>
            </a:r>
            <a:r>
              <a:rPr lang="ru-RU" sz="2200" dirty="0"/>
              <a:t> </a:t>
            </a:r>
            <a:r>
              <a:rPr lang="ru-RU" sz="2200" dirty="0" err="1"/>
              <a:t>біля</a:t>
            </a:r>
            <a:r>
              <a:rPr lang="ru-RU" sz="2200" dirty="0"/>
              <a:t> </a:t>
            </a:r>
            <a:r>
              <a:rPr lang="ru-RU" sz="2200" dirty="0" err="1"/>
              <a:t>школи</a:t>
            </a:r>
            <a:r>
              <a:rPr lang="ru-RU" sz="2200" dirty="0"/>
              <a:t> 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/>
          </a:bodyPr>
          <a:lstStyle/>
          <a:p>
            <a:pPr eaLnBrk="1" hangingPunct="1"/>
            <a:r>
              <a:rPr lang="uk-UA" sz="4000" b="1" dirty="0" smtClean="0">
                <a:effectLst/>
                <a:latin typeface="Times New Roman" pitchFamily="18" charset="0"/>
              </a:rPr>
              <a:t>Нормативно-правова база:</a:t>
            </a:r>
            <a:br>
              <a:rPr lang="uk-UA" sz="4000" b="1" dirty="0" smtClean="0">
                <a:effectLst/>
                <a:latin typeface="Times New Roman" pitchFamily="18" charset="0"/>
              </a:rPr>
            </a:br>
            <a:endParaRPr lang="uk-UA" sz="4000" b="1" dirty="0" smtClean="0">
              <a:effectLst/>
              <a:latin typeface="Times New Roman" pitchFamily="18" charset="0"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762000"/>
            <a:ext cx="8610600" cy="6096000"/>
          </a:xfrm>
        </p:spPr>
        <p:txBody>
          <a:bodyPr>
            <a:normAutofit fontScale="25000" lnSpcReduction="20000"/>
          </a:bodyPr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800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20000"/>
              </a:lnSpc>
              <a:buFont typeface="Wingdings" pitchFamily="2" charset="2"/>
              <a:buNone/>
            </a:pPr>
            <a:r>
              <a:rPr lang="ru-RU" sz="8000" dirty="0" smtClean="0">
                <a:effectLst/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uk-UA" sz="8000" dirty="0" smtClean="0">
                <a:effectLst/>
                <a:latin typeface="Times New Roman" pitchFamily="18" charset="0"/>
                <a:cs typeface="Times New Roman" pitchFamily="18" charset="0"/>
              </a:rPr>
              <a:t>Конституція України, 1996 р.</a:t>
            </a:r>
          </a:p>
          <a:p>
            <a:pPr eaLnBrk="1" hangingPunct="1">
              <a:lnSpc>
                <a:spcPct val="120000"/>
              </a:lnSpc>
              <a:buFont typeface="Wingdings" pitchFamily="2" charset="2"/>
              <a:buNone/>
            </a:pPr>
            <a:r>
              <a:rPr lang="uk-UA" sz="8000" dirty="0" smtClean="0">
                <a:effectLst/>
                <a:latin typeface="Times New Roman" pitchFamily="18" charset="0"/>
                <a:cs typeface="Times New Roman" pitchFamily="18" charset="0"/>
              </a:rPr>
              <a:t>2. Кодекс Законів про працю, 1971 р.</a:t>
            </a:r>
          </a:p>
          <a:p>
            <a:pPr eaLnBrk="1" hangingPunct="1">
              <a:lnSpc>
                <a:spcPct val="120000"/>
              </a:lnSpc>
              <a:buFont typeface="Wingdings" pitchFamily="2" charset="2"/>
              <a:buNone/>
            </a:pPr>
            <a:r>
              <a:rPr lang="uk-UA" sz="8000" dirty="0" smtClean="0">
                <a:latin typeface="Times New Roman" pitchFamily="18" charset="0"/>
                <a:cs typeface="Times New Roman" pitchFamily="18" charset="0"/>
              </a:rPr>
              <a:t>3. Закон України </a:t>
            </a:r>
            <a:r>
              <a:rPr lang="uk-UA" sz="8000" dirty="0" err="1" smtClean="0">
                <a:latin typeface="Times New Roman" pitchFamily="18" charset="0"/>
                <a:cs typeface="Times New Roman" pitchFamily="18" charset="0"/>
              </a:rPr>
              <a:t>“Про</a:t>
            </a:r>
            <a:r>
              <a:rPr lang="uk-UA" sz="8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8000" dirty="0" err="1" smtClean="0">
                <a:latin typeface="Times New Roman" pitchFamily="18" charset="0"/>
                <a:cs typeface="Times New Roman" pitchFamily="18" charset="0"/>
              </a:rPr>
              <a:t>освіту”</a:t>
            </a:r>
            <a:endParaRPr lang="uk-UA" sz="8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4.Закон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«Про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загальну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середню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освіту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>
              <a:lnSpc>
                <a:spcPct val="120000"/>
              </a:lnSpc>
              <a:buNone/>
            </a:pPr>
            <a:r>
              <a:rPr lang="uk-UA" sz="8000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uk-UA" sz="8000" dirty="0" err="1" smtClean="0">
                <a:latin typeface="Times New Roman" pitchFamily="18" charset="0"/>
                <a:cs typeface="Times New Roman" pitchFamily="18" charset="0"/>
              </a:rPr>
              <a:t>Закан</a:t>
            </a:r>
            <a:r>
              <a:rPr lang="uk-UA" sz="8000" dirty="0" smtClean="0">
                <a:latin typeface="Times New Roman" pitchFamily="18" charset="0"/>
                <a:cs typeface="Times New Roman" pitchFamily="18" charset="0"/>
              </a:rPr>
              <a:t> України </a:t>
            </a:r>
            <a:r>
              <a:rPr lang="uk-UA" sz="8000" dirty="0" err="1" smtClean="0">
                <a:latin typeface="Times New Roman" pitchFamily="18" charset="0"/>
                <a:cs typeface="Times New Roman" pitchFamily="18" charset="0"/>
              </a:rPr>
              <a:t>“про</a:t>
            </a:r>
            <a:r>
              <a:rPr lang="uk-UA" sz="8000" dirty="0" smtClean="0">
                <a:latin typeface="Times New Roman" pitchFamily="18" charset="0"/>
                <a:cs typeface="Times New Roman" pitchFamily="18" charset="0"/>
              </a:rPr>
              <a:t> дошкільну </a:t>
            </a:r>
            <a:r>
              <a:rPr lang="uk-UA" sz="8000" dirty="0" err="1" smtClean="0">
                <a:latin typeface="Times New Roman" pitchFamily="18" charset="0"/>
                <a:cs typeface="Times New Roman" pitchFamily="18" charset="0"/>
              </a:rPr>
              <a:t>освіту”</a:t>
            </a:r>
            <a:endParaRPr lang="uk-UA" sz="8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6.Концепція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реалізації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державної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політики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сфері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реформування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загальної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середньої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освіти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«Нова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українська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школа» на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період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до 2029 року</a:t>
            </a:r>
          </a:p>
          <a:p>
            <a:pPr>
              <a:lnSpc>
                <a:spcPct val="120000"/>
              </a:lnSpc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7.Закон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"Про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Цивільну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оборону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"</a:t>
            </a:r>
            <a:endParaRPr lang="uk-UA" sz="8000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20000"/>
              </a:lnSpc>
              <a:buFont typeface="Wingdings" pitchFamily="2" charset="2"/>
              <a:buNone/>
            </a:pPr>
            <a:r>
              <a:rPr lang="uk-UA" sz="8000" dirty="0" smtClean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uk-UA" sz="8000" dirty="0" smtClean="0">
                <a:effectLst/>
                <a:latin typeface="Times New Roman" pitchFamily="18" charset="0"/>
                <a:cs typeface="Times New Roman" pitchFamily="18" charset="0"/>
              </a:rPr>
              <a:t>. Кодекс цивільного захисту України, 2013 р.</a:t>
            </a:r>
          </a:p>
          <a:p>
            <a:pPr eaLnBrk="1" hangingPunct="1">
              <a:lnSpc>
                <a:spcPct val="120000"/>
              </a:lnSpc>
              <a:buFont typeface="Wingdings" pitchFamily="2" charset="2"/>
              <a:buNone/>
            </a:pPr>
            <a:r>
              <a:rPr lang="uk-UA" sz="8000" dirty="0" smtClean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uk-UA" sz="8000" dirty="0" smtClean="0">
                <a:effectLst/>
                <a:latin typeface="Times New Roman" pitchFamily="18" charset="0"/>
                <a:cs typeface="Times New Roman" pitchFamily="18" charset="0"/>
              </a:rPr>
              <a:t>. Закон України «Про охорону праці», нова редакція від 2002 р.</a:t>
            </a:r>
          </a:p>
          <a:p>
            <a:pPr eaLnBrk="1" hangingPunct="1">
              <a:lnSpc>
                <a:spcPct val="120000"/>
              </a:lnSpc>
              <a:buFont typeface="Wingdings" pitchFamily="2" charset="2"/>
              <a:buNone/>
            </a:pPr>
            <a:r>
              <a:rPr lang="uk-UA" sz="8000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uk-UA" sz="8000" dirty="0" smtClean="0">
                <a:effectLst/>
                <a:latin typeface="Times New Roman" pitchFamily="18" charset="0"/>
                <a:cs typeface="Times New Roman" pitchFamily="18" charset="0"/>
              </a:rPr>
              <a:t>.  Закон України «Про забезпечення санітарного та епідеміологічного благополуччя населення», 1994 р.</a:t>
            </a:r>
          </a:p>
          <a:p>
            <a:pPr eaLnBrk="1" hangingPunct="1">
              <a:lnSpc>
                <a:spcPct val="120000"/>
              </a:lnSpc>
              <a:buFont typeface="Wingdings" pitchFamily="2" charset="2"/>
              <a:buNone/>
            </a:pPr>
            <a:r>
              <a:rPr lang="uk-UA" sz="8000" dirty="0" smtClean="0">
                <a:latin typeface="Times New Roman" pitchFamily="18" charset="0"/>
                <a:cs typeface="Times New Roman" pitchFamily="18" charset="0"/>
              </a:rPr>
              <a:t>11</a:t>
            </a:r>
            <a:r>
              <a:rPr lang="uk-UA" sz="8000" dirty="0" smtClean="0">
                <a:effectLst/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8000" dirty="0" smtClean="0">
                <a:effectLst/>
                <a:latin typeface="Times New Roman" pitchFamily="18" charset="0"/>
                <a:cs typeface="Times New Roman" pitchFamily="18" charset="0"/>
              </a:rPr>
              <a:t>Закон </a:t>
            </a:r>
            <a:r>
              <a:rPr lang="ru-RU" sz="8000" dirty="0" err="1" smtClean="0">
                <a:effectLst/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8000" dirty="0" smtClean="0">
                <a:effectLst/>
                <a:latin typeface="Times New Roman" pitchFamily="18" charset="0"/>
                <a:cs typeface="Times New Roman" pitchFamily="18" charset="0"/>
              </a:rPr>
              <a:t> «Про </a:t>
            </a:r>
            <a:r>
              <a:rPr lang="ru-RU" sz="8000" dirty="0" err="1" smtClean="0">
                <a:effectLst/>
                <a:latin typeface="Times New Roman" pitchFamily="18" charset="0"/>
                <a:cs typeface="Times New Roman" pitchFamily="18" charset="0"/>
              </a:rPr>
              <a:t>загальнообов’язкове</a:t>
            </a:r>
            <a:r>
              <a:rPr lang="ru-RU" sz="80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err="1" smtClean="0">
                <a:effectLst/>
                <a:latin typeface="Times New Roman" pitchFamily="18" charset="0"/>
                <a:cs typeface="Times New Roman" pitchFamily="18" charset="0"/>
              </a:rPr>
              <a:t>державне</a:t>
            </a:r>
            <a:r>
              <a:rPr lang="ru-RU" sz="80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err="1" smtClean="0">
                <a:effectLst/>
                <a:latin typeface="Times New Roman" pitchFamily="18" charset="0"/>
                <a:cs typeface="Times New Roman" pitchFamily="18" charset="0"/>
              </a:rPr>
              <a:t>соціальне</a:t>
            </a:r>
            <a:r>
              <a:rPr lang="ru-RU" sz="80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err="1" smtClean="0">
                <a:effectLst/>
                <a:latin typeface="Times New Roman" pitchFamily="18" charset="0"/>
                <a:cs typeface="Times New Roman" pitchFamily="18" charset="0"/>
              </a:rPr>
              <a:t>страхування</a:t>
            </a:r>
            <a:r>
              <a:rPr lang="ru-RU" sz="80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err="1" smtClean="0">
                <a:effectLst/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80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err="1" smtClean="0">
                <a:effectLst/>
                <a:latin typeface="Times New Roman" pitchFamily="18" charset="0"/>
                <a:cs typeface="Times New Roman" pitchFamily="18" charset="0"/>
              </a:rPr>
              <a:t>нещасного</a:t>
            </a:r>
            <a:r>
              <a:rPr lang="ru-RU" sz="80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err="1" smtClean="0">
                <a:effectLst/>
                <a:latin typeface="Times New Roman" pitchFamily="18" charset="0"/>
                <a:cs typeface="Times New Roman" pitchFamily="18" charset="0"/>
              </a:rPr>
              <a:t>випадку</a:t>
            </a:r>
            <a:r>
              <a:rPr lang="ru-RU" sz="8000" dirty="0" smtClean="0">
                <a:effectLst/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8000" dirty="0" err="1" smtClean="0">
                <a:effectLst/>
                <a:latin typeface="Times New Roman" pitchFamily="18" charset="0"/>
                <a:cs typeface="Times New Roman" pitchFamily="18" charset="0"/>
              </a:rPr>
              <a:t>виробництві</a:t>
            </a:r>
            <a:r>
              <a:rPr lang="ru-RU" sz="8000" dirty="0" smtClean="0">
                <a:effectLst/>
                <a:latin typeface="Times New Roman" pitchFamily="18" charset="0"/>
                <a:cs typeface="Times New Roman" pitchFamily="18" charset="0"/>
              </a:rPr>
              <a:t>», 2001 р. </a:t>
            </a:r>
            <a:endParaRPr lang="uk-UA" sz="8000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20000"/>
              </a:lnSpc>
              <a:buFont typeface="Wingdings" pitchFamily="2" charset="2"/>
              <a:buNone/>
            </a:pPr>
            <a:r>
              <a:rPr lang="uk-UA" sz="8000" dirty="0" smtClean="0"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uk-UA" sz="8000" dirty="0" smtClean="0">
                <a:effectLst/>
                <a:latin typeface="Times New Roman" pitchFamily="18" charset="0"/>
                <a:cs typeface="Times New Roman" pitchFamily="18" charset="0"/>
              </a:rPr>
              <a:t>. Закон України «Про дорожній рух», 1993 р.</a:t>
            </a:r>
            <a:endParaRPr lang="uk-UA" sz="80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20000"/>
              </a:lnSpc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13.Закон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«Про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пожежну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безпеку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>
              <a:lnSpc>
                <a:spcPct val="120000"/>
              </a:lnSpc>
              <a:buNone/>
            </a:pPr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14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Базовий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компонент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дошкільної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освіти</a:t>
            </a:r>
            <a:endParaRPr lang="ru-RU" sz="80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20000"/>
              </a:lnSpc>
              <a:buNone/>
            </a:pPr>
            <a:endParaRPr lang="ru-RU" sz="8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uk-UA" sz="2800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uk-UA" sz="2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uk-UA" sz="2800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uk-UA" sz="2800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800" dirty="0" smtClean="0">
                <a:effectLst/>
                <a:latin typeface="Times New Roman" pitchFamily="18" charset="0"/>
              </a:rPr>
              <a:t/>
            </a:r>
            <a:br>
              <a:rPr lang="ru-RU" sz="2800" dirty="0" smtClean="0">
                <a:effectLst/>
                <a:latin typeface="Times New Roman" pitchFamily="18" charset="0"/>
              </a:rPr>
            </a:br>
            <a:endParaRPr lang="ru-RU" sz="2800" dirty="0" smtClean="0"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1341438"/>
            <a:ext cx="8964612" cy="4608512"/>
          </a:xfrm>
          <a:solidFill>
            <a:schemeClr val="tx2"/>
          </a:solidFill>
          <a:ln/>
        </p:spPr>
        <p:txBody>
          <a:bodyPr>
            <a:normAutofit fontScale="90000"/>
          </a:bodyPr>
          <a:lstStyle/>
          <a:p>
            <a:r>
              <a:rPr lang="ru-RU" i="1" dirty="0" err="1">
                <a:solidFill>
                  <a:srgbClr val="663300"/>
                </a:solidFill>
                <a:latin typeface="Times New Roman" pitchFamily="18" charset="0"/>
              </a:rPr>
              <a:t>Мотивацією</a:t>
            </a:r>
            <a:r>
              <a:rPr lang="ru-RU" i="1" dirty="0">
                <a:solidFill>
                  <a:srgbClr val="663300"/>
                </a:solidFill>
                <a:latin typeface="Times New Roman" pitchFamily="18" charset="0"/>
              </a:rPr>
              <a:t> </a:t>
            </a:r>
            <a:br>
              <a:rPr lang="ru-RU" i="1" dirty="0">
                <a:solidFill>
                  <a:srgbClr val="663300"/>
                </a:solidFill>
                <a:latin typeface="Times New Roman" pitchFamily="18" charset="0"/>
              </a:rPr>
            </a:br>
            <a:r>
              <a:rPr lang="ru-RU" i="1" dirty="0">
                <a:solidFill>
                  <a:srgbClr val="663300"/>
                </a:solidFill>
                <a:latin typeface="Times New Roman" pitchFamily="18" charset="0"/>
              </a:rPr>
              <a:t>до </a:t>
            </a:r>
            <a:r>
              <a:rPr lang="ru-RU" i="1" dirty="0" err="1">
                <a:solidFill>
                  <a:srgbClr val="663300"/>
                </a:solidFill>
                <a:latin typeface="Times New Roman" pitchFamily="18" charset="0"/>
              </a:rPr>
              <a:t>булінгу</a:t>
            </a:r>
            <a:r>
              <a:rPr lang="ru-RU" i="1" dirty="0">
                <a:solidFill>
                  <a:srgbClr val="663300"/>
                </a:solidFill>
                <a:latin typeface="Times New Roman" pitchFamily="18" charset="0"/>
              </a:rPr>
              <a:t> </a:t>
            </a:r>
            <a:br>
              <a:rPr lang="ru-RU" i="1" dirty="0">
                <a:solidFill>
                  <a:srgbClr val="663300"/>
                </a:solidFill>
                <a:latin typeface="Times New Roman" pitchFamily="18" charset="0"/>
              </a:rPr>
            </a:br>
            <a:r>
              <a:rPr lang="ru-RU" sz="3200" b="0" dirty="0" err="1">
                <a:solidFill>
                  <a:srgbClr val="002060"/>
                </a:solidFill>
              </a:rPr>
              <a:t>стають</a:t>
            </a:r>
            <a:r>
              <a:rPr lang="ru-RU" sz="3200" b="0" dirty="0">
                <a:solidFill>
                  <a:srgbClr val="002060"/>
                </a:solidFill>
              </a:rPr>
              <a:t> </a:t>
            </a:r>
            <a:r>
              <a:rPr lang="ru-RU" sz="3200" b="0" dirty="0" err="1">
                <a:solidFill>
                  <a:srgbClr val="002060"/>
                </a:solidFill>
              </a:rPr>
              <a:t>заздрість</a:t>
            </a:r>
            <a:r>
              <a:rPr lang="ru-RU" sz="3200" b="0" dirty="0">
                <a:solidFill>
                  <a:srgbClr val="002060"/>
                </a:solidFill>
              </a:rPr>
              <a:t>, </a:t>
            </a:r>
            <a:r>
              <a:rPr lang="ru-RU" sz="3200" b="0" dirty="0" err="1">
                <a:solidFill>
                  <a:srgbClr val="002060"/>
                </a:solidFill>
              </a:rPr>
              <a:t>помста,відчуття</a:t>
            </a:r>
            <a:r>
              <a:rPr lang="ru-RU" sz="3200" b="0" dirty="0">
                <a:solidFill>
                  <a:srgbClr val="002060"/>
                </a:solidFill>
              </a:rPr>
              <a:t> </a:t>
            </a:r>
            <a:r>
              <a:rPr lang="ru-RU" sz="3200" b="0" dirty="0" err="1">
                <a:solidFill>
                  <a:srgbClr val="002060"/>
                </a:solidFill>
              </a:rPr>
              <a:t>неприязні</a:t>
            </a:r>
            <a:r>
              <a:rPr lang="ru-RU" sz="3200" b="0" dirty="0">
                <a:solidFill>
                  <a:srgbClr val="002060"/>
                </a:solidFill>
              </a:rPr>
              <a:t>, </a:t>
            </a:r>
            <a:r>
              <a:rPr lang="ru-RU" sz="3200" b="0" dirty="0" err="1">
                <a:solidFill>
                  <a:srgbClr val="002060"/>
                </a:solidFill>
              </a:rPr>
              <a:t>прагнення</a:t>
            </a:r>
            <a:r>
              <a:rPr lang="ru-RU" sz="3200" b="0" dirty="0">
                <a:solidFill>
                  <a:srgbClr val="002060"/>
                </a:solidFill>
              </a:rPr>
              <a:t> </a:t>
            </a:r>
            <a:r>
              <a:rPr lang="ru-RU" sz="3200" b="0" dirty="0" err="1">
                <a:solidFill>
                  <a:srgbClr val="002060"/>
                </a:solidFill>
              </a:rPr>
              <a:t>відновити</a:t>
            </a:r>
            <a:r>
              <a:rPr lang="ru-RU" sz="3200" b="0" dirty="0">
                <a:solidFill>
                  <a:srgbClr val="002060"/>
                </a:solidFill>
              </a:rPr>
              <a:t> </a:t>
            </a:r>
            <a:r>
              <a:rPr lang="ru-RU" sz="3200" b="0" dirty="0" err="1">
                <a:solidFill>
                  <a:srgbClr val="002060"/>
                </a:solidFill>
              </a:rPr>
              <a:t>справедливість</a:t>
            </a:r>
            <a:r>
              <a:rPr lang="ru-RU" sz="3200" b="0" dirty="0">
                <a:solidFill>
                  <a:srgbClr val="002060"/>
                </a:solidFill>
              </a:rPr>
              <a:t>; </a:t>
            </a:r>
            <a:r>
              <a:rPr lang="ru-RU" sz="3200" b="0" dirty="0" err="1">
                <a:solidFill>
                  <a:srgbClr val="002060"/>
                </a:solidFill>
              </a:rPr>
              <a:t>боротьба</a:t>
            </a:r>
            <a:r>
              <a:rPr lang="ru-RU" sz="3200" b="0" dirty="0">
                <a:solidFill>
                  <a:srgbClr val="002060"/>
                </a:solidFill>
              </a:rPr>
              <a:t> за </a:t>
            </a:r>
            <a:r>
              <a:rPr lang="ru-RU" sz="3200" b="0" dirty="0" err="1">
                <a:solidFill>
                  <a:srgbClr val="002060"/>
                </a:solidFill>
              </a:rPr>
              <a:t>владу</a:t>
            </a:r>
            <a:r>
              <a:rPr lang="ru-RU" sz="3200" b="0" dirty="0">
                <a:solidFill>
                  <a:srgbClr val="002060"/>
                </a:solidFill>
              </a:rPr>
              <a:t>; потреба </a:t>
            </a:r>
            <a:r>
              <a:rPr lang="ru-RU" sz="3200" b="0" dirty="0" err="1">
                <a:solidFill>
                  <a:srgbClr val="002060"/>
                </a:solidFill>
              </a:rPr>
              <a:t>підпорядкування</a:t>
            </a:r>
            <a:r>
              <a:rPr lang="ru-RU" sz="3200" b="0" dirty="0">
                <a:solidFill>
                  <a:srgbClr val="002060"/>
                </a:solidFill>
              </a:rPr>
              <a:t> </a:t>
            </a:r>
            <a:r>
              <a:rPr lang="ru-RU" sz="3200" b="0" dirty="0" err="1">
                <a:solidFill>
                  <a:srgbClr val="002060"/>
                </a:solidFill>
              </a:rPr>
              <a:t>лідерові</a:t>
            </a:r>
            <a:r>
              <a:rPr lang="ru-RU" sz="3200" b="0" dirty="0">
                <a:solidFill>
                  <a:srgbClr val="002060"/>
                </a:solidFill>
              </a:rPr>
              <a:t>, </a:t>
            </a:r>
            <a:r>
              <a:rPr lang="ru-RU" sz="3200" b="0" dirty="0" err="1">
                <a:solidFill>
                  <a:srgbClr val="002060"/>
                </a:solidFill>
              </a:rPr>
              <a:t>нейтралізації</a:t>
            </a:r>
            <a:r>
              <a:rPr lang="ru-RU" sz="3200" b="0" dirty="0">
                <a:solidFill>
                  <a:srgbClr val="002060"/>
                </a:solidFill>
              </a:rPr>
              <a:t> </a:t>
            </a:r>
            <a:r>
              <a:rPr lang="ru-RU" sz="3200" b="0" dirty="0" err="1">
                <a:solidFill>
                  <a:srgbClr val="002060"/>
                </a:solidFill>
              </a:rPr>
              <a:t>суперника</a:t>
            </a:r>
            <a:r>
              <a:rPr lang="ru-RU" sz="3200" b="0" dirty="0">
                <a:solidFill>
                  <a:srgbClr val="002060"/>
                </a:solidFill>
              </a:rPr>
              <a:t>, </a:t>
            </a:r>
            <a:r>
              <a:rPr lang="ru-RU" sz="3200" b="0" dirty="0" err="1">
                <a:solidFill>
                  <a:srgbClr val="002060"/>
                </a:solidFill>
              </a:rPr>
              <a:t>самоствердження</a:t>
            </a:r>
            <a:r>
              <a:rPr lang="ru-RU" sz="3200" b="0" dirty="0">
                <a:solidFill>
                  <a:srgbClr val="002060"/>
                </a:solidFill>
              </a:rPr>
              <a:t> </a:t>
            </a:r>
            <a:r>
              <a:rPr lang="ru-RU" sz="3200" b="0" dirty="0" err="1">
                <a:solidFill>
                  <a:srgbClr val="002060"/>
                </a:solidFill>
              </a:rPr>
              <a:t>тощо</a:t>
            </a:r>
            <a:r>
              <a:rPr lang="ru-RU" sz="3200" b="0" dirty="0">
                <a:solidFill>
                  <a:srgbClr val="002060"/>
                </a:solidFill>
              </a:rPr>
              <a:t> аж до </a:t>
            </a:r>
            <a:r>
              <a:rPr lang="ru-RU" sz="3200" b="0" dirty="0" err="1">
                <a:solidFill>
                  <a:srgbClr val="002060"/>
                </a:solidFill>
              </a:rPr>
              <a:t>задоволення</a:t>
            </a:r>
            <a:r>
              <a:rPr lang="ru-RU" sz="3200" b="0" dirty="0">
                <a:solidFill>
                  <a:srgbClr val="002060"/>
                </a:solidFill>
              </a:rPr>
              <a:t> </a:t>
            </a:r>
            <a:r>
              <a:rPr lang="ru-RU" sz="3200" b="0" dirty="0" err="1">
                <a:solidFill>
                  <a:srgbClr val="002060"/>
                </a:solidFill>
              </a:rPr>
              <a:t>садистських</a:t>
            </a:r>
            <a:r>
              <a:rPr lang="ru-RU" sz="3200" b="0" dirty="0">
                <a:solidFill>
                  <a:srgbClr val="002060"/>
                </a:solidFill>
              </a:rPr>
              <a:t> потреб </a:t>
            </a:r>
            <a:r>
              <a:rPr lang="ru-RU" sz="3200" b="0" dirty="0" err="1">
                <a:solidFill>
                  <a:srgbClr val="002060"/>
                </a:solidFill>
              </a:rPr>
              <a:t>окремих</a:t>
            </a:r>
            <a:r>
              <a:rPr lang="ru-RU" sz="3200" b="0" dirty="0">
                <a:solidFill>
                  <a:srgbClr val="002060"/>
                </a:solidFill>
              </a:rPr>
              <a:t> </a:t>
            </a:r>
            <a:r>
              <a:rPr lang="ru-RU" sz="3200" b="0" dirty="0" err="1">
                <a:solidFill>
                  <a:srgbClr val="002060"/>
                </a:solidFill>
              </a:rPr>
              <a:t>осіб</a:t>
            </a:r>
            <a:r>
              <a:rPr lang="ru-RU" sz="3200" b="0" dirty="0">
                <a:solidFill>
                  <a:srgbClr val="002060"/>
                </a:solidFill>
              </a:rPr>
              <a:t>.</a:t>
            </a:r>
          </a:p>
        </p:txBody>
      </p:sp>
      <p:pic>
        <p:nvPicPr>
          <p:cNvPr id="71683" name="Picture 3" descr="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57900" y="0"/>
            <a:ext cx="3086100" cy="23955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52400"/>
            <a:ext cx="7634288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uk-UA" sz="3200" dirty="0" smtClean="0">
                <a:solidFill>
                  <a:srgbClr val="000066"/>
                </a:solidFill>
              </a:rPr>
              <a:t/>
            </a:r>
            <a:br>
              <a:rPr lang="uk-UA" sz="3200" dirty="0" smtClean="0">
                <a:solidFill>
                  <a:srgbClr val="000066"/>
                </a:solidFill>
              </a:rPr>
            </a:br>
            <a:r>
              <a:rPr lang="uk-UA" sz="3200" dirty="0" smtClean="0">
                <a:solidFill>
                  <a:srgbClr val="000066"/>
                </a:solidFill>
              </a:rPr>
              <a:t>Найчастіше </a:t>
            </a:r>
            <a:r>
              <a:rPr lang="uk-UA" sz="3200" dirty="0">
                <a:solidFill>
                  <a:srgbClr val="000066"/>
                </a:solidFill>
              </a:rPr>
              <a:t>жертвами шкільного </a:t>
            </a:r>
            <a:br>
              <a:rPr lang="uk-UA" sz="3200" dirty="0">
                <a:solidFill>
                  <a:srgbClr val="000066"/>
                </a:solidFill>
              </a:rPr>
            </a:br>
            <a:r>
              <a:rPr lang="uk-UA" sz="3200" dirty="0" err="1">
                <a:solidFill>
                  <a:srgbClr val="000066"/>
                </a:solidFill>
              </a:rPr>
              <a:t>булінгу</a:t>
            </a:r>
            <a:r>
              <a:rPr lang="uk-UA" sz="3200" dirty="0">
                <a:solidFill>
                  <a:srgbClr val="000066"/>
                </a:solidFill>
              </a:rPr>
              <a:t> стають діти, які мають:</a:t>
            </a:r>
            <a:r>
              <a:rPr lang="ru-RU" sz="3200" dirty="0">
                <a:solidFill>
                  <a:srgbClr val="000066"/>
                </a:solidFill>
              </a:rPr>
              <a:t/>
            </a:r>
            <a:br>
              <a:rPr lang="ru-RU" sz="3200" dirty="0">
                <a:solidFill>
                  <a:srgbClr val="000066"/>
                </a:solidFill>
              </a:rPr>
            </a:br>
            <a:endParaRPr lang="ru-RU" sz="3200" dirty="0">
              <a:solidFill>
                <a:srgbClr val="000066"/>
              </a:solidFill>
            </a:endParaRPr>
          </a:p>
        </p:txBody>
      </p:sp>
      <p:sp>
        <p:nvSpPr>
          <p:cNvPr id="101379" name="Содержимое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uk-UA" sz="2400" dirty="0">
                <a:solidFill>
                  <a:schemeClr val="hlink"/>
                </a:solidFill>
              </a:rPr>
              <a:t>Фізичні недоліки:</a:t>
            </a:r>
            <a:r>
              <a:rPr lang="uk-UA" sz="2400" dirty="0"/>
              <a:t> носять окуляри,  діти зі зниженим слухом, порушенням опорно-рухового апарату (наприклад ДЦП), тобто ті, що не можуть захистити себе, фізично слабші за своїх однолітків.</a:t>
            </a:r>
            <a:endParaRPr lang="ru-RU" sz="2400" dirty="0"/>
          </a:p>
          <a:p>
            <a:r>
              <a:rPr lang="uk-UA" sz="2400" dirty="0">
                <a:solidFill>
                  <a:schemeClr val="hlink"/>
                </a:solidFill>
              </a:rPr>
              <a:t>Особливості поведінки:</a:t>
            </a:r>
            <a:r>
              <a:rPr lang="uk-UA" sz="2400" dirty="0"/>
              <a:t> замкнуті, сором`язливі, тривожні, імпульсивні, невпевнені в собі, нещасливі і ті, які мають занижену самооцінку.</a:t>
            </a:r>
            <a:endParaRPr lang="ru-RU" sz="2400" dirty="0"/>
          </a:p>
          <a:p>
            <a:r>
              <a:rPr lang="uk-UA" sz="2400" dirty="0">
                <a:solidFill>
                  <a:schemeClr val="hlink"/>
                </a:solidFill>
              </a:rPr>
              <a:t>Особливості зовнішності:</a:t>
            </a:r>
            <a:r>
              <a:rPr lang="uk-UA" sz="2400" dirty="0"/>
              <a:t> руде </a:t>
            </a:r>
            <a:r>
              <a:rPr lang="uk-UA" sz="2400" dirty="0" smtClean="0"/>
              <a:t>волосся, </a:t>
            </a:r>
            <a:r>
              <a:rPr lang="uk-UA" sz="2400" dirty="0" err="1"/>
              <a:t>клаповухість</a:t>
            </a:r>
            <a:r>
              <a:rPr lang="uk-UA" sz="2400" dirty="0"/>
              <a:t>, криві ноги, особлива форма голови, маса тіла (повні чи худі).</a:t>
            </a:r>
            <a:endParaRPr lang="ru-RU" sz="2400" dirty="0"/>
          </a:p>
          <a:p>
            <a:endParaRPr lang="ru-RU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Содержимое 2"/>
          <p:cNvSpPr>
            <a:spLocks noGrp="1"/>
          </p:cNvSpPr>
          <p:nvPr>
            <p:ph idx="4294967295"/>
          </p:nvPr>
        </p:nvSpPr>
        <p:spPr>
          <a:xfrm>
            <a:off x="500063" y="500063"/>
            <a:ext cx="8186737" cy="5911850"/>
          </a:xfrm>
        </p:spPr>
        <p:txBody>
          <a:bodyPr/>
          <a:lstStyle/>
          <a:p>
            <a:r>
              <a:rPr lang="uk-UA" sz="2400">
                <a:solidFill>
                  <a:schemeClr val="hlink"/>
                </a:solidFill>
              </a:rPr>
              <a:t>Недостатньо розвинені соціальні навички:</a:t>
            </a:r>
            <a:r>
              <a:rPr lang="uk-UA" sz="2400"/>
              <a:t> часто не мають ні одного близького друга, краще спілкуються з дорослими ніж з однолітками.</a:t>
            </a:r>
            <a:endParaRPr lang="ru-RU" sz="2400"/>
          </a:p>
          <a:p>
            <a:r>
              <a:rPr lang="uk-UA" sz="2400">
                <a:solidFill>
                  <a:schemeClr val="hlink"/>
                </a:solidFill>
              </a:rPr>
              <a:t>Страх перед школою:</a:t>
            </a:r>
            <a:r>
              <a:rPr lang="uk-UA" sz="2400"/>
              <a:t> неуспішність у навчанні часто формує у дітей негативне ставлення до школи, страх відвідування певних предметів, що сприймається оточуючими як підвищена тривожність, невпевненість, провокуючи агресію.</a:t>
            </a:r>
            <a:endParaRPr lang="ru-RU" sz="2400"/>
          </a:p>
          <a:p>
            <a:r>
              <a:rPr lang="uk-UA" sz="2400">
                <a:solidFill>
                  <a:schemeClr val="hlink"/>
                </a:solidFill>
              </a:rPr>
              <a:t>Відсутність досвіду життя в колективі</a:t>
            </a:r>
            <a:r>
              <a:rPr lang="uk-UA" sz="2400"/>
              <a:t> (домашні діти).</a:t>
            </a:r>
            <a:endParaRPr lang="ru-RU" sz="2400"/>
          </a:p>
          <a:p>
            <a:r>
              <a:rPr lang="uk-UA" sz="2400">
                <a:solidFill>
                  <a:schemeClr val="hlink"/>
                </a:solidFill>
              </a:rPr>
              <a:t>Хвороби:</a:t>
            </a:r>
            <a:r>
              <a:rPr lang="uk-UA" sz="2400"/>
              <a:t> епілепсія, заікання, енурез, дислалія (порушення мови), дисграфія (порушення письма), дислексія (порушення читання).</a:t>
            </a:r>
            <a:endParaRPr lang="ru-RU" sz="2400"/>
          </a:p>
          <a:p>
            <a:r>
              <a:rPr lang="uk-UA" sz="2400">
                <a:solidFill>
                  <a:schemeClr val="hlink"/>
                </a:solidFill>
              </a:rPr>
              <a:t>Низький інтелект</a:t>
            </a:r>
            <a:r>
              <a:rPr lang="uk-UA" sz="2400"/>
              <a:t> і труднощі в навчанні.</a:t>
            </a:r>
            <a:endParaRPr lang="ru-RU" sz="2400"/>
          </a:p>
          <a:p>
            <a:endParaRPr lang="ru-RU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333375"/>
            <a:ext cx="6934200" cy="1223963"/>
          </a:xfrm>
          <a:noFill/>
          <a:ln/>
        </p:spPr>
        <p:txBody>
          <a:bodyPr/>
          <a:lstStyle/>
          <a:p>
            <a:r>
              <a:rPr lang="ru-RU" sz="3200" i="1">
                <a:solidFill>
                  <a:srgbClr val="000066"/>
                </a:solidFill>
              </a:rPr>
              <a:t>Типові риси учнів, схильних</a:t>
            </a:r>
            <a:br>
              <a:rPr lang="ru-RU" sz="3200" i="1">
                <a:solidFill>
                  <a:srgbClr val="000066"/>
                </a:solidFill>
              </a:rPr>
            </a:br>
            <a:r>
              <a:rPr lang="ru-RU" sz="3200" i="1">
                <a:solidFill>
                  <a:srgbClr val="000066"/>
                </a:solidFill>
              </a:rPr>
              <a:t>до проявів насильства:</a:t>
            </a:r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ru-RU" sz="2800"/>
              <a:t>вони відчувають сильну потребу панувати</a:t>
            </a:r>
          </a:p>
          <a:p>
            <a:pPr>
              <a:buFontTx/>
              <a:buNone/>
            </a:pPr>
            <a:r>
              <a:rPr lang="ru-RU" sz="2800"/>
              <a:t>й підпорядковувати собі інших учнів, переслідуючи власні цілі; вони імпульсивні й легко шаленіють;</a:t>
            </a:r>
          </a:p>
          <a:p>
            <a:r>
              <a:rPr lang="ru-RU" sz="2800"/>
              <a:t>вони часто зухвалі та агресивні в ставленні</a:t>
            </a:r>
          </a:p>
          <a:p>
            <a:pPr>
              <a:buFontTx/>
              <a:buNone/>
            </a:pPr>
            <a:r>
              <a:rPr lang="ru-RU" sz="2800"/>
              <a:t>до дорослих (передусім батьків і вчителів);</a:t>
            </a:r>
          </a:p>
          <a:p>
            <a:r>
              <a:rPr lang="ru-RU" sz="2800"/>
              <a:t>вони не виявляють співчуття до своїх жертв;</a:t>
            </a:r>
          </a:p>
          <a:p>
            <a:r>
              <a:rPr lang="ru-RU" sz="2800"/>
              <a:t>якщо це хлопчики, вони зазвичай фізично</a:t>
            </a:r>
          </a:p>
          <a:p>
            <a:pPr>
              <a:buFontTx/>
              <a:buNone/>
            </a:pPr>
            <a:r>
              <a:rPr lang="ru-RU" sz="2800"/>
              <a:t>сильніші за інших.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7348538" cy="914400"/>
          </a:xfrm>
        </p:spPr>
        <p:txBody>
          <a:bodyPr>
            <a:normAutofit fontScale="90000"/>
          </a:bodyPr>
          <a:lstStyle/>
          <a:p>
            <a:pPr algn="ctr"/>
            <a:r>
              <a:rPr lang="uk-UA" sz="3200" dirty="0" smtClean="0">
                <a:solidFill>
                  <a:srgbClr val="000066"/>
                </a:solidFill>
              </a:rPr>
              <a:t/>
            </a:r>
            <a:br>
              <a:rPr lang="uk-UA" sz="3200" dirty="0" smtClean="0">
                <a:solidFill>
                  <a:srgbClr val="000066"/>
                </a:solidFill>
              </a:rPr>
            </a:br>
            <a:r>
              <a:rPr lang="uk-UA" sz="3200" dirty="0" smtClean="0">
                <a:solidFill>
                  <a:srgbClr val="000066"/>
                </a:solidFill>
              </a:rPr>
              <a:t/>
            </a:r>
            <a:br>
              <a:rPr lang="uk-UA" sz="3200" dirty="0" smtClean="0">
                <a:solidFill>
                  <a:srgbClr val="000066"/>
                </a:solidFill>
              </a:rPr>
            </a:br>
            <a:r>
              <a:rPr lang="uk-UA" sz="3200" dirty="0" smtClean="0">
                <a:solidFill>
                  <a:srgbClr val="000066"/>
                </a:solidFill>
              </a:rPr>
              <a:t>Поведінка </a:t>
            </a:r>
            <a:r>
              <a:rPr lang="uk-UA" sz="3200" dirty="0">
                <a:solidFill>
                  <a:srgbClr val="000066"/>
                </a:solidFill>
              </a:rPr>
              <a:t>жертви виявляється </a:t>
            </a:r>
            <a:br>
              <a:rPr lang="uk-UA" sz="3200" dirty="0">
                <a:solidFill>
                  <a:srgbClr val="000066"/>
                </a:solidFill>
              </a:rPr>
            </a:br>
            <a:r>
              <a:rPr lang="uk-UA" sz="3200" dirty="0">
                <a:solidFill>
                  <a:srgbClr val="000066"/>
                </a:solidFill>
              </a:rPr>
              <a:t>за такими показниками:</a:t>
            </a:r>
            <a:r>
              <a:rPr lang="ru-RU" dirty="0">
                <a:solidFill>
                  <a:srgbClr val="000066"/>
                </a:solidFill>
              </a:rPr>
              <a:t/>
            </a:r>
            <a:br>
              <a:rPr lang="ru-RU" dirty="0">
                <a:solidFill>
                  <a:srgbClr val="000066"/>
                </a:solidFill>
              </a:rPr>
            </a:br>
            <a:endParaRPr lang="ru-RU" dirty="0">
              <a:solidFill>
                <a:srgbClr val="000066"/>
              </a:solidFill>
            </a:endParaRPr>
          </a:p>
        </p:txBody>
      </p:sp>
      <p:sp>
        <p:nvSpPr>
          <p:cNvPr id="103427" name="Содержимое 2"/>
          <p:cNvSpPr>
            <a:spLocks noGrp="1"/>
          </p:cNvSpPr>
          <p:nvPr>
            <p:ph idx="4294967295"/>
          </p:nvPr>
        </p:nvSpPr>
        <p:spPr>
          <a:xfrm>
            <a:off x="500063" y="914400"/>
            <a:ext cx="8643937" cy="5426075"/>
          </a:xfrm>
        </p:spPr>
        <p:txBody>
          <a:bodyPr/>
          <a:lstStyle/>
          <a:p>
            <a:r>
              <a:rPr lang="uk-UA" sz="2000" dirty="0"/>
              <a:t>Шкільні речі часто бувають розкидані по класу чи сховані.</a:t>
            </a:r>
            <a:endParaRPr lang="ru-RU" sz="2000" dirty="0"/>
          </a:p>
          <a:p>
            <a:r>
              <a:rPr lang="uk-UA" sz="2000" dirty="0"/>
              <a:t>На уроках веде себе боязливо, замкнений, коли відповідає, по класу розповсюджується шум, сміх, коментарі.</a:t>
            </a:r>
            <a:endParaRPr lang="ru-RU" sz="2000" dirty="0"/>
          </a:p>
          <a:p>
            <a:r>
              <a:rPr lang="uk-UA" sz="2000" dirty="0"/>
              <a:t>Під час перерви, в їдальні, тримається осторонь інших, уникає ровесників і старших школярів, намагається бути недалеко від вчителів</a:t>
            </a:r>
            <a:r>
              <a:rPr lang="uk-UA" sz="2000" dirty="0" smtClean="0"/>
              <a:t>.</a:t>
            </a:r>
          </a:p>
          <a:p>
            <a:r>
              <a:rPr lang="uk-UA" sz="2000" dirty="0" smtClean="0"/>
              <a:t>Дитину ображають, дражнять, дають образливі прізвиська.</a:t>
            </a:r>
            <a:endParaRPr lang="ru-RU" sz="2000" dirty="0" smtClean="0"/>
          </a:p>
          <a:p>
            <a:r>
              <a:rPr lang="uk-UA" sz="2000" dirty="0" smtClean="0"/>
              <a:t>Добре контактує з вчителями і погано з ровесниками.</a:t>
            </a:r>
            <a:endParaRPr lang="ru-RU" sz="2000" dirty="0" smtClean="0"/>
          </a:p>
          <a:p>
            <a:r>
              <a:rPr lang="uk-UA" sz="2000" dirty="0" smtClean="0"/>
              <a:t>Запізнюється на уроки або пізно йде зі школи.</a:t>
            </a:r>
            <a:endParaRPr lang="ru-RU" sz="2000" dirty="0" smtClean="0"/>
          </a:p>
          <a:p>
            <a:r>
              <a:rPr lang="uk-UA" sz="2000" dirty="0" smtClean="0"/>
              <a:t>Під час групових занять дитину ігнорують або обирають останньою.</a:t>
            </a:r>
            <a:endParaRPr lang="ru-RU" sz="2000" dirty="0" smtClean="0"/>
          </a:p>
          <a:p>
            <a:endParaRPr lang="ru-RU" sz="2000" dirty="0"/>
          </a:p>
          <a:p>
            <a:endParaRPr lang="ru-RU" dirty="0"/>
          </a:p>
        </p:txBody>
      </p:sp>
      <p:pic>
        <p:nvPicPr>
          <p:cNvPr id="4" name="Picture 6" descr="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6200" y="4383892"/>
            <a:ext cx="4267200" cy="28297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14400" y="76200"/>
            <a:ext cx="6229350" cy="10668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uk-UA" dirty="0">
                <a:solidFill>
                  <a:srgbClr val="663300"/>
                </a:solidFill>
                <a:latin typeface="+mj-lt"/>
                <a:ea typeface="+mj-ea"/>
                <a:cs typeface="+mj-cs"/>
              </a:rPr>
              <a:t>Дослідження </a:t>
            </a:r>
            <a:r>
              <a:rPr lang="uk-UA" dirty="0" err="1">
                <a:solidFill>
                  <a:srgbClr val="663300"/>
                </a:solidFill>
                <a:latin typeface="+mj-lt"/>
                <a:ea typeface="+mj-ea"/>
                <a:cs typeface="+mj-cs"/>
              </a:rPr>
              <a:t>булінгу</a:t>
            </a:r>
            <a:r>
              <a:rPr lang="uk-UA" dirty="0">
                <a:solidFill>
                  <a:srgbClr val="663300"/>
                </a:solidFill>
                <a:latin typeface="+mj-lt"/>
                <a:ea typeface="+mj-ea"/>
                <a:cs typeface="+mj-cs"/>
              </a:rPr>
              <a:t> в школі</a:t>
            </a:r>
            <a:endParaRPr lang="en-US" dirty="0">
              <a:solidFill>
                <a:srgbClr val="6633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93187" name="Rectangle 3"/>
          <p:cNvSpPr>
            <a:spLocks noChangeArrowheads="1"/>
          </p:cNvSpPr>
          <p:nvPr/>
        </p:nvSpPr>
        <p:spPr bwMode="gray">
          <a:xfrm>
            <a:off x="5197475" y="4641850"/>
            <a:ext cx="3465513" cy="390525"/>
          </a:xfrm>
          <a:prstGeom prst="rect">
            <a:avLst/>
          </a:prstGeom>
          <a:gradFill rotWithShape="1">
            <a:gsLst>
              <a:gs pos="0">
                <a:srgbClr val="D7D7D7"/>
              </a:gs>
              <a:gs pos="100000">
                <a:srgbClr val="F4F4F4"/>
              </a:gs>
            </a:gsLst>
            <a:lin ang="18900000" scaled="1"/>
          </a:gradFill>
          <a:ln w="9525">
            <a:miter lim="800000"/>
            <a:headEnd/>
            <a:tailEnd/>
          </a:ln>
          <a:scene3d>
            <a:camera prst="legacyPerspectiveTopLeft"/>
            <a:lightRig rig="legacyFlat3" dir="r"/>
          </a:scene3d>
          <a:sp3d extrusionH="1801800" prstMaterial="legacyMatte">
            <a:bevelT w="13500" h="13500" prst="angle"/>
            <a:bevelB w="13500" h="13500" prst="angle"/>
            <a:extrusionClr>
              <a:srgbClr val="D7D7D7"/>
            </a:extrusionClr>
          </a:sp3d>
        </p:spPr>
        <p:txBody>
          <a:bodyPr wrap="none" anchor="ctr">
            <a:flatTx/>
          </a:bodyPr>
          <a:lstStyle/>
          <a:p>
            <a:endParaRPr lang="uk-UA">
              <a:cs typeface="Arial" pitchFamily="34" charset="0"/>
            </a:endParaRPr>
          </a:p>
        </p:txBody>
      </p:sp>
      <p:sp>
        <p:nvSpPr>
          <p:cNvPr id="93188" name="Rectangle 4"/>
          <p:cNvSpPr>
            <a:spLocks noChangeArrowheads="1"/>
          </p:cNvSpPr>
          <p:nvPr/>
        </p:nvSpPr>
        <p:spPr bwMode="gray">
          <a:xfrm>
            <a:off x="1346200" y="4641850"/>
            <a:ext cx="3465513" cy="390525"/>
          </a:xfrm>
          <a:prstGeom prst="rect">
            <a:avLst/>
          </a:prstGeom>
          <a:gradFill rotWithShape="1">
            <a:gsLst>
              <a:gs pos="0">
                <a:srgbClr val="D7D7D7"/>
              </a:gs>
              <a:gs pos="100000">
                <a:srgbClr val="F4F4F4"/>
              </a:gs>
            </a:gsLst>
            <a:lin ang="18900000" scaled="1"/>
          </a:gradFill>
          <a:ln w="9525">
            <a:miter lim="800000"/>
            <a:headEnd/>
            <a:tailEnd/>
          </a:ln>
          <a:scene3d>
            <a:camera prst="legacyPerspectiveTopRight"/>
            <a:lightRig rig="legacyFlat3" dir="r"/>
          </a:scene3d>
          <a:sp3d extrusionH="1801800" prstMaterial="legacyMatte">
            <a:bevelT w="13500" h="13500" prst="angle"/>
            <a:bevelB w="13500" h="13500" prst="angle"/>
            <a:extrusionClr>
              <a:srgbClr val="D7D7D7"/>
            </a:extrusionClr>
          </a:sp3d>
        </p:spPr>
        <p:txBody>
          <a:bodyPr wrap="none" anchor="ctr">
            <a:flatTx/>
          </a:bodyPr>
          <a:lstStyle/>
          <a:p>
            <a:endParaRPr lang="uk-UA">
              <a:cs typeface="Arial" pitchFamily="34" charset="0"/>
            </a:endParaRP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2806700" y="3455988"/>
            <a:ext cx="660400" cy="1157287"/>
            <a:chOff x="2111" y="2247"/>
            <a:chExt cx="592" cy="1034"/>
          </a:xfrm>
        </p:grpSpPr>
        <p:sp>
          <p:nvSpPr>
            <p:cNvPr id="35846" name="Freeform 6"/>
            <p:cNvSpPr>
              <a:spLocks/>
            </p:cNvSpPr>
            <p:nvPr/>
          </p:nvSpPr>
          <p:spPr bwMode="gray">
            <a:xfrm>
              <a:off x="2111" y="2448"/>
              <a:ext cx="592" cy="833"/>
            </a:xfrm>
            <a:custGeom>
              <a:avLst/>
              <a:gdLst/>
              <a:ahLst/>
              <a:cxnLst>
                <a:cxn ang="0">
                  <a:pos x="168" y="1"/>
                </a:cxn>
                <a:cxn ang="0">
                  <a:pos x="148" y="33"/>
                </a:cxn>
                <a:cxn ang="0">
                  <a:pos x="127" y="1"/>
                </a:cxn>
                <a:cxn ang="0">
                  <a:pos x="70" y="17"/>
                </a:cxn>
                <a:cxn ang="0">
                  <a:pos x="1" y="174"/>
                </a:cxn>
                <a:cxn ang="0">
                  <a:pos x="36" y="213"/>
                </a:cxn>
                <a:cxn ang="0">
                  <a:pos x="86" y="57"/>
                </a:cxn>
                <a:cxn ang="0">
                  <a:pos x="14" y="411"/>
                </a:cxn>
                <a:cxn ang="0">
                  <a:pos x="34" y="466"/>
                </a:cxn>
                <a:cxn ang="0">
                  <a:pos x="133" y="440"/>
                </a:cxn>
                <a:cxn ang="0">
                  <a:pos x="147" y="232"/>
                </a:cxn>
                <a:cxn ang="0">
                  <a:pos x="169" y="439"/>
                </a:cxn>
                <a:cxn ang="0">
                  <a:pos x="262" y="468"/>
                </a:cxn>
                <a:cxn ang="0">
                  <a:pos x="282" y="407"/>
                </a:cxn>
                <a:cxn ang="0">
                  <a:pos x="210" y="57"/>
                </a:cxn>
                <a:cxn ang="0">
                  <a:pos x="230" y="135"/>
                </a:cxn>
                <a:cxn ang="0">
                  <a:pos x="281" y="236"/>
                </a:cxn>
                <a:cxn ang="0">
                  <a:pos x="295" y="162"/>
                </a:cxn>
                <a:cxn ang="0">
                  <a:pos x="216" y="8"/>
                </a:cxn>
                <a:cxn ang="0">
                  <a:pos x="168" y="1"/>
                </a:cxn>
              </a:cxnLst>
              <a:rect l="0" t="0" r="r" b="b"/>
              <a:pathLst>
                <a:path w="320" h="479">
                  <a:moveTo>
                    <a:pt x="168" y="1"/>
                  </a:moveTo>
                  <a:cubicBezTo>
                    <a:pt x="165" y="15"/>
                    <a:pt x="154" y="34"/>
                    <a:pt x="148" y="33"/>
                  </a:cubicBezTo>
                  <a:cubicBezTo>
                    <a:pt x="141" y="33"/>
                    <a:pt x="133" y="15"/>
                    <a:pt x="127" y="1"/>
                  </a:cubicBezTo>
                  <a:cubicBezTo>
                    <a:pt x="105" y="0"/>
                    <a:pt x="88" y="5"/>
                    <a:pt x="70" y="17"/>
                  </a:cubicBezTo>
                  <a:cubicBezTo>
                    <a:pt x="57" y="32"/>
                    <a:pt x="0" y="165"/>
                    <a:pt x="1" y="174"/>
                  </a:cubicBezTo>
                  <a:cubicBezTo>
                    <a:pt x="1" y="183"/>
                    <a:pt x="3" y="212"/>
                    <a:pt x="36" y="213"/>
                  </a:cubicBezTo>
                  <a:cubicBezTo>
                    <a:pt x="63" y="197"/>
                    <a:pt x="86" y="57"/>
                    <a:pt x="86" y="57"/>
                  </a:cubicBezTo>
                  <a:cubicBezTo>
                    <a:pt x="79" y="92"/>
                    <a:pt x="14" y="411"/>
                    <a:pt x="14" y="411"/>
                  </a:cubicBezTo>
                  <a:cubicBezTo>
                    <a:pt x="9" y="452"/>
                    <a:pt x="24" y="464"/>
                    <a:pt x="34" y="466"/>
                  </a:cubicBezTo>
                  <a:cubicBezTo>
                    <a:pt x="55" y="471"/>
                    <a:pt x="114" y="479"/>
                    <a:pt x="133" y="440"/>
                  </a:cubicBezTo>
                  <a:cubicBezTo>
                    <a:pt x="152" y="401"/>
                    <a:pt x="141" y="232"/>
                    <a:pt x="147" y="232"/>
                  </a:cubicBezTo>
                  <a:cubicBezTo>
                    <a:pt x="153" y="232"/>
                    <a:pt x="150" y="400"/>
                    <a:pt x="169" y="439"/>
                  </a:cubicBezTo>
                  <a:cubicBezTo>
                    <a:pt x="188" y="478"/>
                    <a:pt x="243" y="473"/>
                    <a:pt x="262" y="468"/>
                  </a:cubicBezTo>
                  <a:cubicBezTo>
                    <a:pt x="272" y="462"/>
                    <a:pt x="292" y="459"/>
                    <a:pt x="282" y="407"/>
                  </a:cubicBezTo>
                  <a:lnTo>
                    <a:pt x="210" y="57"/>
                  </a:lnTo>
                  <a:cubicBezTo>
                    <a:pt x="201" y="12"/>
                    <a:pt x="218" y="105"/>
                    <a:pt x="230" y="135"/>
                  </a:cubicBezTo>
                  <a:cubicBezTo>
                    <a:pt x="242" y="165"/>
                    <a:pt x="242" y="254"/>
                    <a:pt x="281" y="236"/>
                  </a:cubicBezTo>
                  <a:cubicBezTo>
                    <a:pt x="320" y="218"/>
                    <a:pt x="299" y="180"/>
                    <a:pt x="295" y="162"/>
                  </a:cubicBezTo>
                  <a:cubicBezTo>
                    <a:pt x="288" y="150"/>
                    <a:pt x="237" y="17"/>
                    <a:pt x="216" y="8"/>
                  </a:cubicBezTo>
                  <a:cubicBezTo>
                    <a:pt x="183" y="0"/>
                    <a:pt x="168" y="1"/>
                    <a:pt x="168" y="1"/>
                  </a:cubicBezTo>
                  <a:close/>
                </a:path>
              </a:pathLst>
            </a:custGeom>
            <a:solidFill>
              <a:schemeClr val="accent1"/>
            </a:solidFill>
            <a:ln w="19050" cmpd="sng">
              <a:noFill/>
              <a:round/>
              <a:headEnd/>
              <a:tailEnd/>
            </a:ln>
            <a:effectLst>
              <a:outerShdw dist="71842" dir="13500000" algn="ctr" rotWithShape="0">
                <a:schemeClr val="tx1"/>
              </a:outerShdw>
            </a:effec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35847" name="Oval 7"/>
            <p:cNvSpPr>
              <a:spLocks noChangeArrowheads="1"/>
            </p:cNvSpPr>
            <p:nvPr/>
          </p:nvSpPr>
          <p:spPr bwMode="gray">
            <a:xfrm flipH="1">
              <a:off x="2286" y="2247"/>
              <a:ext cx="199" cy="216"/>
            </a:xfrm>
            <a:prstGeom prst="ellipse">
              <a:avLst/>
            </a:prstGeom>
            <a:solidFill>
              <a:schemeClr val="accent1"/>
            </a:solidFill>
            <a:ln w="19050">
              <a:noFill/>
              <a:round/>
              <a:headEnd/>
              <a:tailEnd/>
            </a:ln>
            <a:effectLst>
              <a:outerShdw dist="71842" dir="135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</p:grpSp>
      <p:sp>
        <p:nvSpPr>
          <p:cNvPr id="93192" name="Text Box 8"/>
          <p:cNvSpPr txBox="1">
            <a:spLocks noChangeArrowheads="1"/>
          </p:cNvSpPr>
          <p:nvPr/>
        </p:nvSpPr>
        <p:spPr bwMode="gray">
          <a:xfrm>
            <a:off x="5286375" y="4659313"/>
            <a:ext cx="1014413" cy="3381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uk-UA" sz="1600" b="1">
                <a:solidFill>
                  <a:srgbClr val="080808"/>
                </a:solidFill>
                <a:cs typeface="Arial" pitchFamily="34" charset="0"/>
              </a:rPr>
              <a:t>Поч.шк.</a:t>
            </a:r>
            <a:endParaRPr lang="en-US" sz="1600" b="1">
              <a:solidFill>
                <a:srgbClr val="080808"/>
              </a:solidFill>
              <a:cs typeface="Arial" pitchFamily="34" charset="0"/>
            </a:endParaRPr>
          </a:p>
        </p:txBody>
      </p:sp>
      <p:sp>
        <p:nvSpPr>
          <p:cNvPr id="93193" name="Text Box 9"/>
          <p:cNvSpPr txBox="1">
            <a:spLocks noChangeArrowheads="1"/>
          </p:cNvSpPr>
          <p:nvPr/>
        </p:nvSpPr>
        <p:spPr bwMode="gray">
          <a:xfrm>
            <a:off x="6215063" y="4659313"/>
            <a:ext cx="1001712" cy="3381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uk-UA" sz="1600" b="1">
                <a:solidFill>
                  <a:srgbClr val="080808"/>
                </a:solidFill>
                <a:cs typeface="Arial" pitchFamily="34" charset="0"/>
              </a:rPr>
              <a:t>Сер.шк.</a:t>
            </a:r>
            <a:endParaRPr lang="en-US" sz="1600" b="1">
              <a:solidFill>
                <a:srgbClr val="080808"/>
              </a:solidFill>
              <a:cs typeface="Arial" pitchFamily="34" charset="0"/>
            </a:endParaRPr>
          </a:p>
        </p:txBody>
      </p:sp>
      <p:sp>
        <p:nvSpPr>
          <p:cNvPr id="93194" name="Text Box 10"/>
          <p:cNvSpPr txBox="1">
            <a:spLocks noChangeArrowheads="1"/>
          </p:cNvSpPr>
          <p:nvPr/>
        </p:nvSpPr>
        <p:spPr bwMode="gray">
          <a:xfrm>
            <a:off x="7304088" y="4659313"/>
            <a:ext cx="92392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uk-UA" sz="1600" b="1">
                <a:solidFill>
                  <a:srgbClr val="080808"/>
                </a:solidFill>
                <a:cs typeface="Arial" pitchFamily="34" charset="0"/>
              </a:rPr>
              <a:t>Ст.шк.</a:t>
            </a:r>
            <a:endParaRPr lang="en-US" sz="1600" b="1">
              <a:solidFill>
                <a:srgbClr val="080808"/>
              </a:solidFill>
              <a:cs typeface="Arial" pitchFamily="34" charset="0"/>
            </a:endParaRPr>
          </a:p>
        </p:txBody>
      </p:sp>
      <p:sp>
        <p:nvSpPr>
          <p:cNvPr id="93195" name="Rectangle 11"/>
          <p:cNvSpPr>
            <a:spLocks noChangeArrowheads="1"/>
          </p:cNvSpPr>
          <p:nvPr/>
        </p:nvSpPr>
        <p:spPr bwMode="gray">
          <a:xfrm>
            <a:off x="1447800" y="2692400"/>
            <a:ext cx="968375" cy="369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b="1">
                <a:solidFill>
                  <a:schemeClr val="tx2"/>
                </a:solidFill>
                <a:cs typeface="Arial" pitchFamily="34" charset="0"/>
              </a:rPr>
              <a:t>Хлопці</a:t>
            </a:r>
            <a:endParaRPr lang="en-US" b="1">
              <a:solidFill>
                <a:schemeClr val="tx2"/>
              </a:solidFill>
              <a:cs typeface="Arial" pitchFamily="34" charset="0"/>
            </a:endParaRPr>
          </a:p>
        </p:txBody>
      </p:sp>
      <p:sp>
        <p:nvSpPr>
          <p:cNvPr id="93196" name="Rectangle 12"/>
          <p:cNvSpPr>
            <a:spLocks noChangeArrowheads="1"/>
          </p:cNvSpPr>
          <p:nvPr/>
        </p:nvSpPr>
        <p:spPr bwMode="gray">
          <a:xfrm>
            <a:off x="5105400" y="2667000"/>
            <a:ext cx="1052513" cy="369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b="1">
                <a:cs typeface="Arial" pitchFamily="34" charset="0"/>
              </a:rPr>
              <a:t>Дівчата</a:t>
            </a:r>
            <a:endParaRPr lang="en-US" b="1">
              <a:cs typeface="Arial" pitchFamily="34" charset="0"/>
            </a:endParaRPr>
          </a:p>
        </p:txBody>
      </p:sp>
      <p:sp>
        <p:nvSpPr>
          <p:cNvPr id="93197" name="Text Box 17"/>
          <p:cNvSpPr txBox="1">
            <a:spLocks noChangeArrowheads="1"/>
          </p:cNvSpPr>
          <p:nvPr/>
        </p:nvSpPr>
        <p:spPr bwMode="gray">
          <a:xfrm>
            <a:off x="2814638" y="3767138"/>
            <a:ext cx="655637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uk-UA" sz="1600" b="1">
                <a:solidFill>
                  <a:srgbClr val="FEFEFE"/>
                </a:solidFill>
                <a:cs typeface="Arial" pitchFamily="34" charset="0"/>
              </a:rPr>
              <a:t>35</a:t>
            </a:r>
            <a:r>
              <a:rPr lang="en-US" sz="1600" b="1">
                <a:solidFill>
                  <a:srgbClr val="FEFEFE"/>
                </a:solidFill>
                <a:cs typeface="Arial" pitchFamily="34" charset="0"/>
              </a:rPr>
              <a:t>%</a:t>
            </a:r>
          </a:p>
        </p:txBody>
      </p:sp>
      <p:sp>
        <p:nvSpPr>
          <p:cNvPr id="93198" name="Text Box 18"/>
          <p:cNvSpPr txBox="1">
            <a:spLocks noChangeArrowheads="1"/>
          </p:cNvSpPr>
          <p:nvPr/>
        </p:nvSpPr>
        <p:spPr bwMode="gray">
          <a:xfrm>
            <a:off x="1643063" y="4659313"/>
            <a:ext cx="1025525" cy="3381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uk-UA" sz="1600" b="1">
                <a:solidFill>
                  <a:srgbClr val="080808"/>
                </a:solidFill>
                <a:cs typeface="Arial" pitchFamily="34" charset="0"/>
              </a:rPr>
              <a:t>Поч.шк.</a:t>
            </a:r>
            <a:endParaRPr lang="en-US" sz="1600" b="1">
              <a:solidFill>
                <a:srgbClr val="080808"/>
              </a:solidFill>
              <a:cs typeface="Arial" pitchFamily="34" charset="0"/>
            </a:endParaRPr>
          </a:p>
        </p:txBody>
      </p:sp>
      <p:sp>
        <p:nvSpPr>
          <p:cNvPr id="93199" name="Text Box 19"/>
          <p:cNvSpPr txBox="1">
            <a:spLocks noChangeArrowheads="1"/>
          </p:cNvSpPr>
          <p:nvPr/>
        </p:nvSpPr>
        <p:spPr bwMode="gray">
          <a:xfrm>
            <a:off x="2571750" y="4659313"/>
            <a:ext cx="1006475" cy="3381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uk-UA" sz="1600" b="1">
                <a:solidFill>
                  <a:srgbClr val="080808"/>
                </a:solidFill>
                <a:cs typeface="Arial" pitchFamily="34" charset="0"/>
              </a:rPr>
              <a:t>Сер.шк.</a:t>
            </a:r>
            <a:endParaRPr lang="en-US" sz="1600" b="1">
              <a:solidFill>
                <a:srgbClr val="080808"/>
              </a:solidFill>
              <a:cs typeface="Arial" pitchFamily="34" charset="0"/>
            </a:endParaRPr>
          </a:p>
        </p:txBody>
      </p:sp>
      <p:sp>
        <p:nvSpPr>
          <p:cNvPr id="93200" name="Text Box 20"/>
          <p:cNvSpPr txBox="1">
            <a:spLocks noChangeArrowheads="1"/>
          </p:cNvSpPr>
          <p:nvPr/>
        </p:nvSpPr>
        <p:spPr bwMode="gray">
          <a:xfrm>
            <a:off x="3651250" y="4659313"/>
            <a:ext cx="92392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uk-UA" sz="1600" b="1">
                <a:solidFill>
                  <a:srgbClr val="080808"/>
                </a:solidFill>
                <a:cs typeface="Arial" pitchFamily="34" charset="0"/>
              </a:rPr>
              <a:t>Ст.шк.</a:t>
            </a:r>
            <a:endParaRPr lang="en-US" sz="1600" b="1">
              <a:solidFill>
                <a:srgbClr val="080808"/>
              </a:solidFill>
              <a:cs typeface="Arial" pitchFamily="34" charset="0"/>
            </a:endParaRPr>
          </a:p>
        </p:txBody>
      </p:sp>
      <p:grpSp>
        <p:nvGrpSpPr>
          <p:cNvPr id="3" name="Group 21"/>
          <p:cNvGrpSpPr>
            <a:grpSpLocks/>
          </p:cNvGrpSpPr>
          <p:nvPr/>
        </p:nvGrpSpPr>
        <p:grpSpPr bwMode="auto">
          <a:xfrm>
            <a:off x="3659188" y="2927350"/>
            <a:ext cx="969962" cy="1695450"/>
            <a:chOff x="2111" y="2247"/>
            <a:chExt cx="592" cy="1034"/>
          </a:xfrm>
        </p:grpSpPr>
        <p:sp>
          <p:nvSpPr>
            <p:cNvPr id="35862" name="Freeform 22"/>
            <p:cNvSpPr>
              <a:spLocks/>
            </p:cNvSpPr>
            <p:nvPr/>
          </p:nvSpPr>
          <p:spPr bwMode="gray">
            <a:xfrm>
              <a:off x="2111" y="2449"/>
              <a:ext cx="592" cy="832"/>
            </a:xfrm>
            <a:custGeom>
              <a:avLst/>
              <a:gdLst/>
              <a:ahLst/>
              <a:cxnLst>
                <a:cxn ang="0">
                  <a:pos x="168" y="1"/>
                </a:cxn>
                <a:cxn ang="0">
                  <a:pos x="148" y="33"/>
                </a:cxn>
                <a:cxn ang="0">
                  <a:pos x="127" y="1"/>
                </a:cxn>
                <a:cxn ang="0">
                  <a:pos x="70" y="17"/>
                </a:cxn>
                <a:cxn ang="0">
                  <a:pos x="1" y="174"/>
                </a:cxn>
                <a:cxn ang="0">
                  <a:pos x="36" y="213"/>
                </a:cxn>
                <a:cxn ang="0">
                  <a:pos x="86" y="57"/>
                </a:cxn>
                <a:cxn ang="0">
                  <a:pos x="14" y="411"/>
                </a:cxn>
                <a:cxn ang="0">
                  <a:pos x="34" y="466"/>
                </a:cxn>
                <a:cxn ang="0">
                  <a:pos x="133" y="440"/>
                </a:cxn>
                <a:cxn ang="0">
                  <a:pos x="147" y="232"/>
                </a:cxn>
                <a:cxn ang="0">
                  <a:pos x="169" y="439"/>
                </a:cxn>
                <a:cxn ang="0">
                  <a:pos x="262" y="468"/>
                </a:cxn>
                <a:cxn ang="0">
                  <a:pos x="282" y="407"/>
                </a:cxn>
                <a:cxn ang="0">
                  <a:pos x="210" y="57"/>
                </a:cxn>
                <a:cxn ang="0">
                  <a:pos x="230" y="135"/>
                </a:cxn>
                <a:cxn ang="0">
                  <a:pos x="281" y="236"/>
                </a:cxn>
                <a:cxn ang="0">
                  <a:pos x="295" y="162"/>
                </a:cxn>
                <a:cxn ang="0">
                  <a:pos x="216" y="8"/>
                </a:cxn>
                <a:cxn ang="0">
                  <a:pos x="168" y="1"/>
                </a:cxn>
              </a:cxnLst>
              <a:rect l="0" t="0" r="r" b="b"/>
              <a:pathLst>
                <a:path w="320" h="479">
                  <a:moveTo>
                    <a:pt x="168" y="1"/>
                  </a:moveTo>
                  <a:cubicBezTo>
                    <a:pt x="165" y="15"/>
                    <a:pt x="154" y="34"/>
                    <a:pt x="148" y="33"/>
                  </a:cubicBezTo>
                  <a:cubicBezTo>
                    <a:pt x="141" y="33"/>
                    <a:pt x="133" y="15"/>
                    <a:pt x="127" y="1"/>
                  </a:cubicBezTo>
                  <a:cubicBezTo>
                    <a:pt x="105" y="0"/>
                    <a:pt x="88" y="5"/>
                    <a:pt x="70" y="17"/>
                  </a:cubicBezTo>
                  <a:cubicBezTo>
                    <a:pt x="57" y="32"/>
                    <a:pt x="0" y="165"/>
                    <a:pt x="1" y="174"/>
                  </a:cubicBezTo>
                  <a:cubicBezTo>
                    <a:pt x="1" y="183"/>
                    <a:pt x="3" y="212"/>
                    <a:pt x="36" y="213"/>
                  </a:cubicBezTo>
                  <a:cubicBezTo>
                    <a:pt x="63" y="197"/>
                    <a:pt x="86" y="57"/>
                    <a:pt x="86" y="57"/>
                  </a:cubicBezTo>
                  <a:cubicBezTo>
                    <a:pt x="79" y="92"/>
                    <a:pt x="14" y="411"/>
                    <a:pt x="14" y="411"/>
                  </a:cubicBezTo>
                  <a:cubicBezTo>
                    <a:pt x="9" y="452"/>
                    <a:pt x="24" y="464"/>
                    <a:pt x="34" y="466"/>
                  </a:cubicBezTo>
                  <a:cubicBezTo>
                    <a:pt x="55" y="471"/>
                    <a:pt x="114" y="479"/>
                    <a:pt x="133" y="440"/>
                  </a:cubicBezTo>
                  <a:cubicBezTo>
                    <a:pt x="152" y="401"/>
                    <a:pt x="141" y="232"/>
                    <a:pt x="147" y="232"/>
                  </a:cubicBezTo>
                  <a:cubicBezTo>
                    <a:pt x="153" y="232"/>
                    <a:pt x="150" y="400"/>
                    <a:pt x="169" y="439"/>
                  </a:cubicBezTo>
                  <a:cubicBezTo>
                    <a:pt x="188" y="478"/>
                    <a:pt x="243" y="473"/>
                    <a:pt x="262" y="468"/>
                  </a:cubicBezTo>
                  <a:cubicBezTo>
                    <a:pt x="272" y="462"/>
                    <a:pt x="292" y="459"/>
                    <a:pt x="282" y="407"/>
                  </a:cubicBezTo>
                  <a:lnTo>
                    <a:pt x="210" y="57"/>
                  </a:lnTo>
                  <a:cubicBezTo>
                    <a:pt x="201" y="12"/>
                    <a:pt x="218" y="105"/>
                    <a:pt x="230" y="135"/>
                  </a:cubicBezTo>
                  <a:cubicBezTo>
                    <a:pt x="242" y="165"/>
                    <a:pt x="242" y="254"/>
                    <a:pt x="281" y="236"/>
                  </a:cubicBezTo>
                  <a:cubicBezTo>
                    <a:pt x="320" y="218"/>
                    <a:pt x="299" y="180"/>
                    <a:pt x="295" y="162"/>
                  </a:cubicBezTo>
                  <a:cubicBezTo>
                    <a:pt x="288" y="150"/>
                    <a:pt x="237" y="17"/>
                    <a:pt x="216" y="8"/>
                  </a:cubicBezTo>
                  <a:cubicBezTo>
                    <a:pt x="183" y="0"/>
                    <a:pt x="168" y="1"/>
                    <a:pt x="168" y="1"/>
                  </a:cubicBezTo>
                  <a:close/>
                </a:path>
              </a:pathLst>
            </a:custGeom>
            <a:solidFill>
              <a:schemeClr val="accent1"/>
            </a:solidFill>
            <a:ln w="19050" cmpd="sng">
              <a:noFill/>
              <a:round/>
              <a:headEnd/>
              <a:tailEnd/>
            </a:ln>
            <a:effectLst>
              <a:outerShdw dist="71842" dir="13500000" algn="ctr" rotWithShape="0">
                <a:schemeClr val="tx1"/>
              </a:outerShdw>
            </a:effec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35863" name="Oval 23"/>
            <p:cNvSpPr>
              <a:spLocks noChangeArrowheads="1"/>
            </p:cNvSpPr>
            <p:nvPr/>
          </p:nvSpPr>
          <p:spPr bwMode="gray">
            <a:xfrm flipH="1">
              <a:off x="2286" y="2247"/>
              <a:ext cx="199" cy="215"/>
            </a:xfrm>
            <a:prstGeom prst="ellipse">
              <a:avLst/>
            </a:prstGeom>
            <a:solidFill>
              <a:schemeClr val="accent1"/>
            </a:solidFill>
            <a:ln w="19050">
              <a:noFill/>
              <a:round/>
              <a:headEnd/>
              <a:tailEnd/>
            </a:ln>
            <a:effectLst>
              <a:outerShdw dist="71842" dir="135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</p:grpSp>
      <p:sp>
        <p:nvSpPr>
          <p:cNvPr id="93204" name="Text Box 24"/>
          <p:cNvSpPr txBox="1">
            <a:spLocks noChangeArrowheads="1"/>
          </p:cNvSpPr>
          <p:nvPr/>
        </p:nvSpPr>
        <p:spPr bwMode="gray">
          <a:xfrm>
            <a:off x="3681413" y="3446463"/>
            <a:ext cx="87312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uk-UA" sz="2000" b="1">
                <a:solidFill>
                  <a:srgbClr val="FEFEFE"/>
                </a:solidFill>
                <a:cs typeface="Arial" pitchFamily="34" charset="0"/>
              </a:rPr>
              <a:t>1</a:t>
            </a:r>
            <a:r>
              <a:rPr lang="en-US" sz="2000" b="1">
                <a:solidFill>
                  <a:srgbClr val="FEFEFE"/>
                </a:solidFill>
                <a:cs typeface="Arial" pitchFamily="34" charset="0"/>
              </a:rPr>
              <a:t>0%</a:t>
            </a:r>
          </a:p>
        </p:txBody>
      </p:sp>
      <p:grpSp>
        <p:nvGrpSpPr>
          <p:cNvPr id="4" name="Group 25"/>
          <p:cNvGrpSpPr>
            <a:grpSpLocks/>
          </p:cNvGrpSpPr>
          <p:nvPr/>
        </p:nvGrpSpPr>
        <p:grpSpPr bwMode="auto">
          <a:xfrm>
            <a:off x="1968500" y="3697288"/>
            <a:ext cx="519113" cy="911225"/>
            <a:chOff x="2111" y="2247"/>
            <a:chExt cx="592" cy="1034"/>
          </a:xfrm>
        </p:grpSpPr>
        <p:sp>
          <p:nvSpPr>
            <p:cNvPr id="35866" name="Freeform 26"/>
            <p:cNvSpPr>
              <a:spLocks/>
            </p:cNvSpPr>
            <p:nvPr/>
          </p:nvSpPr>
          <p:spPr bwMode="gray">
            <a:xfrm>
              <a:off x="2111" y="2449"/>
              <a:ext cx="592" cy="832"/>
            </a:xfrm>
            <a:custGeom>
              <a:avLst/>
              <a:gdLst/>
              <a:ahLst/>
              <a:cxnLst>
                <a:cxn ang="0">
                  <a:pos x="168" y="1"/>
                </a:cxn>
                <a:cxn ang="0">
                  <a:pos x="148" y="33"/>
                </a:cxn>
                <a:cxn ang="0">
                  <a:pos x="127" y="1"/>
                </a:cxn>
                <a:cxn ang="0">
                  <a:pos x="70" y="17"/>
                </a:cxn>
                <a:cxn ang="0">
                  <a:pos x="1" y="174"/>
                </a:cxn>
                <a:cxn ang="0">
                  <a:pos x="36" y="213"/>
                </a:cxn>
                <a:cxn ang="0">
                  <a:pos x="86" y="57"/>
                </a:cxn>
                <a:cxn ang="0">
                  <a:pos x="14" y="411"/>
                </a:cxn>
                <a:cxn ang="0">
                  <a:pos x="34" y="466"/>
                </a:cxn>
                <a:cxn ang="0">
                  <a:pos x="133" y="440"/>
                </a:cxn>
                <a:cxn ang="0">
                  <a:pos x="147" y="232"/>
                </a:cxn>
                <a:cxn ang="0">
                  <a:pos x="169" y="439"/>
                </a:cxn>
                <a:cxn ang="0">
                  <a:pos x="262" y="468"/>
                </a:cxn>
                <a:cxn ang="0">
                  <a:pos x="282" y="407"/>
                </a:cxn>
                <a:cxn ang="0">
                  <a:pos x="210" y="57"/>
                </a:cxn>
                <a:cxn ang="0">
                  <a:pos x="230" y="135"/>
                </a:cxn>
                <a:cxn ang="0">
                  <a:pos x="281" y="236"/>
                </a:cxn>
                <a:cxn ang="0">
                  <a:pos x="295" y="162"/>
                </a:cxn>
                <a:cxn ang="0">
                  <a:pos x="216" y="8"/>
                </a:cxn>
                <a:cxn ang="0">
                  <a:pos x="168" y="1"/>
                </a:cxn>
              </a:cxnLst>
              <a:rect l="0" t="0" r="r" b="b"/>
              <a:pathLst>
                <a:path w="320" h="479">
                  <a:moveTo>
                    <a:pt x="168" y="1"/>
                  </a:moveTo>
                  <a:cubicBezTo>
                    <a:pt x="165" y="15"/>
                    <a:pt x="154" y="34"/>
                    <a:pt x="148" y="33"/>
                  </a:cubicBezTo>
                  <a:cubicBezTo>
                    <a:pt x="141" y="33"/>
                    <a:pt x="133" y="15"/>
                    <a:pt x="127" y="1"/>
                  </a:cubicBezTo>
                  <a:cubicBezTo>
                    <a:pt x="105" y="0"/>
                    <a:pt x="88" y="5"/>
                    <a:pt x="70" y="17"/>
                  </a:cubicBezTo>
                  <a:cubicBezTo>
                    <a:pt x="57" y="32"/>
                    <a:pt x="0" y="165"/>
                    <a:pt x="1" y="174"/>
                  </a:cubicBezTo>
                  <a:cubicBezTo>
                    <a:pt x="1" y="183"/>
                    <a:pt x="3" y="212"/>
                    <a:pt x="36" y="213"/>
                  </a:cubicBezTo>
                  <a:cubicBezTo>
                    <a:pt x="63" y="197"/>
                    <a:pt x="86" y="57"/>
                    <a:pt x="86" y="57"/>
                  </a:cubicBezTo>
                  <a:cubicBezTo>
                    <a:pt x="79" y="92"/>
                    <a:pt x="14" y="411"/>
                    <a:pt x="14" y="411"/>
                  </a:cubicBezTo>
                  <a:cubicBezTo>
                    <a:pt x="9" y="452"/>
                    <a:pt x="24" y="464"/>
                    <a:pt x="34" y="466"/>
                  </a:cubicBezTo>
                  <a:cubicBezTo>
                    <a:pt x="55" y="471"/>
                    <a:pt x="114" y="479"/>
                    <a:pt x="133" y="440"/>
                  </a:cubicBezTo>
                  <a:cubicBezTo>
                    <a:pt x="152" y="401"/>
                    <a:pt x="141" y="232"/>
                    <a:pt x="147" y="232"/>
                  </a:cubicBezTo>
                  <a:cubicBezTo>
                    <a:pt x="153" y="232"/>
                    <a:pt x="150" y="400"/>
                    <a:pt x="169" y="439"/>
                  </a:cubicBezTo>
                  <a:cubicBezTo>
                    <a:pt x="188" y="478"/>
                    <a:pt x="243" y="473"/>
                    <a:pt x="262" y="468"/>
                  </a:cubicBezTo>
                  <a:cubicBezTo>
                    <a:pt x="272" y="462"/>
                    <a:pt x="292" y="459"/>
                    <a:pt x="282" y="407"/>
                  </a:cubicBezTo>
                  <a:lnTo>
                    <a:pt x="210" y="57"/>
                  </a:lnTo>
                  <a:cubicBezTo>
                    <a:pt x="201" y="12"/>
                    <a:pt x="218" y="105"/>
                    <a:pt x="230" y="135"/>
                  </a:cubicBezTo>
                  <a:cubicBezTo>
                    <a:pt x="242" y="165"/>
                    <a:pt x="242" y="254"/>
                    <a:pt x="281" y="236"/>
                  </a:cubicBezTo>
                  <a:cubicBezTo>
                    <a:pt x="320" y="218"/>
                    <a:pt x="299" y="180"/>
                    <a:pt x="295" y="162"/>
                  </a:cubicBezTo>
                  <a:cubicBezTo>
                    <a:pt x="288" y="150"/>
                    <a:pt x="237" y="17"/>
                    <a:pt x="216" y="8"/>
                  </a:cubicBezTo>
                  <a:cubicBezTo>
                    <a:pt x="183" y="0"/>
                    <a:pt x="168" y="1"/>
                    <a:pt x="168" y="1"/>
                  </a:cubicBezTo>
                  <a:close/>
                </a:path>
              </a:pathLst>
            </a:custGeom>
            <a:solidFill>
              <a:schemeClr val="accent1"/>
            </a:solidFill>
            <a:ln w="19050" cmpd="sng">
              <a:noFill/>
              <a:round/>
              <a:headEnd/>
              <a:tailEnd/>
            </a:ln>
            <a:effectLst>
              <a:outerShdw dist="71842" dir="13500000" algn="ctr" rotWithShape="0">
                <a:schemeClr val="tx1"/>
              </a:outerShdw>
            </a:effec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35867" name="Oval 27"/>
            <p:cNvSpPr>
              <a:spLocks noChangeArrowheads="1"/>
            </p:cNvSpPr>
            <p:nvPr/>
          </p:nvSpPr>
          <p:spPr bwMode="gray">
            <a:xfrm flipH="1">
              <a:off x="2287" y="2247"/>
              <a:ext cx="199" cy="214"/>
            </a:xfrm>
            <a:prstGeom prst="ellipse">
              <a:avLst/>
            </a:prstGeom>
            <a:solidFill>
              <a:schemeClr val="accent1"/>
            </a:solidFill>
            <a:ln w="19050">
              <a:noFill/>
              <a:round/>
              <a:headEnd/>
              <a:tailEnd/>
            </a:ln>
            <a:effectLst>
              <a:outerShdw dist="71842" dir="135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</p:grpSp>
      <p:sp>
        <p:nvSpPr>
          <p:cNvPr id="93208" name="Text Box 28"/>
          <p:cNvSpPr txBox="1">
            <a:spLocks noChangeArrowheads="1"/>
          </p:cNvSpPr>
          <p:nvPr/>
        </p:nvSpPr>
        <p:spPr bwMode="gray">
          <a:xfrm>
            <a:off x="1901825" y="3956050"/>
            <a:ext cx="60960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uk-UA" sz="1400" b="1">
                <a:solidFill>
                  <a:srgbClr val="FEFEFE"/>
                </a:solidFill>
                <a:cs typeface="Arial" pitchFamily="34" charset="0"/>
              </a:rPr>
              <a:t>25</a:t>
            </a:r>
            <a:r>
              <a:rPr lang="en-US" sz="1400" b="1">
                <a:solidFill>
                  <a:srgbClr val="FEFEFE"/>
                </a:solidFill>
                <a:cs typeface="Arial" pitchFamily="34" charset="0"/>
              </a:rPr>
              <a:t>%</a:t>
            </a:r>
          </a:p>
        </p:txBody>
      </p:sp>
      <p:grpSp>
        <p:nvGrpSpPr>
          <p:cNvPr id="5" name="Group 29"/>
          <p:cNvGrpSpPr>
            <a:grpSpLocks/>
          </p:cNvGrpSpPr>
          <p:nvPr/>
        </p:nvGrpSpPr>
        <p:grpSpPr bwMode="auto">
          <a:xfrm>
            <a:off x="7359650" y="2900363"/>
            <a:ext cx="850900" cy="1698625"/>
            <a:chOff x="4466" y="2053"/>
            <a:chExt cx="590" cy="1177"/>
          </a:xfrm>
        </p:grpSpPr>
        <p:sp>
          <p:nvSpPr>
            <p:cNvPr id="35870" name="Freeform 30"/>
            <p:cNvSpPr>
              <a:spLocks/>
            </p:cNvSpPr>
            <p:nvPr/>
          </p:nvSpPr>
          <p:spPr bwMode="gray">
            <a:xfrm>
              <a:off x="4466" y="2259"/>
              <a:ext cx="590" cy="971"/>
            </a:xfrm>
            <a:custGeom>
              <a:avLst/>
              <a:gdLst/>
              <a:ahLst/>
              <a:cxnLst>
                <a:cxn ang="0">
                  <a:pos x="284" y="59"/>
                </a:cxn>
                <a:cxn ang="0">
                  <a:pos x="364" y="7"/>
                </a:cxn>
                <a:cxn ang="0">
                  <a:pos x="446" y="52"/>
                </a:cxn>
                <a:cxn ang="0">
                  <a:pos x="512" y="216"/>
                </a:cxn>
                <a:cxn ang="0">
                  <a:pos x="532" y="417"/>
                </a:cxn>
                <a:cxn ang="0">
                  <a:pos x="450" y="305"/>
                </a:cxn>
                <a:cxn ang="0">
                  <a:pos x="398" y="118"/>
                </a:cxn>
                <a:cxn ang="0">
                  <a:pos x="490" y="497"/>
                </a:cxn>
                <a:cxn ang="0">
                  <a:pos x="388" y="531"/>
                </a:cxn>
                <a:cxn ang="0">
                  <a:pos x="412" y="817"/>
                </a:cxn>
                <a:cxn ang="0">
                  <a:pos x="366" y="967"/>
                </a:cxn>
                <a:cxn ang="0">
                  <a:pos x="308" y="832"/>
                </a:cxn>
                <a:cxn ang="0">
                  <a:pos x="290" y="549"/>
                </a:cxn>
                <a:cxn ang="0">
                  <a:pos x="264" y="801"/>
                </a:cxn>
                <a:cxn ang="0">
                  <a:pos x="189" y="962"/>
                </a:cxn>
                <a:cxn ang="0">
                  <a:pos x="151" y="804"/>
                </a:cxn>
                <a:cxn ang="0">
                  <a:pos x="184" y="525"/>
                </a:cxn>
                <a:cxn ang="0">
                  <a:pos x="84" y="505"/>
                </a:cxn>
                <a:cxn ang="0">
                  <a:pos x="170" y="118"/>
                </a:cxn>
                <a:cxn ang="0">
                  <a:pos x="86" y="401"/>
                </a:cxn>
                <a:cxn ang="0">
                  <a:pos x="24" y="303"/>
                </a:cxn>
                <a:cxn ang="0">
                  <a:pos x="140" y="39"/>
                </a:cxn>
                <a:cxn ang="0">
                  <a:pos x="212" y="13"/>
                </a:cxn>
                <a:cxn ang="0">
                  <a:pos x="284" y="59"/>
                </a:cxn>
              </a:cxnLst>
              <a:rect l="0" t="0" r="r" b="b"/>
              <a:pathLst>
                <a:path w="590" h="971">
                  <a:moveTo>
                    <a:pt x="284" y="59"/>
                  </a:moveTo>
                  <a:cubicBezTo>
                    <a:pt x="326" y="59"/>
                    <a:pt x="352" y="37"/>
                    <a:pt x="364" y="7"/>
                  </a:cubicBezTo>
                  <a:cubicBezTo>
                    <a:pt x="390" y="2"/>
                    <a:pt x="418" y="17"/>
                    <a:pt x="446" y="52"/>
                  </a:cubicBezTo>
                  <a:cubicBezTo>
                    <a:pt x="470" y="87"/>
                    <a:pt x="498" y="155"/>
                    <a:pt x="512" y="216"/>
                  </a:cubicBezTo>
                  <a:cubicBezTo>
                    <a:pt x="528" y="274"/>
                    <a:pt x="590" y="404"/>
                    <a:pt x="532" y="417"/>
                  </a:cubicBezTo>
                  <a:cubicBezTo>
                    <a:pt x="476" y="430"/>
                    <a:pt x="462" y="364"/>
                    <a:pt x="450" y="305"/>
                  </a:cubicBezTo>
                  <a:cubicBezTo>
                    <a:pt x="430" y="227"/>
                    <a:pt x="398" y="118"/>
                    <a:pt x="398" y="118"/>
                  </a:cubicBezTo>
                  <a:cubicBezTo>
                    <a:pt x="405" y="150"/>
                    <a:pt x="492" y="428"/>
                    <a:pt x="490" y="497"/>
                  </a:cubicBezTo>
                  <a:cubicBezTo>
                    <a:pt x="428" y="523"/>
                    <a:pt x="442" y="516"/>
                    <a:pt x="388" y="531"/>
                  </a:cubicBezTo>
                  <a:cubicBezTo>
                    <a:pt x="394" y="620"/>
                    <a:pt x="405" y="737"/>
                    <a:pt x="412" y="817"/>
                  </a:cubicBezTo>
                  <a:cubicBezTo>
                    <a:pt x="414" y="865"/>
                    <a:pt x="438" y="963"/>
                    <a:pt x="366" y="967"/>
                  </a:cubicBezTo>
                  <a:cubicBezTo>
                    <a:pt x="294" y="971"/>
                    <a:pt x="318" y="915"/>
                    <a:pt x="308" y="832"/>
                  </a:cubicBezTo>
                  <a:lnTo>
                    <a:pt x="290" y="549"/>
                  </a:lnTo>
                  <a:lnTo>
                    <a:pt x="264" y="801"/>
                  </a:lnTo>
                  <a:cubicBezTo>
                    <a:pt x="250" y="879"/>
                    <a:pt x="256" y="960"/>
                    <a:pt x="189" y="962"/>
                  </a:cubicBezTo>
                  <a:cubicBezTo>
                    <a:pt x="122" y="964"/>
                    <a:pt x="149" y="840"/>
                    <a:pt x="151" y="804"/>
                  </a:cubicBezTo>
                  <a:cubicBezTo>
                    <a:pt x="153" y="768"/>
                    <a:pt x="184" y="579"/>
                    <a:pt x="184" y="525"/>
                  </a:cubicBezTo>
                  <a:cubicBezTo>
                    <a:pt x="134" y="515"/>
                    <a:pt x="84" y="505"/>
                    <a:pt x="84" y="505"/>
                  </a:cubicBezTo>
                  <a:lnTo>
                    <a:pt x="170" y="118"/>
                  </a:lnTo>
                  <a:cubicBezTo>
                    <a:pt x="170" y="101"/>
                    <a:pt x="110" y="370"/>
                    <a:pt x="86" y="401"/>
                  </a:cubicBezTo>
                  <a:cubicBezTo>
                    <a:pt x="62" y="433"/>
                    <a:pt x="0" y="397"/>
                    <a:pt x="24" y="303"/>
                  </a:cubicBezTo>
                  <a:cubicBezTo>
                    <a:pt x="34" y="263"/>
                    <a:pt x="124" y="55"/>
                    <a:pt x="140" y="39"/>
                  </a:cubicBezTo>
                  <a:cubicBezTo>
                    <a:pt x="156" y="23"/>
                    <a:pt x="160" y="0"/>
                    <a:pt x="212" y="13"/>
                  </a:cubicBezTo>
                  <a:cubicBezTo>
                    <a:pt x="238" y="41"/>
                    <a:pt x="242" y="59"/>
                    <a:pt x="284" y="59"/>
                  </a:cubicBezTo>
                  <a:close/>
                </a:path>
              </a:pathLst>
            </a:custGeom>
            <a:solidFill>
              <a:schemeClr val="hlink"/>
            </a:solidFill>
            <a:ln w="19050" cmpd="sng">
              <a:noFill/>
              <a:round/>
              <a:headEnd/>
              <a:tailEnd/>
            </a:ln>
            <a:effectLst>
              <a:outerShdw dist="71842" dir="18900000" algn="ctr" rotWithShape="0">
                <a:schemeClr val="tx1"/>
              </a:outerShdw>
            </a:effec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35871" name="Oval 31"/>
            <p:cNvSpPr>
              <a:spLocks noChangeArrowheads="1"/>
            </p:cNvSpPr>
            <p:nvPr/>
          </p:nvSpPr>
          <p:spPr bwMode="gray">
            <a:xfrm>
              <a:off x="4641" y="2053"/>
              <a:ext cx="212" cy="225"/>
            </a:xfrm>
            <a:prstGeom prst="ellipse">
              <a:avLst/>
            </a:prstGeom>
            <a:solidFill>
              <a:schemeClr val="hlink"/>
            </a:solidFill>
            <a:ln w="19050">
              <a:noFill/>
              <a:round/>
              <a:headEnd/>
              <a:tailEnd/>
            </a:ln>
            <a:effectLst>
              <a:outerShdw dist="71842" dir="189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</p:grpSp>
      <p:sp>
        <p:nvSpPr>
          <p:cNvPr id="93212" name="Text Box 32"/>
          <p:cNvSpPr txBox="1">
            <a:spLocks noChangeArrowheads="1"/>
          </p:cNvSpPr>
          <p:nvPr/>
        </p:nvSpPr>
        <p:spPr bwMode="gray">
          <a:xfrm>
            <a:off x="7416800" y="3446463"/>
            <a:ext cx="75565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uk-UA" sz="2000" b="1">
                <a:solidFill>
                  <a:srgbClr val="FEFEFE"/>
                </a:solidFill>
                <a:cs typeface="Arial" pitchFamily="34" charset="0"/>
              </a:rPr>
              <a:t>5</a:t>
            </a:r>
            <a:r>
              <a:rPr lang="en-US" sz="2000" b="1">
                <a:solidFill>
                  <a:srgbClr val="FEFEFE"/>
                </a:solidFill>
                <a:cs typeface="Arial" pitchFamily="34" charset="0"/>
              </a:rPr>
              <a:t>%</a:t>
            </a:r>
          </a:p>
        </p:txBody>
      </p:sp>
      <p:grpSp>
        <p:nvGrpSpPr>
          <p:cNvPr id="6" name="Group 33"/>
          <p:cNvGrpSpPr>
            <a:grpSpLocks/>
          </p:cNvGrpSpPr>
          <p:nvPr/>
        </p:nvGrpSpPr>
        <p:grpSpPr bwMode="auto">
          <a:xfrm>
            <a:off x="6419850" y="3170238"/>
            <a:ext cx="717550" cy="1433512"/>
            <a:chOff x="4466" y="2053"/>
            <a:chExt cx="590" cy="1177"/>
          </a:xfrm>
        </p:grpSpPr>
        <p:sp>
          <p:nvSpPr>
            <p:cNvPr id="35874" name="Freeform 34"/>
            <p:cNvSpPr>
              <a:spLocks/>
            </p:cNvSpPr>
            <p:nvPr/>
          </p:nvSpPr>
          <p:spPr bwMode="gray">
            <a:xfrm>
              <a:off x="4466" y="2259"/>
              <a:ext cx="590" cy="971"/>
            </a:xfrm>
            <a:custGeom>
              <a:avLst/>
              <a:gdLst/>
              <a:ahLst/>
              <a:cxnLst>
                <a:cxn ang="0">
                  <a:pos x="284" y="59"/>
                </a:cxn>
                <a:cxn ang="0">
                  <a:pos x="364" y="7"/>
                </a:cxn>
                <a:cxn ang="0">
                  <a:pos x="446" y="52"/>
                </a:cxn>
                <a:cxn ang="0">
                  <a:pos x="512" y="216"/>
                </a:cxn>
                <a:cxn ang="0">
                  <a:pos x="532" y="417"/>
                </a:cxn>
                <a:cxn ang="0">
                  <a:pos x="450" y="305"/>
                </a:cxn>
                <a:cxn ang="0">
                  <a:pos x="398" y="118"/>
                </a:cxn>
                <a:cxn ang="0">
                  <a:pos x="490" y="497"/>
                </a:cxn>
                <a:cxn ang="0">
                  <a:pos x="388" y="531"/>
                </a:cxn>
                <a:cxn ang="0">
                  <a:pos x="412" y="817"/>
                </a:cxn>
                <a:cxn ang="0">
                  <a:pos x="366" y="967"/>
                </a:cxn>
                <a:cxn ang="0">
                  <a:pos x="308" y="832"/>
                </a:cxn>
                <a:cxn ang="0">
                  <a:pos x="290" y="549"/>
                </a:cxn>
                <a:cxn ang="0">
                  <a:pos x="264" y="801"/>
                </a:cxn>
                <a:cxn ang="0">
                  <a:pos x="189" y="962"/>
                </a:cxn>
                <a:cxn ang="0">
                  <a:pos x="151" y="804"/>
                </a:cxn>
                <a:cxn ang="0">
                  <a:pos x="184" y="525"/>
                </a:cxn>
                <a:cxn ang="0">
                  <a:pos x="84" y="505"/>
                </a:cxn>
                <a:cxn ang="0">
                  <a:pos x="170" y="118"/>
                </a:cxn>
                <a:cxn ang="0">
                  <a:pos x="86" y="401"/>
                </a:cxn>
                <a:cxn ang="0">
                  <a:pos x="24" y="303"/>
                </a:cxn>
                <a:cxn ang="0">
                  <a:pos x="140" y="39"/>
                </a:cxn>
                <a:cxn ang="0">
                  <a:pos x="212" y="13"/>
                </a:cxn>
                <a:cxn ang="0">
                  <a:pos x="284" y="59"/>
                </a:cxn>
              </a:cxnLst>
              <a:rect l="0" t="0" r="r" b="b"/>
              <a:pathLst>
                <a:path w="590" h="971">
                  <a:moveTo>
                    <a:pt x="284" y="59"/>
                  </a:moveTo>
                  <a:cubicBezTo>
                    <a:pt x="326" y="59"/>
                    <a:pt x="352" y="37"/>
                    <a:pt x="364" y="7"/>
                  </a:cubicBezTo>
                  <a:cubicBezTo>
                    <a:pt x="390" y="2"/>
                    <a:pt x="418" y="17"/>
                    <a:pt x="446" y="52"/>
                  </a:cubicBezTo>
                  <a:cubicBezTo>
                    <a:pt x="470" y="87"/>
                    <a:pt x="498" y="155"/>
                    <a:pt x="512" y="216"/>
                  </a:cubicBezTo>
                  <a:cubicBezTo>
                    <a:pt x="528" y="274"/>
                    <a:pt x="590" y="404"/>
                    <a:pt x="532" y="417"/>
                  </a:cubicBezTo>
                  <a:cubicBezTo>
                    <a:pt x="476" y="430"/>
                    <a:pt x="462" y="364"/>
                    <a:pt x="450" y="305"/>
                  </a:cubicBezTo>
                  <a:cubicBezTo>
                    <a:pt x="430" y="227"/>
                    <a:pt x="398" y="118"/>
                    <a:pt x="398" y="118"/>
                  </a:cubicBezTo>
                  <a:cubicBezTo>
                    <a:pt x="405" y="150"/>
                    <a:pt x="492" y="428"/>
                    <a:pt x="490" y="497"/>
                  </a:cubicBezTo>
                  <a:cubicBezTo>
                    <a:pt x="428" y="523"/>
                    <a:pt x="442" y="516"/>
                    <a:pt x="388" y="531"/>
                  </a:cubicBezTo>
                  <a:cubicBezTo>
                    <a:pt x="394" y="620"/>
                    <a:pt x="405" y="737"/>
                    <a:pt x="412" y="817"/>
                  </a:cubicBezTo>
                  <a:cubicBezTo>
                    <a:pt x="414" y="865"/>
                    <a:pt x="438" y="963"/>
                    <a:pt x="366" y="967"/>
                  </a:cubicBezTo>
                  <a:cubicBezTo>
                    <a:pt x="294" y="971"/>
                    <a:pt x="318" y="915"/>
                    <a:pt x="308" y="832"/>
                  </a:cubicBezTo>
                  <a:lnTo>
                    <a:pt x="290" y="549"/>
                  </a:lnTo>
                  <a:lnTo>
                    <a:pt x="264" y="801"/>
                  </a:lnTo>
                  <a:cubicBezTo>
                    <a:pt x="250" y="879"/>
                    <a:pt x="256" y="960"/>
                    <a:pt x="189" y="962"/>
                  </a:cubicBezTo>
                  <a:cubicBezTo>
                    <a:pt x="122" y="964"/>
                    <a:pt x="149" y="840"/>
                    <a:pt x="151" y="804"/>
                  </a:cubicBezTo>
                  <a:cubicBezTo>
                    <a:pt x="153" y="768"/>
                    <a:pt x="184" y="579"/>
                    <a:pt x="184" y="525"/>
                  </a:cubicBezTo>
                  <a:cubicBezTo>
                    <a:pt x="134" y="515"/>
                    <a:pt x="84" y="505"/>
                    <a:pt x="84" y="505"/>
                  </a:cubicBezTo>
                  <a:lnTo>
                    <a:pt x="170" y="118"/>
                  </a:lnTo>
                  <a:cubicBezTo>
                    <a:pt x="170" y="101"/>
                    <a:pt x="110" y="370"/>
                    <a:pt x="86" y="401"/>
                  </a:cubicBezTo>
                  <a:cubicBezTo>
                    <a:pt x="62" y="433"/>
                    <a:pt x="0" y="397"/>
                    <a:pt x="24" y="303"/>
                  </a:cubicBezTo>
                  <a:cubicBezTo>
                    <a:pt x="34" y="263"/>
                    <a:pt x="124" y="55"/>
                    <a:pt x="140" y="39"/>
                  </a:cubicBezTo>
                  <a:cubicBezTo>
                    <a:pt x="156" y="23"/>
                    <a:pt x="160" y="0"/>
                    <a:pt x="212" y="13"/>
                  </a:cubicBezTo>
                  <a:cubicBezTo>
                    <a:pt x="238" y="41"/>
                    <a:pt x="242" y="59"/>
                    <a:pt x="284" y="59"/>
                  </a:cubicBezTo>
                  <a:close/>
                </a:path>
              </a:pathLst>
            </a:custGeom>
            <a:solidFill>
              <a:schemeClr val="hlink"/>
            </a:solidFill>
            <a:ln w="19050" cmpd="sng">
              <a:noFill/>
              <a:round/>
              <a:headEnd/>
              <a:tailEnd/>
            </a:ln>
            <a:effectLst>
              <a:outerShdw dist="71842" dir="18900000" algn="ctr" rotWithShape="0">
                <a:schemeClr val="tx1"/>
              </a:outerShdw>
            </a:effec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35875" name="Oval 35"/>
            <p:cNvSpPr>
              <a:spLocks noChangeArrowheads="1"/>
            </p:cNvSpPr>
            <p:nvPr/>
          </p:nvSpPr>
          <p:spPr bwMode="gray">
            <a:xfrm>
              <a:off x="4641" y="2053"/>
              <a:ext cx="213" cy="225"/>
            </a:xfrm>
            <a:prstGeom prst="ellipse">
              <a:avLst/>
            </a:prstGeom>
            <a:solidFill>
              <a:schemeClr val="hlink"/>
            </a:solidFill>
            <a:ln w="19050">
              <a:noFill/>
              <a:round/>
              <a:headEnd/>
              <a:tailEnd/>
            </a:ln>
            <a:effectLst>
              <a:outerShdw dist="71842" dir="189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</p:grpSp>
      <p:grpSp>
        <p:nvGrpSpPr>
          <p:cNvPr id="7" name="Group 36"/>
          <p:cNvGrpSpPr>
            <a:grpSpLocks/>
          </p:cNvGrpSpPr>
          <p:nvPr/>
        </p:nvGrpSpPr>
        <p:grpSpPr bwMode="auto">
          <a:xfrm>
            <a:off x="5583238" y="3543300"/>
            <a:ext cx="533400" cy="1065213"/>
            <a:chOff x="4466" y="2053"/>
            <a:chExt cx="590" cy="1177"/>
          </a:xfrm>
        </p:grpSpPr>
        <p:sp>
          <p:nvSpPr>
            <p:cNvPr id="35877" name="Freeform 37"/>
            <p:cNvSpPr>
              <a:spLocks/>
            </p:cNvSpPr>
            <p:nvPr/>
          </p:nvSpPr>
          <p:spPr bwMode="gray">
            <a:xfrm>
              <a:off x="4466" y="2258"/>
              <a:ext cx="590" cy="972"/>
            </a:xfrm>
            <a:custGeom>
              <a:avLst/>
              <a:gdLst/>
              <a:ahLst/>
              <a:cxnLst>
                <a:cxn ang="0">
                  <a:pos x="284" y="59"/>
                </a:cxn>
                <a:cxn ang="0">
                  <a:pos x="364" y="7"/>
                </a:cxn>
                <a:cxn ang="0">
                  <a:pos x="446" y="52"/>
                </a:cxn>
                <a:cxn ang="0">
                  <a:pos x="512" y="216"/>
                </a:cxn>
                <a:cxn ang="0">
                  <a:pos x="532" y="417"/>
                </a:cxn>
                <a:cxn ang="0">
                  <a:pos x="450" y="305"/>
                </a:cxn>
                <a:cxn ang="0">
                  <a:pos x="398" y="118"/>
                </a:cxn>
                <a:cxn ang="0">
                  <a:pos x="490" y="497"/>
                </a:cxn>
                <a:cxn ang="0">
                  <a:pos x="388" y="531"/>
                </a:cxn>
                <a:cxn ang="0">
                  <a:pos x="412" y="817"/>
                </a:cxn>
                <a:cxn ang="0">
                  <a:pos x="366" y="967"/>
                </a:cxn>
                <a:cxn ang="0">
                  <a:pos x="308" y="832"/>
                </a:cxn>
                <a:cxn ang="0">
                  <a:pos x="290" y="549"/>
                </a:cxn>
                <a:cxn ang="0">
                  <a:pos x="264" y="801"/>
                </a:cxn>
                <a:cxn ang="0">
                  <a:pos x="189" y="962"/>
                </a:cxn>
                <a:cxn ang="0">
                  <a:pos x="151" y="804"/>
                </a:cxn>
                <a:cxn ang="0">
                  <a:pos x="184" y="525"/>
                </a:cxn>
                <a:cxn ang="0">
                  <a:pos x="84" y="505"/>
                </a:cxn>
                <a:cxn ang="0">
                  <a:pos x="170" y="118"/>
                </a:cxn>
                <a:cxn ang="0">
                  <a:pos x="86" y="401"/>
                </a:cxn>
                <a:cxn ang="0">
                  <a:pos x="24" y="303"/>
                </a:cxn>
                <a:cxn ang="0">
                  <a:pos x="140" y="39"/>
                </a:cxn>
                <a:cxn ang="0">
                  <a:pos x="212" y="13"/>
                </a:cxn>
                <a:cxn ang="0">
                  <a:pos x="284" y="59"/>
                </a:cxn>
              </a:cxnLst>
              <a:rect l="0" t="0" r="r" b="b"/>
              <a:pathLst>
                <a:path w="590" h="971">
                  <a:moveTo>
                    <a:pt x="284" y="59"/>
                  </a:moveTo>
                  <a:cubicBezTo>
                    <a:pt x="326" y="59"/>
                    <a:pt x="352" y="37"/>
                    <a:pt x="364" y="7"/>
                  </a:cubicBezTo>
                  <a:cubicBezTo>
                    <a:pt x="390" y="2"/>
                    <a:pt x="418" y="17"/>
                    <a:pt x="446" y="52"/>
                  </a:cubicBezTo>
                  <a:cubicBezTo>
                    <a:pt x="470" y="87"/>
                    <a:pt x="498" y="155"/>
                    <a:pt x="512" y="216"/>
                  </a:cubicBezTo>
                  <a:cubicBezTo>
                    <a:pt x="528" y="274"/>
                    <a:pt x="590" y="404"/>
                    <a:pt x="532" y="417"/>
                  </a:cubicBezTo>
                  <a:cubicBezTo>
                    <a:pt x="476" y="430"/>
                    <a:pt x="462" y="364"/>
                    <a:pt x="450" y="305"/>
                  </a:cubicBezTo>
                  <a:cubicBezTo>
                    <a:pt x="430" y="227"/>
                    <a:pt x="398" y="118"/>
                    <a:pt x="398" y="118"/>
                  </a:cubicBezTo>
                  <a:cubicBezTo>
                    <a:pt x="405" y="150"/>
                    <a:pt x="492" y="428"/>
                    <a:pt x="490" y="497"/>
                  </a:cubicBezTo>
                  <a:cubicBezTo>
                    <a:pt x="428" y="523"/>
                    <a:pt x="442" y="516"/>
                    <a:pt x="388" y="531"/>
                  </a:cubicBezTo>
                  <a:cubicBezTo>
                    <a:pt x="394" y="620"/>
                    <a:pt x="405" y="737"/>
                    <a:pt x="412" y="817"/>
                  </a:cubicBezTo>
                  <a:cubicBezTo>
                    <a:pt x="414" y="865"/>
                    <a:pt x="438" y="963"/>
                    <a:pt x="366" y="967"/>
                  </a:cubicBezTo>
                  <a:cubicBezTo>
                    <a:pt x="294" y="971"/>
                    <a:pt x="318" y="915"/>
                    <a:pt x="308" y="832"/>
                  </a:cubicBezTo>
                  <a:lnTo>
                    <a:pt x="290" y="549"/>
                  </a:lnTo>
                  <a:lnTo>
                    <a:pt x="264" y="801"/>
                  </a:lnTo>
                  <a:cubicBezTo>
                    <a:pt x="250" y="879"/>
                    <a:pt x="256" y="960"/>
                    <a:pt x="189" y="962"/>
                  </a:cubicBezTo>
                  <a:cubicBezTo>
                    <a:pt x="122" y="964"/>
                    <a:pt x="149" y="840"/>
                    <a:pt x="151" y="804"/>
                  </a:cubicBezTo>
                  <a:cubicBezTo>
                    <a:pt x="153" y="768"/>
                    <a:pt x="184" y="579"/>
                    <a:pt x="184" y="525"/>
                  </a:cubicBezTo>
                  <a:cubicBezTo>
                    <a:pt x="134" y="515"/>
                    <a:pt x="84" y="505"/>
                    <a:pt x="84" y="505"/>
                  </a:cubicBezTo>
                  <a:lnTo>
                    <a:pt x="170" y="118"/>
                  </a:lnTo>
                  <a:cubicBezTo>
                    <a:pt x="170" y="101"/>
                    <a:pt x="110" y="370"/>
                    <a:pt x="86" y="401"/>
                  </a:cubicBezTo>
                  <a:cubicBezTo>
                    <a:pt x="62" y="433"/>
                    <a:pt x="0" y="397"/>
                    <a:pt x="24" y="303"/>
                  </a:cubicBezTo>
                  <a:cubicBezTo>
                    <a:pt x="34" y="263"/>
                    <a:pt x="124" y="55"/>
                    <a:pt x="140" y="39"/>
                  </a:cubicBezTo>
                  <a:cubicBezTo>
                    <a:pt x="156" y="23"/>
                    <a:pt x="160" y="0"/>
                    <a:pt x="212" y="13"/>
                  </a:cubicBezTo>
                  <a:cubicBezTo>
                    <a:pt x="238" y="41"/>
                    <a:pt x="242" y="59"/>
                    <a:pt x="284" y="59"/>
                  </a:cubicBezTo>
                  <a:close/>
                </a:path>
              </a:pathLst>
            </a:custGeom>
            <a:solidFill>
              <a:schemeClr val="hlink"/>
            </a:solidFill>
            <a:ln w="19050" cmpd="sng">
              <a:noFill/>
              <a:round/>
              <a:headEnd/>
              <a:tailEnd/>
            </a:ln>
            <a:effectLst>
              <a:outerShdw dist="71842" dir="18900000" algn="ctr" rotWithShape="0">
                <a:schemeClr val="tx1"/>
              </a:outerShdw>
            </a:effec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35878" name="Oval 38"/>
            <p:cNvSpPr>
              <a:spLocks noChangeArrowheads="1"/>
            </p:cNvSpPr>
            <p:nvPr/>
          </p:nvSpPr>
          <p:spPr bwMode="gray">
            <a:xfrm>
              <a:off x="4642" y="2053"/>
              <a:ext cx="212" cy="225"/>
            </a:xfrm>
            <a:prstGeom prst="ellipse">
              <a:avLst/>
            </a:prstGeom>
            <a:solidFill>
              <a:schemeClr val="hlink"/>
            </a:solidFill>
            <a:ln w="19050">
              <a:noFill/>
              <a:round/>
              <a:headEnd/>
              <a:tailEnd/>
            </a:ln>
            <a:effectLst>
              <a:outerShdw dist="71842" dir="189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</p:grpSp>
      <p:sp>
        <p:nvSpPr>
          <p:cNvPr id="93219" name="Text Box 39"/>
          <p:cNvSpPr txBox="1">
            <a:spLocks noChangeArrowheads="1"/>
          </p:cNvSpPr>
          <p:nvPr/>
        </p:nvSpPr>
        <p:spPr bwMode="gray">
          <a:xfrm>
            <a:off x="5572125" y="3881438"/>
            <a:ext cx="61277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uk-UA" sz="1400" b="1">
                <a:solidFill>
                  <a:srgbClr val="FEFEFE"/>
                </a:solidFill>
                <a:cs typeface="Arial" pitchFamily="34" charset="0"/>
              </a:rPr>
              <a:t>10</a:t>
            </a:r>
            <a:r>
              <a:rPr lang="en-US" sz="1400" b="1">
                <a:solidFill>
                  <a:srgbClr val="FEFEFE"/>
                </a:solidFill>
                <a:cs typeface="Arial" pitchFamily="34" charset="0"/>
              </a:rPr>
              <a:t>%</a:t>
            </a:r>
          </a:p>
        </p:txBody>
      </p:sp>
      <p:sp>
        <p:nvSpPr>
          <p:cNvPr id="93220" name="Text Box 40"/>
          <p:cNvSpPr txBox="1">
            <a:spLocks noChangeArrowheads="1"/>
          </p:cNvSpPr>
          <p:nvPr/>
        </p:nvSpPr>
        <p:spPr bwMode="gray">
          <a:xfrm>
            <a:off x="6448425" y="3729038"/>
            <a:ext cx="70167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uk-UA" sz="1600" b="1">
                <a:solidFill>
                  <a:srgbClr val="FEFEFE"/>
                </a:solidFill>
                <a:cs typeface="Arial" pitchFamily="34" charset="0"/>
              </a:rPr>
              <a:t>15</a:t>
            </a:r>
            <a:r>
              <a:rPr lang="en-US" sz="1600" b="1">
                <a:solidFill>
                  <a:srgbClr val="FEFEFE"/>
                </a:solidFill>
                <a:cs typeface="Arial" pitchFamily="34" charset="0"/>
              </a:rPr>
              <a:t>%</a:t>
            </a:r>
          </a:p>
        </p:txBody>
      </p:sp>
      <p:sp>
        <p:nvSpPr>
          <p:cNvPr id="93221" name="Rectangle 42"/>
          <p:cNvSpPr>
            <a:spLocks noChangeArrowheads="1"/>
          </p:cNvSpPr>
          <p:nvPr/>
        </p:nvSpPr>
        <p:spPr bwMode="gray">
          <a:xfrm>
            <a:off x="285750" y="1357313"/>
            <a:ext cx="8858250" cy="13112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</a:pPr>
            <a:r>
              <a:rPr lang="uk-UA" sz="2400">
                <a:solidFill>
                  <a:srgbClr val="000000"/>
                </a:solidFill>
                <a:cs typeface="Arial" pitchFamily="34" charset="0"/>
              </a:rPr>
              <a:t>Кривдники-хлопці частіше застосовують фізичну агресію, а дівчата – дражняться, поширюють чутки, ізолюють, ігнорують.</a:t>
            </a:r>
            <a:endParaRPr lang="en-US" sz="2400">
              <a:solidFill>
                <a:srgbClr val="000000"/>
              </a:solidFill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260350"/>
            <a:ext cx="8431212" cy="425450"/>
          </a:xfrm>
          <a:noFill/>
          <a:ln/>
        </p:spPr>
        <p:txBody>
          <a:bodyPr>
            <a:normAutofit fontScale="90000"/>
          </a:bodyPr>
          <a:lstStyle/>
          <a:p>
            <a:pPr algn="ctr"/>
            <a:r>
              <a:rPr lang="uk-UA" sz="3200" dirty="0" smtClean="0">
                <a:solidFill>
                  <a:schemeClr val="hlink"/>
                </a:solidFill>
              </a:rPr>
              <a:t>Що робити?</a:t>
            </a:r>
            <a:r>
              <a:rPr lang="ru-RU" sz="3200" dirty="0" smtClean="0">
                <a:solidFill>
                  <a:srgbClr val="FF0000"/>
                </a:solidFill>
              </a:rPr>
              <a:t> </a:t>
            </a:r>
            <a:r>
              <a:rPr lang="uk-UA" sz="3200" dirty="0" smtClean="0"/>
              <a:t>Стратегія поведінки дорослого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>
              <a:solidFill>
                <a:schemeClr val="hlink"/>
              </a:solidFill>
            </a:endParaRP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85800"/>
            <a:ext cx="8435975" cy="5695950"/>
          </a:xfrm>
        </p:spPr>
        <p:txBody>
          <a:bodyPr/>
          <a:lstStyle/>
          <a:p>
            <a:pPr algn="ctr">
              <a:lnSpc>
                <a:spcPct val="90000"/>
              </a:lnSpc>
              <a:buFont typeface="Arial" pitchFamily="34" charset="0"/>
              <a:buNone/>
            </a:pPr>
            <a:r>
              <a:rPr lang="ru-RU" sz="2400" b="1" dirty="0" err="1" smtClean="0">
                <a:solidFill>
                  <a:srgbClr val="FF0000"/>
                </a:solidFill>
              </a:rPr>
              <a:t>Якщо</a:t>
            </a:r>
            <a:r>
              <a:rPr lang="ru-RU" sz="2400" b="1" dirty="0" smtClean="0">
                <a:solidFill>
                  <a:srgbClr val="FF0000"/>
                </a:solidFill>
              </a:rPr>
              <a:t> </a:t>
            </a:r>
            <a:r>
              <a:rPr lang="ru-RU" sz="2400" b="1" dirty="0" err="1" smtClean="0">
                <a:solidFill>
                  <a:srgbClr val="FF0000"/>
                </a:solidFill>
              </a:rPr>
              <a:t>дитина</a:t>
            </a:r>
            <a:r>
              <a:rPr lang="ru-RU" sz="2400" b="1" dirty="0" smtClean="0">
                <a:solidFill>
                  <a:srgbClr val="FF0000"/>
                </a:solidFill>
              </a:rPr>
              <a:t> </a:t>
            </a:r>
            <a:r>
              <a:rPr lang="ru-RU" sz="2400" b="1" dirty="0" err="1" smtClean="0">
                <a:solidFill>
                  <a:srgbClr val="FF0000"/>
                </a:solidFill>
              </a:rPr>
              <a:t>підтвердила</a:t>
            </a:r>
            <a:r>
              <a:rPr lang="ru-RU" sz="2400" b="1" dirty="0" smtClean="0">
                <a:solidFill>
                  <a:srgbClr val="FF0000"/>
                </a:solidFill>
              </a:rPr>
              <a:t> Вам в </a:t>
            </a:r>
            <a:r>
              <a:rPr lang="ru-RU" sz="2400" b="1" dirty="0" err="1" smtClean="0">
                <a:solidFill>
                  <a:srgbClr val="FF0000"/>
                </a:solidFill>
              </a:rPr>
              <a:t>розмові</a:t>
            </a:r>
            <a:r>
              <a:rPr lang="ru-RU" sz="2400" b="1" dirty="0" smtClean="0">
                <a:solidFill>
                  <a:srgbClr val="FF0000"/>
                </a:solidFill>
              </a:rPr>
              <a:t>, </a:t>
            </a:r>
            <a:r>
              <a:rPr lang="ru-RU" sz="2400" b="1" dirty="0" err="1" smtClean="0">
                <a:solidFill>
                  <a:srgbClr val="FF0000"/>
                </a:solidFill>
              </a:rPr>
              <a:t>що</a:t>
            </a:r>
            <a:r>
              <a:rPr lang="ru-RU" sz="2400" b="1" dirty="0" smtClean="0">
                <a:solidFill>
                  <a:srgbClr val="FF0000"/>
                </a:solidFill>
              </a:rPr>
              <a:t> вона жертва </a:t>
            </a:r>
            <a:r>
              <a:rPr lang="ru-RU" sz="2400" b="1" dirty="0" err="1" smtClean="0">
                <a:solidFill>
                  <a:srgbClr val="FF0000"/>
                </a:solidFill>
              </a:rPr>
              <a:t>булінгу</a:t>
            </a:r>
            <a:r>
              <a:rPr lang="ru-RU" sz="2400" b="1" dirty="0" smtClean="0">
                <a:solidFill>
                  <a:srgbClr val="FF0000"/>
                </a:solidFill>
              </a:rPr>
              <a:t>:</a:t>
            </a:r>
          </a:p>
          <a:p>
            <a:pPr algn="ctr">
              <a:lnSpc>
                <a:spcPct val="90000"/>
              </a:lnSpc>
              <a:buFont typeface="Arial" pitchFamily="34" charset="0"/>
              <a:buNone/>
            </a:pPr>
            <a:r>
              <a:rPr lang="ru-RU" sz="1300" b="1" i="1" dirty="0" smtClean="0"/>
              <a:t> </a:t>
            </a:r>
            <a:r>
              <a:rPr lang="ru-RU" sz="2200" b="1" i="1" u="sng" dirty="0" err="1">
                <a:solidFill>
                  <a:srgbClr val="663300"/>
                </a:solidFill>
                <a:latin typeface="Times New Roman" pitchFamily="18" charset="0"/>
              </a:rPr>
              <a:t>Скажіть</a:t>
            </a:r>
            <a:r>
              <a:rPr lang="ru-RU" sz="2200" b="1" i="1" u="sng" dirty="0">
                <a:solidFill>
                  <a:srgbClr val="663300"/>
                </a:solidFill>
                <a:latin typeface="Times New Roman" pitchFamily="18" charset="0"/>
              </a:rPr>
              <a:t> </a:t>
            </a:r>
            <a:r>
              <a:rPr lang="ru-RU" sz="2200" b="1" i="1" u="sng" dirty="0" err="1">
                <a:solidFill>
                  <a:srgbClr val="663300"/>
                </a:solidFill>
                <a:latin typeface="Times New Roman" pitchFamily="18" charset="0"/>
              </a:rPr>
              <a:t>дитині</a:t>
            </a:r>
            <a:r>
              <a:rPr lang="ru-RU" sz="2200" b="1" i="1" u="sng" dirty="0">
                <a:solidFill>
                  <a:srgbClr val="663300"/>
                </a:solidFill>
                <a:latin typeface="Times New Roman" pitchFamily="18" charset="0"/>
              </a:rPr>
              <a:t>:</a:t>
            </a:r>
            <a:endParaRPr lang="ru-RU" sz="2200" u="sng" dirty="0">
              <a:solidFill>
                <a:srgbClr val="663300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2200" b="1" i="1" dirty="0">
                <a:solidFill>
                  <a:srgbClr val="663300"/>
                </a:solidFill>
                <a:latin typeface="Times New Roman" pitchFamily="18" charset="0"/>
              </a:rPr>
              <a:t>Я </a:t>
            </a:r>
            <a:r>
              <a:rPr lang="ru-RU" sz="2200" b="1" i="1" dirty="0" err="1">
                <a:solidFill>
                  <a:srgbClr val="663300"/>
                </a:solidFill>
                <a:latin typeface="Times New Roman" pitchFamily="18" charset="0"/>
              </a:rPr>
              <a:t>тобі</a:t>
            </a:r>
            <a:r>
              <a:rPr lang="ru-RU" sz="2200" b="1" i="1" dirty="0">
                <a:solidFill>
                  <a:srgbClr val="663300"/>
                </a:solidFill>
                <a:latin typeface="Times New Roman" pitchFamily="18" charset="0"/>
              </a:rPr>
              <a:t> </a:t>
            </a:r>
            <a:r>
              <a:rPr lang="ru-RU" sz="2200" b="1" i="1" dirty="0" err="1">
                <a:solidFill>
                  <a:srgbClr val="663300"/>
                </a:solidFill>
                <a:latin typeface="Times New Roman" pitchFamily="18" charset="0"/>
              </a:rPr>
              <a:t>вірю</a:t>
            </a:r>
            <a:r>
              <a:rPr lang="ru-RU" sz="1800" dirty="0">
                <a:solidFill>
                  <a:srgbClr val="663300"/>
                </a:solidFill>
                <a:latin typeface="Times New Roman" pitchFamily="18" charset="0"/>
              </a:rPr>
              <a:t> (</a:t>
            </a:r>
            <a:r>
              <a:rPr lang="ru-RU" sz="1800" dirty="0" err="1">
                <a:solidFill>
                  <a:srgbClr val="663300"/>
                </a:solidFill>
                <a:latin typeface="Times New Roman" pitchFamily="18" charset="0"/>
              </a:rPr>
              <a:t>це</a:t>
            </a:r>
            <a:r>
              <a:rPr lang="ru-RU" sz="1800" dirty="0">
                <a:solidFill>
                  <a:srgbClr val="663300"/>
                </a:solidFill>
                <a:latin typeface="Times New Roman" pitchFamily="18" charset="0"/>
              </a:rPr>
              <a:t> </a:t>
            </a:r>
            <a:r>
              <a:rPr lang="ru-RU" sz="1800" dirty="0" err="1">
                <a:solidFill>
                  <a:srgbClr val="663300"/>
                </a:solidFill>
                <a:latin typeface="Times New Roman" pitchFamily="18" charset="0"/>
              </a:rPr>
              <a:t>допоможе</a:t>
            </a:r>
            <a:r>
              <a:rPr lang="ru-RU" sz="1800" dirty="0">
                <a:solidFill>
                  <a:srgbClr val="663300"/>
                </a:solidFill>
                <a:latin typeface="Times New Roman" pitchFamily="18" charset="0"/>
              </a:rPr>
              <a:t> </a:t>
            </a:r>
            <a:r>
              <a:rPr lang="ru-RU" sz="1800" dirty="0" err="1">
                <a:solidFill>
                  <a:srgbClr val="663300"/>
                </a:solidFill>
                <a:latin typeface="Times New Roman" pitchFamily="18" charset="0"/>
              </a:rPr>
              <a:t>дитині</a:t>
            </a:r>
            <a:r>
              <a:rPr lang="ru-RU" sz="1800" dirty="0">
                <a:solidFill>
                  <a:srgbClr val="663300"/>
                </a:solidFill>
                <a:latin typeface="Times New Roman" pitchFamily="18" charset="0"/>
              </a:rPr>
              <a:t> </a:t>
            </a:r>
            <a:r>
              <a:rPr lang="ru-RU" sz="1800" dirty="0" err="1">
                <a:solidFill>
                  <a:srgbClr val="663300"/>
                </a:solidFill>
                <a:latin typeface="Times New Roman" pitchFamily="18" charset="0"/>
              </a:rPr>
              <a:t>зрозуміти</a:t>
            </a:r>
            <a:r>
              <a:rPr lang="ru-RU" sz="1800" dirty="0">
                <a:solidFill>
                  <a:srgbClr val="663300"/>
                </a:solidFill>
                <a:latin typeface="Times New Roman" pitchFamily="18" charset="0"/>
              </a:rPr>
              <a:t>, </a:t>
            </a:r>
            <a:r>
              <a:rPr lang="ru-RU" sz="1800" dirty="0" err="1">
                <a:solidFill>
                  <a:srgbClr val="663300"/>
                </a:solidFill>
                <a:latin typeface="Times New Roman" pitchFamily="18" charset="0"/>
              </a:rPr>
              <a:t>що</a:t>
            </a:r>
            <a:r>
              <a:rPr lang="ru-RU" sz="1800" dirty="0">
                <a:solidFill>
                  <a:srgbClr val="663300"/>
                </a:solidFill>
                <a:latin typeface="Times New Roman" pitchFamily="18" charset="0"/>
              </a:rPr>
              <a:t> </a:t>
            </a:r>
            <a:r>
              <a:rPr lang="ru-RU" sz="1800" dirty="0" err="1">
                <a:solidFill>
                  <a:srgbClr val="663300"/>
                </a:solidFill>
                <a:latin typeface="Times New Roman" pitchFamily="18" charset="0"/>
              </a:rPr>
              <a:t>Ви</a:t>
            </a:r>
            <a:r>
              <a:rPr lang="ru-RU" sz="1800" dirty="0">
                <a:solidFill>
                  <a:srgbClr val="663300"/>
                </a:solidFill>
                <a:latin typeface="Times New Roman" pitchFamily="18" charset="0"/>
              </a:rPr>
              <a:t> </a:t>
            </a:r>
            <a:r>
              <a:rPr lang="ru-RU" sz="1800" dirty="0" err="1">
                <a:solidFill>
                  <a:srgbClr val="663300"/>
                </a:solidFill>
                <a:latin typeface="Times New Roman" pitchFamily="18" charset="0"/>
              </a:rPr>
              <a:t>зможете</a:t>
            </a:r>
            <a:r>
              <a:rPr lang="ru-RU" sz="1800" dirty="0">
                <a:solidFill>
                  <a:srgbClr val="663300"/>
                </a:solidFill>
                <a:latin typeface="Times New Roman" pitchFamily="18" charset="0"/>
              </a:rPr>
              <a:t> </a:t>
            </a:r>
            <a:r>
              <a:rPr lang="ru-RU" sz="1800" dirty="0" err="1">
                <a:solidFill>
                  <a:srgbClr val="663300"/>
                </a:solidFill>
                <a:latin typeface="Times New Roman" pitchFamily="18" charset="0"/>
              </a:rPr>
              <a:t>допомогти</a:t>
            </a:r>
            <a:r>
              <a:rPr lang="ru-RU" sz="1800" dirty="0">
                <a:solidFill>
                  <a:srgbClr val="663300"/>
                </a:solidFill>
                <a:latin typeface="Times New Roman" pitchFamily="18" charset="0"/>
              </a:rPr>
              <a:t> </a:t>
            </a:r>
            <a:r>
              <a:rPr lang="ru-RU" sz="1800" dirty="0" err="1">
                <a:solidFill>
                  <a:srgbClr val="663300"/>
                </a:solidFill>
                <a:latin typeface="Times New Roman" pitchFamily="18" charset="0"/>
              </a:rPr>
              <a:t>їй</a:t>
            </a:r>
            <a:r>
              <a:rPr lang="ru-RU" sz="1800" dirty="0">
                <a:solidFill>
                  <a:srgbClr val="663300"/>
                </a:solidFill>
                <a:latin typeface="Times New Roman" pitchFamily="18" charset="0"/>
              </a:rPr>
              <a:t> </a:t>
            </a:r>
            <a:r>
              <a:rPr lang="ru-RU" sz="1800" dirty="0" err="1">
                <a:solidFill>
                  <a:srgbClr val="663300"/>
                </a:solidFill>
                <a:latin typeface="Times New Roman" pitchFamily="18" charset="0"/>
              </a:rPr>
              <a:t>вирішити</a:t>
            </a:r>
            <a:r>
              <a:rPr lang="ru-RU" sz="1800" dirty="0">
                <a:solidFill>
                  <a:srgbClr val="663300"/>
                </a:solidFill>
                <a:latin typeface="Times New Roman" pitchFamily="18" charset="0"/>
              </a:rPr>
              <a:t> </a:t>
            </a:r>
            <a:r>
              <a:rPr lang="ru-RU" sz="1800" dirty="0" err="1">
                <a:solidFill>
                  <a:srgbClr val="663300"/>
                </a:solidFill>
                <a:latin typeface="Times New Roman" pitchFamily="18" charset="0"/>
              </a:rPr>
              <a:t>цю</a:t>
            </a:r>
            <a:r>
              <a:rPr lang="ru-RU" sz="1800" dirty="0">
                <a:solidFill>
                  <a:srgbClr val="663300"/>
                </a:solidFill>
                <a:latin typeface="Times New Roman" pitchFamily="18" charset="0"/>
              </a:rPr>
              <a:t> проблему).</a:t>
            </a:r>
          </a:p>
          <a:p>
            <a:pPr>
              <a:lnSpc>
                <a:spcPct val="90000"/>
              </a:lnSpc>
            </a:pPr>
            <a:r>
              <a:rPr lang="ru-RU" sz="2200" b="1" i="1" dirty="0" err="1">
                <a:solidFill>
                  <a:srgbClr val="663300"/>
                </a:solidFill>
                <a:latin typeface="Times New Roman" pitchFamily="18" charset="0"/>
              </a:rPr>
              <a:t>Мені</a:t>
            </a:r>
            <a:r>
              <a:rPr lang="ru-RU" sz="2200" b="1" i="1" dirty="0">
                <a:solidFill>
                  <a:srgbClr val="663300"/>
                </a:solidFill>
                <a:latin typeface="Times New Roman" pitchFamily="18" charset="0"/>
              </a:rPr>
              <a:t> шкода, </a:t>
            </a:r>
            <a:r>
              <a:rPr lang="ru-RU" sz="2200" b="1" i="1" dirty="0" err="1">
                <a:solidFill>
                  <a:srgbClr val="663300"/>
                </a:solidFill>
                <a:latin typeface="Times New Roman" pitchFamily="18" charset="0"/>
              </a:rPr>
              <a:t>що</a:t>
            </a:r>
            <a:r>
              <a:rPr lang="ru-RU" sz="2200" b="1" i="1" dirty="0">
                <a:solidFill>
                  <a:srgbClr val="663300"/>
                </a:solidFill>
                <a:latin typeface="Times New Roman" pitchFamily="18" charset="0"/>
              </a:rPr>
              <a:t> </a:t>
            </a:r>
            <a:r>
              <a:rPr lang="ru-RU" sz="2200" b="1" i="1" dirty="0" err="1">
                <a:solidFill>
                  <a:srgbClr val="663300"/>
                </a:solidFill>
                <a:latin typeface="Times New Roman" pitchFamily="18" charset="0"/>
              </a:rPr>
              <a:t>з</a:t>
            </a:r>
            <a:r>
              <a:rPr lang="ru-RU" sz="2200" b="1" i="1" dirty="0">
                <a:solidFill>
                  <a:srgbClr val="663300"/>
                </a:solidFill>
                <a:latin typeface="Times New Roman" pitchFamily="18" charset="0"/>
              </a:rPr>
              <a:t> тобою </a:t>
            </a:r>
            <a:r>
              <a:rPr lang="ru-RU" sz="2200" b="1" i="1" dirty="0" err="1">
                <a:solidFill>
                  <a:srgbClr val="663300"/>
                </a:solidFill>
                <a:latin typeface="Times New Roman" pitchFamily="18" charset="0"/>
              </a:rPr>
              <a:t>це</a:t>
            </a:r>
            <a:r>
              <a:rPr lang="ru-RU" sz="2200" b="1" i="1" dirty="0">
                <a:solidFill>
                  <a:srgbClr val="663300"/>
                </a:solidFill>
                <a:latin typeface="Times New Roman" pitchFamily="18" charset="0"/>
              </a:rPr>
              <a:t> </a:t>
            </a:r>
            <a:r>
              <a:rPr lang="ru-RU" sz="2200" b="1" i="1" dirty="0" err="1">
                <a:solidFill>
                  <a:srgbClr val="663300"/>
                </a:solidFill>
                <a:latin typeface="Times New Roman" pitchFamily="18" charset="0"/>
              </a:rPr>
              <a:t>сталося</a:t>
            </a:r>
            <a:r>
              <a:rPr lang="ru-RU" sz="2200" b="1" i="1" dirty="0">
                <a:solidFill>
                  <a:srgbClr val="663300"/>
                </a:solidFill>
                <a:latin typeface="Times New Roman" pitchFamily="18" charset="0"/>
              </a:rPr>
              <a:t> </a:t>
            </a:r>
            <a:r>
              <a:rPr lang="ru-RU" sz="1800" dirty="0">
                <a:solidFill>
                  <a:srgbClr val="663300"/>
                </a:solidFill>
                <a:latin typeface="Times New Roman" pitchFamily="18" charset="0"/>
              </a:rPr>
              <a:t>(</a:t>
            </a:r>
            <a:r>
              <a:rPr lang="ru-RU" sz="1800" dirty="0" err="1">
                <a:solidFill>
                  <a:srgbClr val="663300"/>
                </a:solidFill>
                <a:latin typeface="Times New Roman" pitchFamily="18" charset="0"/>
              </a:rPr>
              <a:t>це</a:t>
            </a:r>
            <a:r>
              <a:rPr lang="ru-RU" sz="1800" dirty="0">
                <a:solidFill>
                  <a:srgbClr val="663300"/>
                </a:solidFill>
                <a:latin typeface="Times New Roman" pitchFamily="18" charset="0"/>
              </a:rPr>
              <a:t> </a:t>
            </a:r>
            <a:r>
              <a:rPr lang="ru-RU" sz="1800" dirty="0" err="1">
                <a:solidFill>
                  <a:srgbClr val="663300"/>
                </a:solidFill>
                <a:latin typeface="Times New Roman" pitchFamily="18" charset="0"/>
              </a:rPr>
              <a:t>допоможе</a:t>
            </a:r>
            <a:r>
              <a:rPr lang="ru-RU" sz="1800" dirty="0">
                <a:solidFill>
                  <a:srgbClr val="663300"/>
                </a:solidFill>
                <a:latin typeface="Times New Roman" pitchFamily="18" charset="0"/>
              </a:rPr>
              <a:t> </a:t>
            </a:r>
            <a:r>
              <a:rPr lang="ru-RU" sz="1800" dirty="0" err="1">
                <a:solidFill>
                  <a:srgbClr val="663300"/>
                </a:solidFill>
                <a:latin typeface="Times New Roman" pitchFamily="18" charset="0"/>
              </a:rPr>
              <a:t>дитині</a:t>
            </a:r>
            <a:r>
              <a:rPr lang="ru-RU" sz="1800" dirty="0">
                <a:solidFill>
                  <a:srgbClr val="663300"/>
                </a:solidFill>
                <a:latin typeface="Times New Roman" pitchFamily="18" charset="0"/>
              </a:rPr>
              <a:t> </a:t>
            </a:r>
            <a:r>
              <a:rPr lang="ru-RU" sz="1800" dirty="0" err="1">
                <a:solidFill>
                  <a:srgbClr val="663300"/>
                </a:solidFill>
                <a:latin typeface="Times New Roman" pitchFamily="18" charset="0"/>
              </a:rPr>
              <a:t>зрозуміти</a:t>
            </a:r>
            <a:r>
              <a:rPr lang="ru-RU" sz="1800" dirty="0">
                <a:solidFill>
                  <a:srgbClr val="663300"/>
                </a:solidFill>
                <a:latin typeface="Times New Roman" pitchFamily="18" charset="0"/>
              </a:rPr>
              <a:t>, </a:t>
            </a:r>
            <a:r>
              <a:rPr lang="ru-RU" sz="1800" dirty="0" err="1">
                <a:solidFill>
                  <a:srgbClr val="663300"/>
                </a:solidFill>
                <a:latin typeface="Times New Roman" pitchFamily="18" charset="0"/>
              </a:rPr>
              <a:t>що</a:t>
            </a:r>
            <a:r>
              <a:rPr lang="ru-RU" sz="1800" dirty="0">
                <a:solidFill>
                  <a:srgbClr val="663300"/>
                </a:solidFill>
                <a:latin typeface="Times New Roman" pitchFamily="18" charset="0"/>
              </a:rPr>
              <a:t> </a:t>
            </a:r>
            <a:r>
              <a:rPr lang="ru-RU" sz="1800" dirty="0" err="1">
                <a:solidFill>
                  <a:srgbClr val="663300"/>
                </a:solidFill>
                <a:latin typeface="Times New Roman" pitchFamily="18" charset="0"/>
              </a:rPr>
              <a:t>Ви</a:t>
            </a:r>
            <a:r>
              <a:rPr lang="ru-RU" sz="1800" dirty="0">
                <a:solidFill>
                  <a:srgbClr val="663300"/>
                </a:solidFill>
                <a:latin typeface="Times New Roman" pitchFamily="18" charset="0"/>
              </a:rPr>
              <a:t> </a:t>
            </a:r>
            <a:r>
              <a:rPr lang="ru-RU" sz="1800" dirty="0" err="1">
                <a:solidFill>
                  <a:srgbClr val="663300"/>
                </a:solidFill>
                <a:latin typeface="Times New Roman" pitchFamily="18" charset="0"/>
              </a:rPr>
              <a:t>намагаєтесь</a:t>
            </a:r>
            <a:r>
              <a:rPr lang="ru-RU" sz="1800" dirty="0">
                <a:solidFill>
                  <a:srgbClr val="663300"/>
                </a:solidFill>
                <a:latin typeface="Times New Roman" pitchFamily="18" charset="0"/>
              </a:rPr>
              <a:t> </a:t>
            </a:r>
            <a:r>
              <a:rPr lang="ru-RU" sz="1800" dirty="0" err="1">
                <a:solidFill>
                  <a:srgbClr val="663300"/>
                </a:solidFill>
                <a:latin typeface="Times New Roman" pitchFamily="18" charset="0"/>
              </a:rPr>
              <a:t>зрозуміти</a:t>
            </a:r>
            <a:r>
              <a:rPr lang="ru-RU" sz="1800" dirty="0">
                <a:solidFill>
                  <a:srgbClr val="663300"/>
                </a:solidFill>
                <a:latin typeface="Times New Roman" pitchFamily="18" charset="0"/>
              </a:rPr>
              <a:t> </a:t>
            </a:r>
            <a:r>
              <a:rPr lang="ru-RU" sz="1800" dirty="0" err="1">
                <a:solidFill>
                  <a:srgbClr val="663300"/>
                </a:solidFill>
                <a:latin typeface="Times New Roman" pitchFamily="18" charset="0"/>
              </a:rPr>
              <a:t>її</a:t>
            </a:r>
            <a:r>
              <a:rPr lang="ru-RU" sz="1800" dirty="0">
                <a:solidFill>
                  <a:srgbClr val="663300"/>
                </a:solidFill>
                <a:latin typeface="Times New Roman" pitchFamily="18" charset="0"/>
              </a:rPr>
              <a:t> </a:t>
            </a:r>
            <a:r>
              <a:rPr lang="ru-RU" sz="1800" dirty="0" err="1">
                <a:solidFill>
                  <a:srgbClr val="663300"/>
                </a:solidFill>
                <a:latin typeface="Times New Roman" pitchFamily="18" charset="0"/>
              </a:rPr>
              <a:t>почуття</a:t>
            </a:r>
            <a:r>
              <a:rPr lang="ru-RU" sz="1800" dirty="0">
                <a:solidFill>
                  <a:srgbClr val="663300"/>
                </a:solidFill>
                <a:latin typeface="Times New Roman" pitchFamily="18" charset="0"/>
              </a:rPr>
              <a:t>).</a:t>
            </a:r>
          </a:p>
          <a:p>
            <a:pPr>
              <a:lnSpc>
                <a:spcPct val="90000"/>
              </a:lnSpc>
            </a:pPr>
            <a:r>
              <a:rPr lang="ru-RU" sz="2200" b="1" i="1" dirty="0" err="1">
                <a:solidFill>
                  <a:srgbClr val="663300"/>
                </a:solidFill>
                <a:latin typeface="Times New Roman" pitchFamily="18" charset="0"/>
              </a:rPr>
              <a:t>Це</a:t>
            </a:r>
            <a:r>
              <a:rPr lang="ru-RU" sz="2200" b="1" i="1" dirty="0">
                <a:solidFill>
                  <a:srgbClr val="663300"/>
                </a:solidFill>
                <a:latin typeface="Times New Roman" pitchFamily="18" charset="0"/>
              </a:rPr>
              <a:t> не твоя </a:t>
            </a:r>
            <a:r>
              <a:rPr lang="ru-RU" sz="2200" b="1" i="1" dirty="0" err="1">
                <a:solidFill>
                  <a:srgbClr val="663300"/>
                </a:solidFill>
                <a:latin typeface="Times New Roman" pitchFamily="18" charset="0"/>
              </a:rPr>
              <a:t>провина</a:t>
            </a:r>
            <a:r>
              <a:rPr lang="ru-RU" sz="2200" b="1" i="1" dirty="0">
                <a:solidFill>
                  <a:srgbClr val="663300"/>
                </a:solidFill>
                <a:latin typeface="Times New Roman" pitchFamily="18" charset="0"/>
              </a:rPr>
              <a:t> </a:t>
            </a:r>
            <a:r>
              <a:rPr lang="ru-RU" sz="1800" dirty="0">
                <a:solidFill>
                  <a:srgbClr val="663300"/>
                </a:solidFill>
                <a:latin typeface="Times New Roman" pitchFamily="18" charset="0"/>
              </a:rPr>
              <a:t>(дайте </a:t>
            </a:r>
            <a:r>
              <a:rPr lang="ru-RU" sz="1800" dirty="0" err="1">
                <a:solidFill>
                  <a:srgbClr val="663300"/>
                </a:solidFill>
                <a:latin typeface="Times New Roman" pitchFamily="18" charset="0"/>
              </a:rPr>
              <a:t>дитині</a:t>
            </a:r>
            <a:r>
              <a:rPr lang="ru-RU" sz="1800" dirty="0">
                <a:solidFill>
                  <a:srgbClr val="663300"/>
                </a:solidFill>
                <a:latin typeface="Times New Roman" pitchFamily="18" charset="0"/>
              </a:rPr>
              <a:t> </a:t>
            </a:r>
            <a:r>
              <a:rPr lang="ru-RU" sz="1800" dirty="0" err="1">
                <a:solidFill>
                  <a:srgbClr val="663300"/>
                </a:solidFill>
                <a:latin typeface="Times New Roman" pitchFamily="18" charset="0"/>
              </a:rPr>
              <a:t>зрозуміти</a:t>
            </a:r>
            <a:r>
              <a:rPr lang="ru-RU" sz="1800" dirty="0">
                <a:solidFill>
                  <a:srgbClr val="663300"/>
                </a:solidFill>
                <a:latin typeface="Times New Roman" pitchFamily="18" charset="0"/>
              </a:rPr>
              <a:t>, </a:t>
            </a:r>
            <a:r>
              <a:rPr lang="ru-RU" sz="1800" dirty="0" err="1">
                <a:solidFill>
                  <a:srgbClr val="663300"/>
                </a:solidFill>
                <a:latin typeface="Times New Roman" pitchFamily="18" charset="0"/>
              </a:rPr>
              <a:t>що</a:t>
            </a:r>
            <a:r>
              <a:rPr lang="ru-RU" sz="1800" dirty="0">
                <a:solidFill>
                  <a:srgbClr val="663300"/>
                </a:solidFill>
                <a:latin typeface="Times New Roman" pitchFamily="18" charset="0"/>
              </a:rPr>
              <a:t> вона не одинока в </a:t>
            </a:r>
            <a:r>
              <a:rPr lang="ru-RU" sz="1800" dirty="0" err="1">
                <a:solidFill>
                  <a:srgbClr val="663300"/>
                </a:solidFill>
                <a:latin typeface="Times New Roman" pitchFamily="18" charset="0"/>
              </a:rPr>
              <a:t>подібній</a:t>
            </a:r>
            <a:r>
              <a:rPr lang="ru-RU" sz="1800" dirty="0">
                <a:solidFill>
                  <a:srgbClr val="663300"/>
                </a:solidFill>
                <a:latin typeface="Times New Roman" pitchFamily="18" charset="0"/>
              </a:rPr>
              <a:t> </a:t>
            </a:r>
            <a:r>
              <a:rPr lang="ru-RU" sz="1800" dirty="0" err="1">
                <a:solidFill>
                  <a:srgbClr val="663300"/>
                </a:solidFill>
                <a:latin typeface="Times New Roman" pitchFamily="18" charset="0"/>
              </a:rPr>
              <a:t>ситуації</a:t>
            </a:r>
            <a:r>
              <a:rPr lang="ru-RU" sz="1800" dirty="0">
                <a:solidFill>
                  <a:srgbClr val="663300"/>
                </a:solidFill>
                <a:latin typeface="Times New Roman" pitchFamily="18" charset="0"/>
              </a:rPr>
              <a:t>: </a:t>
            </a:r>
            <a:r>
              <a:rPr lang="ru-RU" sz="1800" dirty="0" err="1">
                <a:solidFill>
                  <a:srgbClr val="663300"/>
                </a:solidFill>
                <a:latin typeface="Times New Roman" pitchFamily="18" charset="0"/>
              </a:rPr>
              <a:t>багатьом</a:t>
            </a:r>
            <a:r>
              <a:rPr lang="ru-RU" sz="1800" dirty="0">
                <a:solidFill>
                  <a:srgbClr val="663300"/>
                </a:solidFill>
                <a:latin typeface="Times New Roman" pitchFamily="18" charset="0"/>
              </a:rPr>
              <a:t> </a:t>
            </a:r>
            <a:r>
              <a:rPr lang="ru-RU" sz="1800" dirty="0" err="1">
                <a:solidFill>
                  <a:srgbClr val="663300"/>
                </a:solidFill>
                <a:latin typeface="Times New Roman" pitchFamily="18" charset="0"/>
              </a:rPr>
              <a:t>її</a:t>
            </a:r>
            <a:r>
              <a:rPr lang="ru-RU" sz="1800" dirty="0">
                <a:solidFill>
                  <a:srgbClr val="663300"/>
                </a:solidFill>
                <a:latin typeface="Times New Roman" pitchFamily="18" charset="0"/>
              </a:rPr>
              <a:t> </a:t>
            </a:r>
            <a:r>
              <a:rPr lang="ru-RU" sz="1800" dirty="0" err="1">
                <a:solidFill>
                  <a:srgbClr val="663300"/>
                </a:solidFill>
                <a:latin typeface="Times New Roman" pitchFamily="18" charset="0"/>
              </a:rPr>
              <a:t>одноліткам</a:t>
            </a:r>
            <a:r>
              <a:rPr lang="ru-RU" sz="1800" dirty="0">
                <a:solidFill>
                  <a:srgbClr val="663300"/>
                </a:solidFill>
                <a:latin typeface="Times New Roman" pitchFamily="18" charset="0"/>
              </a:rPr>
              <a:t> доводиться </a:t>
            </a:r>
            <a:r>
              <a:rPr lang="ru-RU" sz="1800" dirty="0" err="1">
                <a:solidFill>
                  <a:srgbClr val="663300"/>
                </a:solidFill>
                <a:latin typeface="Times New Roman" pitchFamily="18" charset="0"/>
              </a:rPr>
              <a:t>спостерігати</a:t>
            </a:r>
            <a:r>
              <a:rPr lang="ru-RU" sz="1800" dirty="0">
                <a:solidFill>
                  <a:srgbClr val="663300"/>
                </a:solidFill>
                <a:latin typeface="Times New Roman" pitchFamily="18" charset="0"/>
              </a:rPr>
              <a:t> </a:t>
            </a:r>
            <a:r>
              <a:rPr lang="ru-RU" sz="1800" dirty="0" err="1">
                <a:solidFill>
                  <a:srgbClr val="663300"/>
                </a:solidFill>
                <a:latin typeface="Times New Roman" pitchFamily="18" charset="0"/>
              </a:rPr>
              <a:t>ріхні</a:t>
            </a:r>
            <a:r>
              <a:rPr lang="ru-RU" sz="1800" dirty="0">
                <a:solidFill>
                  <a:srgbClr val="663300"/>
                </a:solidFill>
                <a:latin typeface="Times New Roman" pitchFamily="18" charset="0"/>
              </a:rPr>
              <a:t> </a:t>
            </a:r>
            <a:r>
              <a:rPr lang="ru-RU" sz="1800" dirty="0" err="1">
                <a:solidFill>
                  <a:srgbClr val="663300"/>
                </a:solidFill>
                <a:latin typeface="Times New Roman" pitchFamily="18" charset="0"/>
              </a:rPr>
              <a:t>варіанти</a:t>
            </a:r>
            <a:r>
              <a:rPr lang="ru-RU" sz="1800" dirty="0">
                <a:solidFill>
                  <a:srgbClr val="663300"/>
                </a:solidFill>
                <a:latin typeface="Times New Roman" pitchFamily="18" charset="0"/>
              </a:rPr>
              <a:t> </a:t>
            </a:r>
            <a:r>
              <a:rPr lang="ru-RU" sz="1800" dirty="0" err="1">
                <a:solidFill>
                  <a:srgbClr val="663300"/>
                </a:solidFill>
                <a:latin typeface="Times New Roman" pitchFamily="18" charset="0"/>
              </a:rPr>
              <a:t>залякування</a:t>
            </a:r>
            <a:r>
              <a:rPr lang="ru-RU" sz="1800" dirty="0">
                <a:solidFill>
                  <a:srgbClr val="663300"/>
                </a:solidFill>
                <a:latin typeface="Times New Roman" pitchFamily="18" charset="0"/>
              </a:rPr>
              <a:t> та </a:t>
            </a:r>
            <a:r>
              <a:rPr lang="ru-RU" sz="1800" dirty="0" err="1">
                <a:solidFill>
                  <a:srgbClr val="663300"/>
                </a:solidFill>
                <a:latin typeface="Times New Roman" pitchFamily="18" charset="0"/>
              </a:rPr>
              <a:t>агресії</a:t>
            </a:r>
            <a:r>
              <a:rPr lang="ru-RU" sz="1800" dirty="0">
                <a:solidFill>
                  <a:srgbClr val="663300"/>
                </a:solidFill>
                <a:latin typeface="Times New Roman" pitchFamily="18" charset="0"/>
              </a:rPr>
              <a:t> в той </a:t>
            </a:r>
            <a:r>
              <a:rPr lang="ru-RU" sz="1800" dirty="0" err="1">
                <a:solidFill>
                  <a:srgbClr val="663300"/>
                </a:solidFill>
                <a:latin typeface="Times New Roman" pitchFamily="18" charset="0"/>
              </a:rPr>
              <a:t>чи</a:t>
            </a:r>
            <a:r>
              <a:rPr lang="ru-RU" sz="1800" dirty="0">
                <a:solidFill>
                  <a:srgbClr val="663300"/>
                </a:solidFill>
                <a:latin typeface="Times New Roman" pitchFamily="18" charset="0"/>
              </a:rPr>
              <a:t> </a:t>
            </a:r>
            <a:r>
              <a:rPr lang="ru-RU" sz="1800" dirty="0" err="1">
                <a:solidFill>
                  <a:srgbClr val="663300"/>
                </a:solidFill>
                <a:latin typeface="Times New Roman" pitchFamily="18" charset="0"/>
              </a:rPr>
              <a:t>інший</a:t>
            </a:r>
            <a:r>
              <a:rPr lang="ru-RU" sz="1800" dirty="0">
                <a:solidFill>
                  <a:srgbClr val="663300"/>
                </a:solidFill>
                <a:latin typeface="Times New Roman" pitchFamily="18" charset="0"/>
              </a:rPr>
              <a:t> момент </a:t>
            </a:r>
            <a:r>
              <a:rPr lang="ru-RU" sz="1800" dirty="0" err="1">
                <a:solidFill>
                  <a:srgbClr val="663300"/>
                </a:solidFill>
                <a:latin typeface="Times New Roman" pitchFamily="18" charset="0"/>
              </a:rPr>
              <a:t>дорослішання</a:t>
            </a:r>
            <a:r>
              <a:rPr lang="ru-RU" sz="1800" dirty="0">
                <a:solidFill>
                  <a:srgbClr val="663300"/>
                </a:solidFill>
                <a:latin typeface="Times New Roman" pitchFamily="18" charset="0"/>
              </a:rPr>
              <a:t>).</a:t>
            </a:r>
          </a:p>
          <a:p>
            <a:pPr>
              <a:lnSpc>
                <a:spcPct val="90000"/>
              </a:lnSpc>
            </a:pPr>
            <a:r>
              <a:rPr lang="ru-RU" sz="2200" b="1" i="1" dirty="0">
                <a:solidFill>
                  <a:srgbClr val="663300"/>
                </a:solidFill>
                <a:latin typeface="Times New Roman" pitchFamily="18" charset="0"/>
              </a:rPr>
              <a:t>Добре, </a:t>
            </a:r>
            <a:r>
              <a:rPr lang="ru-RU" sz="2200" b="1" i="1" dirty="0" err="1">
                <a:solidFill>
                  <a:srgbClr val="663300"/>
                </a:solidFill>
                <a:latin typeface="Times New Roman" pitchFamily="18" charset="0"/>
              </a:rPr>
              <a:t>що</a:t>
            </a:r>
            <a:r>
              <a:rPr lang="ru-RU" sz="2200" b="1" i="1" dirty="0">
                <a:solidFill>
                  <a:srgbClr val="663300"/>
                </a:solidFill>
                <a:latin typeface="Times New Roman" pitchFamily="18" charset="0"/>
              </a:rPr>
              <a:t> </a:t>
            </a:r>
            <a:r>
              <a:rPr lang="ru-RU" sz="2200" b="1" i="1" dirty="0" err="1">
                <a:solidFill>
                  <a:srgbClr val="663300"/>
                </a:solidFill>
                <a:latin typeface="Times New Roman" pitchFamily="18" charset="0"/>
              </a:rPr>
              <a:t>ти</a:t>
            </a:r>
            <a:r>
              <a:rPr lang="ru-RU" sz="2200" b="1" i="1" dirty="0">
                <a:solidFill>
                  <a:srgbClr val="663300"/>
                </a:solidFill>
                <a:latin typeface="Times New Roman" pitchFamily="18" charset="0"/>
              </a:rPr>
              <a:t> сказав </a:t>
            </a:r>
            <a:r>
              <a:rPr lang="ru-RU" sz="2200" b="1" i="1" dirty="0" err="1">
                <a:solidFill>
                  <a:srgbClr val="663300"/>
                </a:solidFill>
                <a:latin typeface="Times New Roman" pitchFamily="18" charset="0"/>
              </a:rPr>
              <a:t>мені</a:t>
            </a:r>
            <a:r>
              <a:rPr lang="ru-RU" sz="2200" b="1" i="1" dirty="0">
                <a:solidFill>
                  <a:srgbClr val="663300"/>
                </a:solidFill>
                <a:latin typeface="Times New Roman" pitchFamily="18" charset="0"/>
              </a:rPr>
              <a:t> про </a:t>
            </a:r>
            <a:r>
              <a:rPr lang="ru-RU" sz="2200" b="1" i="1" dirty="0" err="1">
                <a:solidFill>
                  <a:srgbClr val="663300"/>
                </a:solidFill>
                <a:latin typeface="Times New Roman" pitchFamily="18" charset="0"/>
              </a:rPr>
              <a:t>це</a:t>
            </a:r>
            <a:r>
              <a:rPr lang="ru-RU" sz="2200" b="1" i="1" dirty="0">
                <a:solidFill>
                  <a:srgbClr val="663300"/>
                </a:solidFill>
                <a:latin typeface="Times New Roman" pitchFamily="18" charset="0"/>
              </a:rPr>
              <a:t> </a:t>
            </a:r>
            <a:r>
              <a:rPr lang="ru-RU" sz="1800" dirty="0">
                <a:solidFill>
                  <a:srgbClr val="663300"/>
                </a:solidFill>
                <a:latin typeface="Times New Roman" pitchFamily="18" charset="0"/>
              </a:rPr>
              <a:t>(</a:t>
            </a:r>
            <a:r>
              <a:rPr lang="ru-RU" sz="1800" dirty="0" err="1">
                <a:solidFill>
                  <a:srgbClr val="663300"/>
                </a:solidFill>
                <a:latin typeface="Times New Roman" pitchFamily="18" charset="0"/>
              </a:rPr>
              <a:t>це</a:t>
            </a:r>
            <a:r>
              <a:rPr lang="ru-RU" sz="1800" dirty="0">
                <a:solidFill>
                  <a:srgbClr val="663300"/>
                </a:solidFill>
                <a:latin typeface="Times New Roman" pitchFamily="18" charset="0"/>
              </a:rPr>
              <a:t> </a:t>
            </a:r>
            <a:r>
              <a:rPr lang="ru-RU" sz="1800" dirty="0" err="1">
                <a:solidFill>
                  <a:srgbClr val="663300"/>
                </a:solidFill>
                <a:latin typeface="Times New Roman" pitchFamily="18" charset="0"/>
              </a:rPr>
              <a:t>допоможе</a:t>
            </a:r>
            <a:r>
              <a:rPr lang="ru-RU" sz="1800" dirty="0">
                <a:solidFill>
                  <a:srgbClr val="663300"/>
                </a:solidFill>
                <a:latin typeface="Times New Roman" pitchFamily="18" charset="0"/>
              </a:rPr>
              <a:t> </a:t>
            </a:r>
            <a:r>
              <a:rPr lang="ru-RU" sz="1800" dirty="0" err="1">
                <a:solidFill>
                  <a:srgbClr val="663300"/>
                </a:solidFill>
                <a:latin typeface="Times New Roman" pitchFamily="18" charset="0"/>
              </a:rPr>
              <a:t>дитині</a:t>
            </a:r>
            <a:r>
              <a:rPr lang="ru-RU" sz="1800" dirty="0">
                <a:solidFill>
                  <a:srgbClr val="663300"/>
                </a:solidFill>
                <a:latin typeface="Times New Roman" pitchFamily="18" charset="0"/>
              </a:rPr>
              <a:t> </a:t>
            </a:r>
            <a:r>
              <a:rPr lang="ru-RU" sz="1800" dirty="0" err="1">
                <a:solidFill>
                  <a:srgbClr val="663300"/>
                </a:solidFill>
                <a:latin typeface="Times New Roman" pitchFamily="18" charset="0"/>
              </a:rPr>
              <a:t>зрозуміти</a:t>
            </a:r>
            <a:r>
              <a:rPr lang="ru-RU" sz="1800" dirty="0">
                <a:solidFill>
                  <a:srgbClr val="663300"/>
                </a:solidFill>
                <a:latin typeface="Times New Roman" pitchFamily="18" charset="0"/>
              </a:rPr>
              <a:t>, </a:t>
            </a:r>
            <a:r>
              <a:rPr lang="ru-RU" sz="1800" dirty="0" err="1">
                <a:solidFill>
                  <a:srgbClr val="663300"/>
                </a:solidFill>
                <a:latin typeface="Times New Roman" pitchFamily="18" charset="0"/>
              </a:rPr>
              <a:t>що</a:t>
            </a:r>
            <a:r>
              <a:rPr lang="ru-RU" sz="1800" dirty="0">
                <a:solidFill>
                  <a:srgbClr val="663300"/>
                </a:solidFill>
                <a:latin typeface="Times New Roman" pitchFamily="18" charset="0"/>
              </a:rPr>
              <a:t> вона правильно вчинила, </a:t>
            </a:r>
            <a:r>
              <a:rPr lang="ru-RU" sz="1800" dirty="0" err="1">
                <a:solidFill>
                  <a:srgbClr val="663300"/>
                </a:solidFill>
                <a:latin typeface="Times New Roman" pitchFamily="18" charset="0"/>
              </a:rPr>
              <a:t>звернувшись</a:t>
            </a:r>
            <a:r>
              <a:rPr lang="ru-RU" sz="1800" dirty="0">
                <a:solidFill>
                  <a:srgbClr val="663300"/>
                </a:solidFill>
                <a:latin typeface="Times New Roman" pitchFamily="18" charset="0"/>
              </a:rPr>
              <a:t> за </a:t>
            </a:r>
            <a:r>
              <a:rPr lang="ru-RU" sz="1800" dirty="0" err="1">
                <a:solidFill>
                  <a:srgbClr val="663300"/>
                </a:solidFill>
                <a:latin typeface="Times New Roman" pitchFamily="18" charset="0"/>
              </a:rPr>
              <a:t>допомогою</a:t>
            </a:r>
            <a:r>
              <a:rPr lang="ru-RU" sz="1800" dirty="0">
                <a:solidFill>
                  <a:srgbClr val="663300"/>
                </a:solidFill>
                <a:latin typeface="Times New Roman" pitchFamily="18" charset="0"/>
              </a:rPr>
              <a:t> </a:t>
            </a:r>
            <a:r>
              <a:rPr lang="ru-RU" sz="1800" dirty="0" err="1">
                <a:solidFill>
                  <a:srgbClr val="663300"/>
                </a:solidFill>
                <a:latin typeface="Times New Roman" pitchFamily="18" charset="0"/>
              </a:rPr>
              <a:t>і</a:t>
            </a:r>
            <a:r>
              <a:rPr lang="ru-RU" sz="1800" dirty="0">
                <a:solidFill>
                  <a:srgbClr val="663300"/>
                </a:solidFill>
                <a:latin typeface="Times New Roman" pitchFamily="18" charset="0"/>
              </a:rPr>
              <a:t> </a:t>
            </a:r>
            <a:r>
              <a:rPr lang="ru-RU" sz="1800" dirty="0" err="1">
                <a:solidFill>
                  <a:srgbClr val="663300"/>
                </a:solidFill>
                <a:latin typeface="Times New Roman" pitchFamily="18" charset="0"/>
              </a:rPr>
              <a:t>підтримкою</a:t>
            </a:r>
            <a:r>
              <a:rPr lang="ru-RU" sz="1800" dirty="0">
                <a:solidFill>
                  <a:srgbClr val="663300"/>
                </a:solidFill>
                <a:latin typeface="Times New Roman" pitchFamily="18" charset="0"/>
              </a:rPr>
              <a:t>).</a:t>
            </a:r>
          </a:p>
          <a:p>
            <a:pPr>
              <a:lnSpc>
                <a:spcPct val="90000"/>
              </a:lnSpc>
            </a:pPr>
            <a:r>
              <a:rPr lang="ru-RU" sz="2200" b="1" i="1" dirty="0">
                <a:solidFill>
                  <a:srgbClr val="663300"/>
                </a:solidFill>
                <a:latin typeface="Times New Roman" pitchFamily="18" charset="0"/>
              </a:rPr>
              <a:t>Я люблю тебе </a:t>
            </a:r>
            <a:r>
              <a:rPr lang="ru-RU" sz="2200" b="1" i="1" dirty="0" err="1">
                <a:solidFill>
                  <a:srgbClr val="663300"/>
                </a:solidFill>
                <a:latin typeface="Times New Roman" pitchFamily="18" charset="0"/>
              </a:rPr>
              <a:t>і</a:t>
            </a:r>
            <a:r>
              <a:rPr lang="ru-RU" sz="2200" b="1" i="1" dirty="0">
                <a:solidFill>
                  <a:srgbClr val="663300"/>
                </a:solidFill>
                <a:latin typeface="Times New Roman" pitchFamily="18" charset="0"/>
              </a:rPr>
              <a:t> </a:t>
            </a:r>
            <a:r>
              <a:rPr lang="ru-RU" sz="2200" b="1" i="1" dirty="0" err="1">
                <a:solidFill>
                  <a:srgbClr val="663300"/>
                </a:solidFill>
                <a:latin typeface="Times New Roman" pitchFamily="18" charset="0"/>
              </a:rPr>
              <a:t>намагатимусь</a:t>
            </a:r>
            <a:r>
              <a:rPr lang="ru-RU" sz="2200" b="1" i="1" dirty="0">
                <a:solidFill>
                  <a:srgbClr val="663300"/>
                </a:solidFill>
                <a:latin typeface="Times New Roman" pitchFamily="18" charset="0"/>
              </a:rPr>
              <a:t> </a:t>
            </a:r>
            <a:r>
              <a:rPr lang="ru-RU" sz="2200" b="1" i="1" dirty="0" err="1">
                <a:solidFill>
                  <a:srgbClr val="663300"/>
                </a:solidFill>
                <a:latin typeface="Times New Roman" pitchFamily="18" charset="0"/>
              </a:rPr>
              <a:t>зробити</a:t>
            </a:r>
            <a:r>
              <a:rPr lang="ru-RU" sz="2200" b="1" i="1" dirty="0">
                <a:solidFill>
                  <a:srgbClr val="663300"/>
                </a:solidFill>
                <a:latin typeface="Times New Roman" pitchFamily="18" charset="0"/>
              </a:rPr>
              <a:t> так, </a:t>
            </a:r>
            <a:r>
              <a:rPr lang="ru-RU" sz="2200" b="1" i="1" dirty="0" err="1">
                <a:solidFill>
                  <a:srgbClr val="663300"/>
                </a:solidFill>
                <a:latin typeface="Times New Roman" pitchFamily="18" charset="0"/>
              </a:rPr>
              <a:t>щоб</a:t>
            </a:r>
            <a:r>
              <a:rPr lang="ru-RU" sz="2200" b="1" i="1" dirty="0">
                <a:solidFill>
                  <a:srgbClr val="663300"/>
                </a:solidFill>
                <a:latin typeface="Times New Roman" pitchFamily="18" charset="0"/>
              </a:rPr>
              <a:t> </a:t>
            </a:r>
            <a:r>
              <a:rPr lang="ru-RU" sz="2200" b="1" i="1" dirty="0" err="1">
                <a:solidFill>
                  <a:srgbClr val="663300"/>
                </a:solidFill>
                <a:latin typeface="Times New Roman" pitchFamily="18" charset="0"/>
              </a:rPr>
              <a:t>тобі</a:t>
            </a:r>
            <a:r>
              <a:rPr lang="ru-RU" sz="2200" b="1" i="1" dirty="0">
                <a:solidFill>
                  <a:srgbClr val="663300"/>
                </a:solidFill>
                <a:latin typeface="Times New Roman" pitchFamily="18" charset="0"/>
              </a:rPr>
              <a:t> </a:t>
            </a:r>
            <a:r>
              <a:rPr lang="ru-RU" sz="2200" b="1" i="1" dirty="0" err="1">
                <a:solidFill>
                  <a:srgbClr val="663300"/>
                </a:solidFill>
                <a:latin typeface="Times New Roman" pitchFamily="18" charset="0"/>
              </a:rPr>
              <a:t>більше</a:t>
            </a:r>
            <a:r>
              <a:rPr lang="ru-RU" sz="2200" b="1" i="1" dirty="0">
                <a:solidFill>
                  <a:srgbClr val="663300"/>
                </a:solidFill>
                <a:latin typeface="Times New Roman" pitchFamily="18" charset="0"/>
              </a:rPr>
              <a:t> не </a:t>
            </a:r>
            <a:r>
              <a:rPr lang="ru-RU" sz="2200" b="1" i="1" dirty="0" err="1">
                <a:solidFill>
                  <a:srgbClr val="663300"/>
                </a:solidFill>
                <a:latin typeface="Times New Roman" pitchFamily="18" charset="0"/>
              </a:rPr>
              <a:t>загрожувала</a:t>
            </a:r>
            <a:r>
              <a:rPr lang="ru-RU" sz="2200" b="1" i="1" dirty="0">
                <a:solidFill>
                  <a:srgbClr val="663300"/>
                </a:solidFill>
                <a:latin typeface="Times New Roman" pitchFamily="18" charset="0"/>
              </a:rPr>
              <a:t> </a:t>
            </a:r>
            <a:r>
              <a:rPr lang="ru-RU" sz="2200" b="1" i="1" dirty="0" err="1">
                <a:solidFill>
                  <a:srgbClr val="663300"/>
                </a:solidFill>
                <a:latin typeface="Times New Roman" pitchFamily="18" charset="0"/>
              </a:rPr>
              <a:t>небезпека</a:t>
            </a:r>
            <a:r>
              <a:rPr lang="ru-RU" sz="2200" b="1" i="1" dirty="0">
                <a:solidFill>
                  <a:srgbClr val="663300"/>
                </a:solidFill>
                <a:latin typeface="Times New Roman" pitchFamily="18" charset="0"/>
              </a:rPr>
              <a:t> </a:t>
            </a:r>
            <a:r>
              <a:rPr lang="ru-RU" sz="1800" dirty="0">
                <a:solidFill>
                  <a:srgbClr val="663300"/>
                </a:solidFill>
                <a:latin typeface="Times New Roman" pitchFamily="18" charset="0"/>
              </a:rPr>
              <a:t>(</a:t>
            </a:r>
            <a:r>
              <a:rPr lang="ru-RU" sz="1800" dirty="0" err="1">
                <a:solidFill>
                  <a:srgbClr val="663300"/>
                </a:solidFill>
                <a:latin typeface="Times New Roman" pitchFamily="18" charset="0"/>
              </a:rPr>
              <a:t>це</a:t>
            </a:r>
            <a:r>
              <a:rPr lang="ru-RU" sz="1800" dirty="0">
                <a:solidFill>
                  <a:srgbClr val="663300"/>
                </a:solidFill>
                <a:latin typeface="Times New Roman" pitchFamily="18" charset="0"/>
              </a:rPr>
              <a:t> </a:t>
            </a:r>
            <a:r>
              <a:rPr lang="ru-RU" sz="1800" dirty="0" err="1">
                <a:solidFill>
                  <a:srgbClr val="663300"/>
                </a:solidFill>
                <a:latin typeface="Times New Roman" pitchFamily="18" charset="0"/>
              </a:rPr>
              <a:t>допоможе</a:t>
            </a:r>
            <a:r>
              <a:rPr lang="ru-RU" sz="1800" dirty="0">
                <a:solidFill>
                  <a:srgbClr val="663300"/>
                </a:solidFill>
                <a:latin typeface="Times New Roman" pitchFamily="18" charset="0"/>
              </a:rPr>
              <a:t> </a:t>
            </a:r>
            <a:r>
              <a:rPr lang="ru-RU" sz="1800" dirty="0" err="1">
                <a:solidFill>
                  <a:srgbClr val="663300"/>
                </a:solidFill>
                <a:latin typeface="Times New Roman" pitchFamily="18" charset="0"/>
              </a:rPr>
              <a:t>дитні</a:t>
            </a:r>
            <a:r>
              <a:rPr lang="ru-RU" sz="1800" dirty="0">
                <a:solidFill>
                  <a:srgbClr val="663300"/>
                </a:solidFill>
                <a:latin typeface="Times New Roman" pitchFamily="18" charset="0"/>
              </a:rPr>
              <a:t> </a:t>
            </a:r>
            <a:r>
              <a:rPr lang="ru-RU" sz="1800" dirty="0" err="1">
                <a:solidFill>
                  <a:srgbClr val="663300"/>
                </a:solidFill>
                <a:latin typeface="Times New Roman" pitchFamily="18" charset="0"/>
              </a:rPr>
              <a:t>з</a:t>
            </a:r>
            <a:r>
              <a:rPr lang="ru-RU" sz="1800" dirty="0">
                <a:solidFill>
                  <a:srgbClr val="663300"/>
                </a:solidFill>
                <a:latin typeface="Times New Roman" pitchFamily="18" charset="0"/>
              </a:rPr>
              <a:t> </a:t>
            </a:r>
            <a:r>
              <a:rPr lang="ru-RU" sz="1800" dirty="0" err="1">
                <a:solidFill>
                  <a:srgbClr val="663300"/>
                </a:solidFill>
                <a:latin typeface="Times New Roman" pitchFamily="18" charset="0"/>
              </a:rPr>
              <a:t>надією</a:t>
            </a:r>
            <a:r>
              <a:rPr lang="ru-RU" sz="1800" dirty="0">
                <a:solidFill>
                  <a:srgbClr val="663300"/>
                </a:solidFill>
                <a:latin typeface="Times New Roman" pitchFamily="18" charset="0"/>
              </a:rPr>
              <a:t> </a:t>
            </a:r>
            <a:r>
              <a:rPr lang="ru-RU" sz="1800" dirty="0" err="1">
                <a:solidFill>
                  <a:srgbClr val="663300"/>
                </a:solidFill>
                <a:latin typeface="Times New Roman" pitchFamily="18" charset="0"/>
              </a:rPr>
              <a:t>подивитись</a:t>
            </a:r>
            <a:r>
              <a:rPr lang="ru-RU" sz="1800" dirty="0">
                <a:solidFill>
                  <a:srgbClr val="663300"/>
                </a:solidFill>
                <a:latin typeface="Times New Roman" pitchFamily="18" charset="0"/>
              </a:rPr>
              <a:t> у </a:t>
            </a:r>
            <a:r>
              <a:rPr lang="ru-RU" sz="1800" dirty="0" err="1">
                <a:solidFill>
                  <a:srgbClr val="663300"/>
                </a:solidFill>
                <a:latin typeface="Times New Roman" pitchFamily="18" charset="0"/>
              </a:rPr>
              <a:t>майбутнє</a:t>
            </a:r>
            <a:r>
              <a:rPr lang="ru-RU" sz="1800" dirty="0">
                <a:solidFill>
                  <a:srgbClr val="663300"/>
                </a:solidFill>
                <a:latin typeface="Times New Roman" pitchFamily="18" charset="0"/>
              </a:rPr>
              <a:t> та </a:t>
            </a:r>
            <a:r>
              <a:rPr lang="ru-RU" sz="1800" dirty="0" err="1">
                <a:solidFill>
                  <a:srgbClr val="663300"/>
                </a:solidFill>
                <a:latin typeface="Times New Roman" pitchFamily="18" charset="0"/>
              </a:rPr>
              <a:t>відчути</a:t>
            </a:r>
            <a:r>
              <a:rPr lang="ru-RU" sz="1800" dirty="0">
                <a:solidFill>
                  <a:srgbClr val="663300"/>
                </a:solidFill>
                <a:latin typeface="Times New Roman" pitchFamily="18" charset="0"/>
              </a:rPr>
              <a:t> </a:t>
            </a:r>
            <a:r>
              <a:rPr lang="ru-RU" sz="1800" dirty="0" err="1">
                <a:solidFill>
                  <a:srgbClr val="663300"/>
                </a:solidFill>
                <a:latin typeface="Times New Roman" pitchFamily="18" charset="0"/>
              </a:rPr>
              <a:t>захист</a:t>
            </a:r>
            <a:r>
              <a:rPr lang="ru-RU" sz="1800" dirty="0">
                <a:solidFill>
                  <a:srgbClr val="663300"/>
                </a:solidFill>
                <a:latin typeface="Times New Roman" pitchFamily="18" charset="0"/>
              </a:rPr>
              <a:t>).</a:t>
            </a:r>
          </a:p>
          <a:p>
            <a:pPr>
              <a:lnSpc>
                <a:spcPct val="90000"/>
              </a:lnSpc>
            </a:pPr>
            <a:endParaRPr lang="ru-RU" sz="2400" dirty="0">
              <a:solidFill>
                <a:srgbClr val="66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122238"/>
            <a:ext cx="7283450" cy="1146175"/>
          </a:xfrm>
          <a:noFill/>
          <a:ln/>
        </p:spPr>
        <p:txBody>
          <a:bodyPr lIns="0" rIns="0" bIns="0" anchor="b"/>
          <a:lstStyle/>
          <a:p>
            <a:r>
              <a:rPr lang="ru-RU" sz="3200">
                <a:solidFill>
                  <a:srgbClr val="FF0000"/>
                </a:solidFill>
              </a:rPr>
              <a:t>Технологія реагування на виявлені або встановлені факти булінгу:</a:t>
            </a:r>
            <a:endParaRPr lang="ru-RU" sz="3900">
              <a:solidFill>
                <a:srgbClr val="FF0000"/>
              </a:solidFill>
            </a:endParaRPr>
          </a:p>
        </p:txBody>
      </p:sp>
      <p:sp>
        <p:nvSpPr>
          <p:cNvPr id="161795" name="Rectangle 3"/>
          <p:cNvSpPr>
            <a:spLocks noGrp="1"/>
          </p:cNvSpPr>
          <p:nvPr>
            <p:ph idx="4294967295"/>
          </p:nvPr>
        </p:nvSpPr>
        <p:spPr>
          <a:xfrm>
            <a:off x="468313" y="1628775"/>
            <a:ext cx="8229600" cy="4525963"/>
          </a:xfrm>
        </p:spPr>
        <p:txBody>
          <a:bodyPr>
            <a:normAutofit/>
          </a:bodyPr>
          <a:lstStyle/>
          <a:p>
            <a:pPr marL="609600" indent="-609600">
              <a:lnSpc>
                <a:spcPct val="90000"/>
              </a:lnSpc>
              <a:buFont typeface="Arial" pitchFamily="34" charset="0"/>
              <a:buAutoNum type="arabicPeriod"/>
            </a:pPr>
            <a:r>
              <a:rPr lang="ru-RU" sz="2800">
                <a:solidFill>
                  <a:srgbClr val="663300"/>
                </a:solidFill>
                <a:latin typeface="Times New Roman" pitchFamily="18" charset="0"/>
              </a:rPr>
              <a:t>При встановленні факту або підозрі на наявність ситуації булінгу вчитель повідомляє про цю ситуацію адміністрації закладу. </a:t>
            </a:r>
          </a:p>
          <a:p>
            <a:pPr marL="609600" indent="-609600">
              <a:lnSpc>
                <a:spcPct val="90000"/>
              </a:lnSpc>
              <a:buFont typeface="Arial" pitchFamily="34" charset="0"/>
              <a:buAutoNum type="arabicPeriod" startAt="2"/>
            </a:pPr>
            <a:r>
              <a:rPr lang="ru-RU" sz="2800">
                <a:solidFill>
                  <a:srgbClr val="663300"/>
                </a:solidFill>
                <a:latin typeface="Times New Roman" pitchFamily="18" charset="0"/>
              </a:rPr>
              <a:t>Адміністрація, спільно з психологічною службою школи приймає рішення про невідкладність реагування на виявлений факт. </a:t>
            </a:r>
          </a:p>
          <a:p>
            <a:pPr marL="609600" indent="-609600">
              <a:lnSpc>
                <a:spcPct val="90000"/>
              </a:lnSpc>
              <a:buFont typeface="Arial" pitchFamily="34" charset="0"/>
              <a:buAutoNum type="arabicPeriod" startAt="2"/>
            </a:pPr>
            <a:r>
              <a:rPr lang="ru-RU" sz="2800">
                <a:solidFill>
                  <a:srgbClr val="663300"/>
                </a:solidFill>
                <a:latin typeface="Times New Roman" pitchFamily="18" charset="0"/>
              </a:rPr>
              <a:t>Безпосередня робота з жертвами і булерами.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410200"/>
          </a:xfrm>
        </p:spPr>
        <p:txBody>
          <a:bodyPr>
            <a:normAutofit fontScale="70000" lnSpcReduction="20000"/>
          </a:bodyPr>
          <a:lstStyle/>
          <a:p>
            <a:r>
              <a:rPr lang="uk-UA" sz="2900" dirty="0" smtClean="0">
                <a:latin typeface="Times New Roman" pitchFamily="18" charset="0"/>
                <a:cs typeface="Times New Roman" pitchFamily="18" charset="0"/>
              </a:rPr>
              <a:t>1.Всім працівникам:</a:t>
            </a: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uk-UA" sz="2900" dirty="0" smtClean="0">
                <a:latin typeface="Times New Roman" pitchFamily="18" charset="0"/>
                <a:cs typeface="Times New Roman" pitchFamily="18" charset="0"/>
              </a:rPr>
              <a:t>з метою попередження травматизму постійно дотримуватись вимог нормативних документів, посадових інструкцій та інструкцій з охорони праці, обов’язків чергового по школі;</a:t>
            </a: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sz="2900" dirty="0" smtClean="0">
                <a:latin typeface="Times New Roman" pitchFamily="18" charset="0"/>
                <a:cs typeface="Times New Roman" pitchFamily="18" charset="0"/>
              </a:rPr>
              <a:t>2. Класним керівникам:</a:t>
            </a:r>
          </a:p>
          <a:p>
            <a:pPr lvl="1"/>
            <a:r>
              <a:rPr lang="uk-UA" sz="2900" dirty="0" smtClean="0">
                <a:latin typeface="Times New Roman" pitchFamily="18" charset="0"/>
                <a:cs typeface="Times New Roman" pitchFamily="18" charset="0"/>
              </a:rPr>
              <a:t>2.1. Постійно проводити профілактичні бесіди з правил поведінки та техніки безпеки під час уроків, на перервах та у побуті.</a:t>
            </a: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uk-UA" sz="2900" dirty="0" smtClean="0">
                <a:latin typeface="Times New Roman" pitchFamily="18" charset="0"/>
                <a:cs typeface="Times New Roman" pitchFamily="18" charset="0"/>
              </a:rPr>
              <a:t>2.2.Проводити різні види інструктажів з ТБ з учнями з обов’язковою реєстрацією в спеціальних журналах.</a:t>
            </a:r>
          </a:p>
          <a:p>
            <a:pPr lvl="1"/>
            <a:r>
              <a:rPr lang="uk-UA" sz="2900" dirty="0" smtClean="0">
                <a:latin typeface="Times New Roman" pitchFamily="18" charset="0"/>
                <a:cs typeface="Times New Roman" pitchFamily="18" charset="0"/>
              </a:rPr>
              <a:t>2.3 У планах виховної роботи  фіксувати факти  проведення бесід з ТБ перед канікулами; </a:t>
            </a:r>
          </a:p>
          <a:p>
            <a:pPr lvl="1"/>
            <a:r>
              <a:rPr lang="uk-UA" sz="2900" dirty="0" smtClean="0">
                <a:latin typeface="Times New Roman" pitchFamily="18" charset="0"/>
                <a:cs typeface="Times New Roman" pitchFamily="18" charset="0"/>
              </a:rPr>
              <a:t>2.4.Спланувати проведення систематичної роз’яснювальної  роботи з профілактики захворювань та дитячого травматизму з батьками учнів;</a:t>
            </a:r>
          </a:p>
          <a:p>
            <a:pPr lvl="1"/>
            <a:r>
              <a:rPr lang="uk-UA" sz="2900" dirty="0" smtClean="0">
                <a:latin typeface="Times New Roman" pitchFamily="18" charset="0"/>
                <a:cs typeface="Times New Roman" pitchFamily="18" charset="0"/>
              </a:rPr>
              <a:t>2.5. Фіксувати у окремому журналі результати  проведеної роботи з учнями, схильними до насильства та   порушниками дисципліни в класі та під час перерв;</a:t>
            </a:r>
          </a:p>
          <a:p>
            <a:pPr lvl="1"/>
            <a:r>
              <a:rPr lang="uk-UA" sz="2900" dirty="0" smtClean="0">
                <a:latin typeface="Times New Roman" pitchFamily="18" charset="0"/>
                <a:cs typeface="Times New Roman" pitchFamily="18" charset="0"/>
              </a:rPr>
              <a:t>2.6.На час чергування класу дотримуватися </a:t>
            </a:r>
            <a:r>
              <a:rPr lang="uk-UA" sz="2900" dirty="0" err="1" smtClean="0">
                <a:latin typeface="Times New Roman" pitchFamily="18" charset="0"/>
                <a:cs typeface="Times New Roman" pitchFamily="18" charset="0"/>
              </a:rPr>
              <a:t>обов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sz="2900" dirty="0" err="1" smtClean="0">
                <a:latin typeface="Times New Roman" pitchFamily="18" charset="0"/>
                <a:cs typeface="Times New Roman" pitchFamily="18" charset="0"/>
              </a:rPr>
              <a:t>язків</a:t>
            </a:r>
            <a:r>
              <a:rPr lang="uk-UA" sz="2900" dirty="0" smtClean="0">
                <a:latin typeface="Times New Roman" pitchFamily="18" charset="0"/>
                <a:cs typeface="Times New Roman" pitchFamily="18" charset="0"/>
              </a:rPr>
              <a:t> старшого чергового.</a:t>
            </a: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800" dirty="0" smtClean="0"/>
              <a:t>-</a:t>
            </a:r>
            <a:endParaRPr lang="ru-RU" sz="4000" dirty="0" smtClean="0"/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endParaRPr lang="uk-UA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04800" y="228600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/>
            </a:r>
            <a:br>
              <a:rPr lang="uk-UA" dirty="0" smtClean="0"/>
            </a:br>
            <a:r>
              <a:rPr lang="uk-UA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Рекомендації:</a:t>
            </a:r>
            <a:r>
              <a:rPr lang="uk-UA" dirty="0" smtClean="0"/>
              <a:t/>
            </a:r>
            <a:br>
              <a:rPr lang="uk-UA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169091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3.Вчителям </a:t>
            </a:r>
            <a:r>
              <a:rPr lang="ru-RU" dirty="0" err="1" smtClean="0"/>
              <a:t>хімії</a:t>
            </a:r>
            <a:r>
              <a:rPr lang="ru-RU" dirty="0" smtClean="0"/>
              <a:t>, </a:t>
            </a:r>
            <a:r>
              <a:rPr lang="ru-RU" dirty="0" err="1" smtClean="0"/>
              <a:t>фізики</a:t>
            </a:r>
            <a:r>
              <a:rPr lang="ru-RU" dirty="0" smtClean="0"/>
              <a:t>, </a:t>
            </a:r>
            <a:r>
              <a:rPr lang="ru-RU" dirty="0" err="1" smtClean="0"/>
              <a:t>біології</a:t>
            </a:r>
            <a:r>
              <a:rPr lang="ru-RU" dirty="0" smtClean="0"/>
              <a:t>, трудового </a:t>
            </a:r>
            <a:r>
              <a:rPr lang="ru-RU" dirty="0" err="1" smtClean="0"/>
              <a:t>навчання</a:t>
            </a:r>
            <a:r>
              <a:rPr lang="ru-RU" dirty="0" smtClean="0"/>
              <a:t>, </a:t>
            </a:r>
            <a:r>
              <a:rPr lang="ru-RU" dirty="0" err="1" smtClean="0"/>
              <a:t>інформатики</a:t>
            </a:r>
            <a:r>
              <a:rPr lang="ru-RU" dirty="0" smtClean="0"/>
              <a:t>, </a:t>
            </a:r>
            <a:r>
              <a:rPr lang="ru-RU" dirty="0" err="1" smtClean="0"/>
              <a:t>фізичної</a:t>
            </a:r>
            <a:r>
              <a:rPr lang="ru-RU" dirty="0" smtClean="0"/>
              <a:t> </a:t>
            </a:r>
            <a:r>
              <a:rPr lang="ru-RU" dirty="0" err="1" smtClean="0"/>
              <a:t>культури</a:t>
            </a:r>
            <a:r>
              <a:rPr lang="ru-RU" dirty="0" smtClean="0"/>
              <a:t> перед </a:t>
            </a:r>
            <a:r>
              <a:rPr lang="ru-RU" dirty="0" err="1" smtClean="0"/>
              <a:t>виконанням</a:t>
            </a:r>
            <a:r>
              <a:rPr lang="ru-RU" dirty="0" smtClean="0"/>
              <a:t> </a:t>
            </a:r>
            <a:r>
              <a:rPr lang="ru-RU" dirty="0" err="1" smtClean="0"/>
              <a:t>лабораторних</a:t>
            </a:r>
            <a:r>
              <a:rPr lang="ru-RU" dirty="0" smtClean="0"/>
              <a:t>, </a:t>
            </a:r>
            <a:r>
              <a:rPr lang="ru-RU" dirty="0" err="1" smtClean="0"/>
              <a:t>практичних</a:t>
            </a:r>
            <a:r>
              <a:rPr lang="ru-RU" dirty="0" smtClean="0"/>
              <a:t> </a:t>
            </a:r>
            <a:r>
              <a:rPr lang="ru-RU" dirty="0" err="1" smtClean="0"/>
              <a:t>робіт</a:t>
            </a:r>
            <a:r>
              <a:rPr lang="ru-RU" dirty="0" smtClean="0"/>
              <a:t>, </a:t>
            </a:r>
            <a:r>
              <a:rPr lang="ru-RU" dirty="0" err="1" smtClean="0"/>
              <a:t>навчальних</a:t>
            </a:r>
            <a:r>
              <a:rPr lang="ru-RU" dirty="0" smtClean="0"/>
              <a:t> занять у </a:t>
            </a:r>
            <a:r>
              <a:rPr lang="ru-RU" dirty="0" err="1" smtClean="0"/>
              <a:t>спортзалі</a:t>
            </a:r>
            <a:r>
              <a:rPr lang="ru-RU" dirty="0" smtClean="0"/>
              <a:t> </a:t>
            </a:r>
            <a:r>
              <a:rPr lang="ru-RU" dirty="0" err="1" smtClean="0"/>
              <a:t>або</a:t>
            </a:r>
            <a:r>
              <a:rPr lang="ru-RU" dirty="0" smtClean="0"/>
              <a:t> на спортивному </a:t>
            </a:r>
            <a:r>
              <a:rPr lang="ru-RU" dirty="0" err="1" smtClean="0"/>
              <a:t>майданчику</a:t>
            </a:r>
            <a:r>
              <a:rPr lang="ru-RU" dirty="0" smtClean="0"/>
              <a:t> </a:t>
            </a:r>
            <a:r>
              <a:rPr lang="ru-RU" dirty="0" err="1" smtClean="0"/>
              <a:t>проводять</a:t>
            </a:r>
            <a:r>
              <a:rPr lang="ru-RU" dirty="0" smtClean="0"/>
              <a:t> </a:t>
            </a:r>
            <a:r>
              <a:rPr lang="ru-RU" dirty="0" err="1" smtClean="0"/>
              <a:t>відповідні</a:t>
            </a:r>
            <a:r>
              <a:rPr lang="ru-RU" dirty="0" smtClean="0"/>
              <a:t> </a:t>
            </a:r>
            <a:r>
              <a:rPr lang="ru-RU" dirty="0" err="1" smtClean="0"/>
              <a:t>інструктажі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техніки</a:t>
            </a:r>
            <a:r>
              <a:rPr lang="ru-RU" dirty="0" smtClean="0"/>
              <a:t> </a:t>
            </a:r>
            <a:r>
              <a:rPr lang="ru-RU" dirty="0" err="1" smtClean="0"/>
              <a:t>безпеки</a:t>
            </a:r>
            <a:r>
              <a:rPr lang="ru-RU" dirty="0" smtClean="0"/>
              <a:t> до кожного виду </a:t>
            </a:r>
            <a:r>
              <a:rPr lang="ru-RU" dirty="0" err="1" smtClean="0"/>
              <a:t>робіт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тільки</a:t>
            </a:r>
            <a:r>
              <a:rPr lang="ru-RU" dirty="0" smtClean="0"/>
              <a:t> </a:t>
            </a:r>
            <a:r>
              <a:rPr lang="ru-RU" dirty="0" err="1" smtClean="0"/>
              <a:t>після</a:t>
            </a:r>
            <a:r>
              <a:rPr lang="ru-RU" dirty="0" smtClean="0"/>
              <a:t> </a:t>
            </a:r>
            <a:r>
              <a:rPr lang="ru-RU" dirty="0" err="1" smtClean="0"/>
              <a:t>цього</a:t>
            </a:r>
            <a:r>
              <a:rPr lang="ru-RU" dirty="0" smtClean="0"/>
              <a:t> </a:t>
            </a:r>
            <a:r>
              <a:rPr lang="ru-RU" dirty="0" err="1" smtClean="0"/>
              <a:t>допускають</a:t>
            </a:r>
            <a:r>
              <a:rPr lang="ru-RU" dirty="0" smtClean="0"/>
              <a:t> </a:t>
            </a:r>
            <a:r>
              <a:rPr lang="ru-RU" dirty="0" err="1" smtClean="0"/>
              <a:t>учнів</a:t>
            </a:r>
            <a:r>
              <a:rPr lang="ru-RU" dirty="0" smtClean="0"/>
              <a:t> до </a:t>
            </a:r>
            <a:r>
              <a:rPr lang="ru-RU" dirty="0" err="1" smtClean="0"/>
              <a:t>виконання</a:t>
            </a:r>
            <a:r>
              <a:rPr lang="ru-RU" dirty="0" smtClean="0"/>
              <a:t> </a:t>
            </a:r>
            <a:r>
              <a:rPr lang="ru-RU" dirty="0" err="1" smtClean="0"/>
              <a:t>зазначених</a:t>
            </a:r>
            <a:r>
              <a:rPr lang="ru-RU" dirty="0" smtClean="0"/>
              <a:t> </a:t>
            </a:r>
            <a:r>
              <a:rPr lang="ru-RU" dirty="0" err="1" smtClean="0"/>
              <a:t>завдань</a:t>
            </a:r>
            <a:r>
              <a:rPr lang="ru-RU" dirty="0" smtClean="0"/>
              <a:t>.</a:t>
            </a:r>
            <a:endParaRPr lang="uk-UA" dirty="0" smtClean="0"/>
          </a:p>
          <a:p>
            <a:pPr>
              <a:buNone/>
            </a:pPr>
            <a:r>
              <a:rPr lang="uk-UA" dirty="0" smtClean="0"/>
              <a:t>   4.Заступникам директора з </a:t>
            </a:r>
            <a:r>
              <a:rPr lang="uk-UA" dirty="0" err="1" smtClean="0"/>
              <a:t>навчально</a:t>
            </a:r>
            <a:r>
              <a:rPr lang="uk-UA" dirty="0" smtClean="0"/>
              <a:t> – виховної роботи здійснювати адміністративно-громадський контроль за виконанням умов забезпечення охорони праці, техніки безпеки під час навчально-виховного процесу в закладі.</a:t>
            </a:r>
          </a:p>
          <a:p>
            <a:r>
              <a:rPr lang="uk-UA" dirty="0" smtClean="0"/>
              <a:t>5.Педагогу – організатору, як відповідальному за організацію чергування по школі,забезпечити постійний контроль за організацією чергування як учнів, так и вчителів.</a:t>
            </a:r>
          </a:p>
          <a:p>
            <a:r>
              <a:rPr lang="uk-UA" dirty="0" smtClean="0"/>
              <a:t>6. Голові ПК скласти та узгодити графік чергування педагогів, призначаючи чергових у вестибюлі ІІ поверху, на території шкільного подвір</a:t>
            </a:r>
            <a:r>
              <a:rPr lang="en-US" dirty="0" smtClean="0"/>
              <a:t>’</a:t>
            </a:r>
            <a:r>
              <a:rPr lang="uk-UA" dirty="0" smtClean="0"/>
              <a:t>я, та двох вчителів для чергування   у холі та вестибюлі на  І поверсі.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uk-UA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uk-UA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uk-UA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Рекомендації:</a:t>
            </a:r>
            <a:r>
              <a:rPr lang="uk-UA" dirty="0" smtClean="0"/>
              <a:t/>
            </a:r>
            <a:br>
              <a:rPr lang="uk-UA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52400" y="0"/>
            <a:ext cx="8686800" cy="6629400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15.Положення про порядок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проведення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навчання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перевірки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знань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питань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охорони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праці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в закладах,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установах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організаціях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підпорядкованих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Міністерству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освіти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науки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України</a:t>
            </a:r>
            <a:endParaRPr lang="ru-RU" sz="18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16.Положення про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загальноосвітній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навчальний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заклад</a:t>
            </a:r>
          </a:p>
          <a:p>
            <a:pPr lvl="0">
              <a:lnSpc>
                <a:spcPct val="120000"/>
              </a:lnSpc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17.Державні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санітарні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правила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норми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влаштування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утримання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загальноосвітніх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навчальних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закладів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організації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навчально-виховного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процесу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ДСанПіН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5.5.2.008-01)</a:t>
            </a:r>
          </a:p>
          <a:p>
            <a:pPr>
              <a:lnSpc>
                <a:spcPct val="120000"/>
              </a:lnSpc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18.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Санітарний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регламент для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дошкільних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навчальних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закладів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20000"/>
              </a:lnSpc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19.Положення про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організацію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роботи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охорони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праці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учасників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навчально-виховного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процесу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установах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закладах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освіти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затверджено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наказом МОН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01.08.2001р. №563);</a:t>
            </a:r>
          </a:p>
          <a:p>
            <a:pPr lvl="0">
              <a:lnSpc>
                <a:spcPct val="120000"/>
              </a:lnSpc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20.Положення про порядок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розслідування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нещасних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випадків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сталися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під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час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навчально-виховного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процесу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навчальних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закладах (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Із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змінами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внесеними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згідно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наказом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Міністерства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освіти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науки №773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05.07.2004р.</a:t>
            </a:r>
          </a:p>
          <a:p>
            <a:pPr>
              <a:lnSpc>
                <a:spcPct val="120000"/>
              </a:lnSpc>
              <a:buNone/>
            </a:pP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21.Лист МОНУ від «26» травня 2014 р. №1/9-266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Про використання Методичних матеріалів «Вимоги безпеки для учнів під час канікул»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22 Лист МОН 1/9-413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27.07.17 року «Про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деякі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питання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щодо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організації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виховної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роботи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навчальних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закладах у 2017/2018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навчальному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роц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04800" y="1066800"/>
            <a:ext cx="8382000" cy="5486400"/>
          </a:xfrm>
        </p:spPr>
        <p:txBody>
          <a:bodyPr>
            <a:normAutofit fontScale="55000" lnSpcReduction="20000"/>
          </a:bodyPr>
          <a:lstStyle/>
          <a:p>
            <a:r>
              <a:rPr lang="uk-UA" sz="3300" dirty="0" smtClean="0"/>
              <a:t>Проведений аналіз  виконання натуральних норм харчування за 9 місяців   2017 року, який показав, що  середній показник добового набору продуктів харчування   вихованців  дошкільного закладу складає  –71,7 %, (у січні -56,1%, лютому – 56,2%, березні – 66,5%, квітні – 66,3%, травні – 72,7 %, червні – 74,4 %, серпні -82,2 %, вересні – 67,6,4%), а відсоток виконання натуральних норм харчування  – 73,8%, (у січні -56,2%, лютому – 61,1%, березні – 72,9%, квітні – 74%, травні – 81,6%, червні – 93,1%, серпні -85,5 %, вересні – 80,9%). Показник добового набору продуктів харчування у порівнянні з І півріччям виріс   на 12,3%,  а відсоток виконання натуральних норм харчування виріс на 10,6%. </a:t>
            </a:r>
            <a:endParaRPr lang="ru-RU" sz="3300" dirty="0" smtClean="0"/>
          </a:p>
          <a:p>
            <a:r>
              <a:rPr lang="uk-UA" sz="3300" dirty="0" smtClean="0"/>
              <a:t>Нижче за середній  відсоток виконання норм харчування з таких продуктів: м’ясо – 80,5%, риба – 82%, молоко цільне – 69,5 %, фрукти  - 52,5%, овочі-73,5%,картопля-79,5%,кондитерські вироби – 50%, сметана – 76%,</a:t>
            </a:r>
            <a:r>
              <a:rPr lang="uk-UA" sz="3300" dirty="0" err="1" smtClean="0"/>
              <a:t>соки-</a:t>
            </a:r>
            <a:r>
              <a:rPr lang="uk-UA" sz="3300" dirty="0" smtClean="0"/>
              <a:t> 41% ,хліб житній -52,5%, сухофрукти – 79,5%. Збільшився показник виконання норм сир кисломолочний – 102%, сир твердий – 103%, споживання борошна -  111% ,хліб пшеничний -114,5% ,цукор -117,5%.</a:t>
            </a:r>
            <a:endParaRPr lang="ru-RU" sz="3300" dirty="0" smtClean="0"/>
          </a:p>
          <a:p>
            <a:r>
              <a:rPr lang="ru-RU" sz="3300" dirty="0" err="1" smtClean="0"/>
              <a:t>Вартість</a:t>
            </a:r>
            <a:r>
              <a:rPr lang="ru-RU" sz="3300" dirty="0" smtClean="0"/>
              <a:t> одного </a:t>
            </a:r>
            <a:r>
              <a:rPr lang="ru-RU" sz="3300" dirty="0" err="1" smtClean="0"/>
              <a:t>дітодня</a:t>
            </a:r>
            <a:r>
              <a:rPr lang="ru-RU" sz="3300" dirty="0" smtClean="0"/>
              <a:t> </a:t>
            </a:r>
            <a:r>
              <a:rPr lang="ru-RU" sz="3300" dirty="0" err="1" smtClean="0"/>
              <a:t>дошкільника</a:t>
            </a:r>
            <a:r>
              <a:rPr lang="ru-RU" sz="3300" dirty="0" smtClean="0"/>
              <a:t>  за 9 </a:t>
            </a:r>
            <a:r>
              <a:rPr lang="ru-RU" sz="3300" dirty="0" err="1" smtClean="0"/>
              <a:t>місяців</a:t>
            </a:r>
            <a:r>
              <a:rPr lang="ru-RU" sz="3300" dirty="0" smtClean="0"/>
              <a:t>   </a:t>
            </a:r>
            <a:r>
              <a:rPr lang="ru-RU" sz="3300" dirty="0" err="1" smtClean="0"/>
              <a:t>складає</a:t>
            </a:r>
            <a:r>
              <a:rPr lang="ru-RU" sz="3300" dirty="0" smtClean="0"/>
              <a:t> –  </a:t>
            </a:r>
            <a:r>
              <a:rPr lang="ru-RU" sz="3300" dirty="0" err="1" smtClean="0"/>
              <a:t>грн</a:t>
            </a:r>
            <a:r>
              <a:rPr lang="ru-RU" sz="3300" dirty="0" smtClean="0"/>
              <a:t>. (</a:t>
            </a:r>
            <a:r>
              <a:rPr lang="ru-RU" sz="3300" dirty="0" err="1" smtClean="0"/>
              <a:t>січень</a:t>
            </a:r>
            <a:r>
              <a:rPr lang="ru-RU" sz="3300" dirty="0" smtClean="0"/>
              <a:t> – </a:t>
            </a:r>
            <a:r>
              <a:rPr lang="uk-UA" sz="3300" dirty="0" smtClean="0"/>
              <a:t>14,14</a:t>
            </a:r>
            <a:r>
              <a:rPr lang="ru-RU" sz="3300" dirty="0" smtClean="0"/>
              <a:t> </a:t>
            </a:r>
            <a:r>
              <a:rPr lang="ru-RU" sz="3300" dirty="0" err="1" smtClean="0"/>
              <a:t>грн</a:t>
            </a:r>
            <a:r>
              <a:rPr lang="ru-RU" sz="3300" dirty="0" smtClean="0"/>
              <a:t>.,  </a:t>
            </a:r>
            <a:r>
              <a:rPr lang="ru-RU" sz="3300" dirty="0" err="1" smtClean="0"/>
              <a:t>лютий</a:t>
            </a:r>
            <a:r>
              <a:rPr lang="ru-RU" sz="3300" dirty="0" smtClean="0"/>
              <a:t> -</a:t>
            </a:r>
            <a:r>
              <a:rPr lang="uk-UA" sz="3300" dirty="0" smtClean="0"/>
              <a:t>15,73</a:t>
            </a:r>
            <a:r>
              <a:rPr lang="ru-RU" sz="3300" dirty="0" smtClean="0"/>
              <a:t>  </a:t>
            </a:r>
            <a:r>
              <a:rPr lang="ru-RU" sz="3300" dirty="0" err="1" smtClean="0"/>
              <a:t>грн</a:t>
            </a:r>
            <a:r>
              <a:rPr lang="ru-RU" sz="3300" dirty="0" smtClean="0"/>
              <a:t>. , </a:t>
            </a:r>
            <a:r>
              <a:rPr lang="ru-RU" sz="3300" dirty="0" err="1" smtClean="0"/>
              <a:t>березень</a:t>
            </a:r>
            <a:r>
              <a:rPr lang="ru-RU" sz="3300" dirty="0" smtClean="0"/>
              <a:t> – </a:t>
            </a:r>
            <a:r>
              <a:rPr lang="uk-UA" sz="3300" dirty="0" smtClean="0"/>
              <a:t>22,45</a:t>
            </a:r>
            <a:r>
              <a:rPr lang="ru-RU" sz="3300" dirty="0" smtClean="0"/>
              <a:t> </a:t>
            </a:r>
            <a:r>
              <a:rPr lang="ru-RU" sz="3300" dirty="0" err="1" smtClean="0"/>
              <a:t>грн</a:t>
            </a:r>
            <a:r>
              <a:rPr lang="ru-RU" sz="3300" dirty="0" smtClean="0"/>
              <a:t>., </a:t>
            </a:r>
            <a:r>
              <a:rPr lang="ru-RU" sz="3300" dirty="0" err="1" smtClean="0"/>
              <a:t>квітень</a:t>
            </a:r>
            <a:r>
              <a:rPr lang="ru-RU" sz="3300" dirty="0" smtClean="0"/>
              <a:t> – </a:t>
            </a:r>
            <a:r>
              <a:rPr lang="uk-UA" sz="3300" dirty="0" smtClean="0"/>
              <a:t>26,29</a:t>
            </a:r>
            <a:r>
              <a:rPr lang="ru-RU" sz="3300" dirty="0" smtClean="0"/>
              <a:t> </a:t>
            </a:r>
            <a:r>
              <a:rPr lang="ru-RU" sz="3300" dirty="0" err="1" smtClean="0"/>
              <a:t>грн</a:t>
            </a:r>
            <a:r>
              <a:rPr lang="ru-RU" sz="3300" dirty="0" smtClean="0"/>
              <a:t>., </a:t>
            </a:r>
            <a:r>
              <a:rPr lang="ru-RU" sz="3300" dirty="0" err="1" smtClean="0"/>
              <a:t>травень</a:t>
            </a:r>
            <a:r>
              <a:rPr lang="ru-RU" sz="3300" dirty="0" smtClean="0"/>
              <a:t> – </a:t>
            </a:r>
            <a:r>
              <a:rPr lang="uk-UA" sz="3300" dirty="0" smtClean="0"/>
              <a:t>25,13</a:t>
            </a:r>
            <a:r>
              <a:rPr lang="ru-RU" sz="3300" dirty="0" smtClean="0"/>
              <a:t> </a:t>
            </a:r>
            <a:r>
              <a:rPr lang="ru-RU" sz="3300" dirty="0" err="1" smtClean="0"/>
              <a:t>грн</a:t>
            </a:r>
            <a:r>
              <a:rPr lang="ru-RU" sz="3300" dirty="0" smtClean="0"/>
              <a:t>., </a:t>
            </a:r>
            <a:r>
              <a:rPr lang="ru-RU" sz="3300" dirty="0" err="1" smtClean="0"/>
              <a:t>червень</a:t>
            </a:r>
            <a:r>
              <a:rPr lang="ru-RU" sz="3300" dirty="0" smtClean="0"/>
              <a:t> – </a:t>
            </a:r>
            <a:r>
              <a:rPr lang="uk-UA" sz="3300" dirty="0" smtClean="0"/>
              <a:t>30,89 грн.</a:t>
            </a:r>
            <a:r>
              <a:rPr lang="ru-RU" sz="3300" dirty="0" smtClean="0"/>
              <a:t>,</a:t>
            </a:r>
            <a:r>
              <a:rPr lang="uk-UA" sz="3300" dirty="0" smtClean="0"/>
              <a:t> ,</a:t>
            </a:r>
            <a:r>
              <a:rPr lang="ru-RU" sz="3300" dirty="0" smtClean="0"/>
              <a:t> </a:t>
            </a:r>
            <a:r>
              <a:rPr lang="ru-RU" sz="3300" dirty="0" err="1" smtClean="0"/>
              <a:t>серпень</a:t>
            </a:r>
            <a:r>
              <a:rPr lang="ru-RU" sz="3300" dirty="0" smtClean="0"/>
              <a:t> – 25,</a:t>
            </a:r>
            <a:r>
              <a:rPr lang="uk-UA" sz="3300" dirty="0" smtClean="0"/>
              <a:t>95</a:t>
            </a:r>
            <a:r>
              <a:rPr lang="ru-RU" sz="3300" dirty="0" smtClean="0"/>
              <a:t> </a:t>
            </a:r>
            <a:r>
              <a:rPr lang="ru-RU" sz="3300" dirty="0" err="1" smtClean="0"/>
              <a:t>грн</a:t>
            </a:r>
            <a:r>
              <a:rPr lang="ru-RU" sz="3300" dirty="0" smtClean="0"/>
              <a:t>.., </a:t>
            </a:r>
            <a:r>
              <a:rPr lang="ru-RU" sz="3300" dirty="0" err="1" smtClean="0"/>
              <a:t>вересень</a:t>
            </a:r>
            <a:r>
              <a:rPr lang="ru-RU" sz="3300" dirty="0" smtClean="0"/>
              <a:t> –</a:t>
            </a:r>
            <a:r>
              <a:rPr lang="uk-UA" sz="3300" dirty="0" smtClean="0"/>
              <a:t>31,67 </a:t>
            </a:r>
            <a:r>
              <a:rPr lang="ru-RU" sz="3300" dirty="0" smtClean="0"/>
              <a:t> </a:t>
            </a:r>
            <a:r>
              <a:rPr lang="ru-RU" sz="3300" dirty="0" err="1" smtClean="0"/>
              <a:t>грн</a:t>
            </a:r>
            <a:r>
              <a:rPr lang="ru-RU" sz="3300" dirty="0" smtClean="0"/>
              <a:t>..)</a:t>
            </a:r>
            <a:r>
              <a:rPr lang="uk-UA" sz="3300" dirty="0" smtClean="0"/>
              <a:t>. </a:t>
            </a:r>
            <a:endParaRPr lang="ru-RU" sz="3300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 smtClean="0"/>
              <a:t>Про </a:t>
            </a:r>
            <a:r>
              <a:rPr lang="ru-RU" sz="2000" dirty="0" err="1" smtClean="0"/>
              <a:t>підсумки</a:t>
            </a:r>
            <a:r>
              <a:rPr lang="ru-RU" sz="2000" dirty="0" smtClean="0"/>
              <a:t> </a:t>
            </a:r>
            <a:r>
              <a:rPr lang="uk-UA" sz="2000" dirty="0" smtClean="0"/>
              <a:t>проведення тематичної перевірки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uk-UA" sz="2000" dirty="0" smtClean="0"/>
              <a:t>стану організації харчування 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28600" y="1066800"/>
            <a:ext cx="8686800" cy="5486400"/>
          </a:xfrm>
        </p:spPr>
        <p:txBody>
          <a:bodyPr>
            <a:normAutofit fontScale="40000" lnSpcReduction="20000"/>
          </a:bodyPr>
          <a:lstStyle/>
          <a:p>
            <a:r>
              <a:rPr lang="uk-UA" sz="3700" dirty="0" smtClean="0">
                <a:latin typeface="Times New Roman" pitchFamily="18" charset="0"/>
                <a:cs typeface="Times New Roman" pitchFamily="18" charset="0"/>
              </a:rPr>
              <a:t>1. Визначити належний  рівень організації харчування учнів та вихованців  у закладі</a:t>
            </a:r>
          </a:p>
          <a:p>
            <a:r>
              <a:rPr lang="uk-UA" sz="3700" dirty="0" smtClean="0">
                <a:latin typeface="Times New Roman" pitchFamily="18" charset="0"/>
                <a:cs typeface="Times New Roman" pitchFamily="18" charset="0"/>
              </a:rPr>
              <a:t>2Мальцевій І.А.:</a:t>
            </a:r>
            <a:endParaRPr lang="ru-RU" sz="37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3700" dirty="0" smtClean="0">
                <a:latin typeface="Times New Roman" pitchFamily="18" charset="0"/>
                <a:cs typeface="Times New Roman" pitchFamily="18" charset="0"/>
              </a:rPr>
              <a:t>2.1.Організувати проходження санітарного мінімуму з питань організації харчування та санітарно-гігієнічного режиму з працівниками харчоблоку.     </a:t>
            </a:r>
            <a:endParaRPr lang="ru-RU" sz="37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3700" dirty="0" smtClean="0">
                <a:latin typeface="Times New Roman" pitchFamily="18" charset="0"/>
                <a:cs typeface="Times New Roman" pitchFamily="18" charset="0"/>
              </a:rPr>
              <a:t>2.2.Забезпечити неухильне дотримання нормативно – правових документів щодо  організації харчування в дошкільному закладі.                                                                                                            </a:t>
            </a:r>
            <a:endParaRPr lang="ru-RU" sz="37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3700" dirty="0" smtClean="0">
                <a:latin typeface="Times New Roman" pitchFamily="18" charset="0"/>
                <a:cs typeface="Times New Roman" pitchFamily="18" charset="0"/>
              </a:rPr>
              <a:t>2.3.   Слідкувати за різноманітністю продуктів </a:t>
            </a:r>
          </a:p>
          <a:p>
            <a:r>
              <a:rPr lang="uk-UA" sz="3700" dirty="0" smtClean="0">
                <a:latin typeface="Times New Roman" pitchFamily="18" charset="0"/>
                <a:cs typeface="Times New Roman" pitchFamily="18" charset="0"/>
              </a:rPr>
              <a:t>2.4. Забезпечити належний стан ведення ділової документації відповідно до Інструкції щодо організації харчування дітей у дошкільних навчальних закладах.                                                                                                                                               </a:t>
            </a:r>
            <a:endParaRPr lang="ru-RU" sz="37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3700" dirty="0" smtClean="0">
                <a:latin typeface="Times New Roman" pitchFamily="18" charset="0"/>
                <a:cs typeface="Times New Roman" pitchFamily="18" charset="0"/>
              </a:rPr>
              <a:t>2.5. Посилити контроль за дотриманням режиму харчування, режиму отримання їжі та питного режиму.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lang="ru-RU" sz="37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3700" dirty="0" smtClean="0">
                <a:latin typeface="Times New Roman" pitchFamily="18" charset="0"/>
                <a:cs typeface="Times New Roman" pitchFamily="18" charset="0"/>
              </a:rPr>
              <a:t>2.6.Продовжувати щомісячно аналізувати виконання норм харчування дітей різних категорій, ураховуючи заміну продуктів за енергоцінністю.</a:t>
            </a:r>
            <a:endParaRPr lang="ru-RU" sz="37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3700" dirty="0" smtClean="0">
                <a:latin typeface="Times New Roman" pitchFamily="18" charset="0"/>
                <a:cs typeface="Times New Roman" pitchFamily="18" charset="0"/>
              </a:rPr>
              <a:t>2.7.Організовувати дієтичне харчування дітей за наявності довідки від ліка­ря із зазначенням діагнозу, строку перебування на дієті, номера дієти. 	</a:t>
            </a:r>
            <a:endParaRPr lang="ru-RU" sz="37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3700" dirty="0" smtClean="0">
                <a:latin typeface="Times New Roman" pitchFamily="18" charset="0"/>
                <a:cs typeface="Times New Roman" pitchFamily="18" charset="0"/>
              </a:rPr>
              <a:t>2.8. Здійснювати відбір та зберігання добових проб раціону згідно з Інструкцією контролю за якістю продуктів.</a:t>
            </a:r>
            <a:endParaRPr lang="ru-RU" sz="37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3700" dirty="0" smtClean="0">
                <a:latin typeface="Times New Roman" pitchFamily="18" charset="0"/>
                <a:cs typeface="Times New Roman" pitchFamily="18" charset="0"/>
              </a:rPr>
              <a:t>2.9. </a:t>
            </a:r>
            <a:r>
              <a:rPr lang="ru-RU" sz="3700" dirty="0" err="1" smtClean="0">
                <a:latin typeface="Times New Roman" pitchFamily="18" charset="0"/>
                <a:cs typeface="Times New Roman" pitchFamily="18" charset="0"/>
              </a:rPr>
              <a:t>Контролювати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err="1" smtClean="0">
                <a:latin typeface="Times New Roman" pitchFamily="18" charset="0"/>
                <a:cs typeface="Times New Roman" pitchFamily="18" charset="0"/>
              </a:rPr>
              <a:t>роздачу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err="1" smtClean="0">
                <a:latin typeface="Times New Roman" pitchFamily="18" charset="0"/>
                <a:cs typeface="Times New Roman" pitchFamily="18" charset="0"/>
              </a:rPr>
              <a:t>їжі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3700" dirty="0" err="1" smtClean="0">
                <a:latin typeface="Times New Roman" pitchFamily="18" charset="0"/>
                <a:cs typeface="Times New Roman" pitchFamily="18" charset="0"/>
              </a:rPr>
              <a:t>усіх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err="1" smtClean="0">
                <a:latin typeface="Times New Roman" pitchFamily="18" charset="0"/>
                <a:cs typeface="Times New Roman" pitchFamily="18" charset="0"/>
              </a:rPr>
              <a:t>підрозділах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 закладу </a:t>
            </a:r>
            <a:r>
              <a:rPr lang="ru-RU" sz="3700" dirty="0" err="1" smtClean="0">
                <a:latin typeface="Times New Roman" pitchFamily="18" charset="0"/>
                <a:cs typeface="Times New Roman" pitchFamily="18" charset="0"/>
              </a:rPr>
              <a:t>згідно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  режимом дня.</a:t>
            </a:r>
          </a:p>
          <a:p>
            <a:r>
              <a:rPr lang="uk-UA" sz="3700" dirty="0" smtClean="0">
                <a:latin typeface="Times New Roman" pitchFamily="18" charset="0"/>
                <a:cs typeface="Times New Roman" pitchFamily="18" charset="0"/>
              </a:rPr>
              <a:t>2.10.  Проводити своєчасно заміну продуктів харчування в разі несвоєчасної доставки, враховуючи їх біологічну цінність.						                                                                                                                                                                  </a:t>
            </a:r>
            <a:endParaRPr lang="ru-RU" sz="37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3700" dirty="0" smtClean="0">
                <a:latin typeface="Times New Roman" pitchFamily="18" charset="0"/>
                <a:cs typeface="Times New Roman" pitchFamily="18" charset="0"/>
              </a:rPr>
              <a:t>2.11. Проводити аналіз завозу продуктів харчування з метою замовлення необ­хідної кількості продуктів.</a:t>
            </a:r>
            <a:endParaRPr lang="ru-RU" sz="37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3700" dirty="0" smtClean="0">
                <a:latin typeface="Times New Roman" pitchFamily="18" charset="0"/>
                <a:cs typeface="Times New Roman" pitchFamily="18" charset="0"/>
              </a:rPr>
              <a:t>2.12.Приймати продукти харчування тільки високої якості відповідно до Державних стандартів, з усіма супроводжуючими документами.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                             </a:t>
            </a:r>
            <a:r>
              <a:rPr lang="uk-UA" sz="37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</a:t>
            </a:r>
            <a:r>
              <a:rPr lang="uk-UA" sz="3700" i="1" dirty="0" smtClean="0">
                <a:latin typeface="Times New Roman" pitchFamily="18" charset="0"/>
                <a:cs typeface="Times New Roman" pitchFamily="18" charset="0"/>
              </a:rPr>
              <a:t>    </a:t>
            </a:r>
            <a:endParaRPr lang="ru-RU" sz="37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3700" dirty="0" smtClean="0">
                <a:latin typeface="Times New Roman" pitchFamily="18" charset="0"/>
                <a:cs typeface="Times New Roman" pitchFamily="18" charset="0"/>
              </a:rPr>
              <a:t>2.13. Тримати комору та обладнання в належному санітарно - гігієнічному  стані. </a:t>
            </a:r>
            <a:endParaRPr lang="ru-RU" sz="37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7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868362"/>
          </a:xfrm>
        </p:spPr>
        <p:txBody>
          <a:bodyPr/>
          <a:lstStyle/>
          <a:p>
            <a:r>
              <a:rPr lang="uk-UA" dirty="0" smtClean="0"/>
              <a:t>Підсумки перевірки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553200"/>
          </a:xfrm>
        </p:spPr>
        <p:txBody>
          <a:bodyPr>
            <a:normAutofit fontScale="85000" lnSpcReduction="20000"/>
          </a:bodyPr>
          <a:lstStyle/>
          <a:p>
            <a:r>
              <a:rPr lang="uk-UA" dirty="0" smtClean="0"/>
              <a:t>3. Працівникам харчоблоку:</a:t>
            </a:r>
            <a:endParaRPr lang="ru-RU" dirty="0" smtClean="0"/>
          </a:p>
          <a:p>
            <a:r>
              <a:rPr lang="uk-UA" dirty="0" smtClean="0"/>
              <a:t>3.1.  Дотримуватись суворо технології приготування їжі, термінів зберігання та реалізації продуктів.                                                                                                                                                                                                                   </a:t>
            </a:r>
            <a:endParaRPr lang="ru-RU" dirty="0" smtClean="0"/>
          </a:p>
          <a:p>
            <a:r>
              <a:rPr lang="uk-UA" dirty="0" smtClean="0"/>
              <a:t>3</a:t>
            </a:r>
            <a:r>
              <a:rPr lang="ru-RU" dirty="0" smtClean="0"/>
              <a:t>.2. </a:t>
            </a:r>
            <a:r>
              <a:rPr lang="ru-RU" dirty="0" err="1" smtClean="0"/>
              <a:t>Видавати</a:t>
            </a:r>
            <a:r>
              <a:rPr lang="ru-RU" dirty="0" smtClean="0"/>
              <a:t> </a:t>
            </a:r>
            <a:r>
              <a:rPr lang="ru-RU" dirty="0" err="1" smtClean="0"/>
              <a:t>їжу</a:t>
            </a:r>
            <a:r>
              <a:rPr lang="ru-RU" dirty="0" smtClean="0"/>
              <a:t> </a:t>
            </a:r>
            <a:r>
              <a:rPr lang="ru-RU" dirty="0" err="1" smtClean="0"/>
              <a:t>згідно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графіком</a:t>
            </a:r>
            <a:r>
              <a:rPr lang="ru-RU" dirty="0" smtClean="0"/>
              <a:t> та нормами </a:t>
            </a:r>
            <a:r>
              <a:rPr lang="ru-RU" dirty="0" err="1" smtClean="0"/>
              <a:t>харчування</a:t>
            </a:r>
            <a:r>
              <a:rPr lang="ru-RU" dirty="0" smtClean="0"/>
              <a:t> на </a:t>
            </a:r>
            <a:r>
              <a:rPr lang="ru-RU" dirty="0" err="1" smtClean="0"/>
              <a:t>кожну</a:t>
            </a:r>
            <a:r>
              <a:rPr lang="ru-RU" dirty="0" smtClean="0"/>
              <a:t> </a:t>
            </a:r>
            <a:r>
              <a:rPr lang="ru-RU" dirty="0" err="1" smtClean="0"/>
              <a:t>дитину</a:t>
            </a:r>
            <a:r>
              <a:rPr lang="ru-RU" dirty="0" smtClean="0"/>
              <a:t>.                                                                                                                                                                                           </a:t>
            </a:r>
          </a:p>
          <a:p>
            <a:r>
              <a:rPr lang="uk-UA" dirty="0" smtClean="0"/>
              <a:t>3</a:t>
            </a:r>
            <a:r>
              <a:rPr lang="ru-RU" dirty="0" smtClean="0"/>
              <a:t>.3.Використовувати </a:t>
            </a:r>
            <a:r>
              <a:rPr lang="ru-RU" dirty="0" err="1" smtClean="0"/>
              <a:t>спецодяг</a:t>
            </a:r>
            <a:r>
              <a:rPr lang="ru-RU" dirty="0" smtClean="0"/>
              <a:t>, </a:t>
            </a:r>
            <a:r>
              <a:rPr lang="ru-RU" dirty="0" err="1" smtClean="0"/>
              <a:t>інвентар</a:t>
            </a:r>
            <a:r>
              <a:rPr lang="ru-RU" dirty="0" smtClean="0"/>
              <a:t>, </a:t>
            </a:r>
            <a:r>
              <a:rPr lang="ru-RU" dirty="0" err="1" smtClean="0"/>
              <a:t>електроприлади</a:t>
            </a:r>
            <a:r>
              <a:rPr lang="ru-RU" dirty="0" smtClean="0"/>
              <a:t> </a:t>
            </a:r>
            <a:r>
              <a:rPr lang="ru-RU" dirty="0" err="1" smtClean="0"/>
              <a:t>лише</a:t>
            </a:r>
            <a:r>
              <a:rPr lang="ru-RU" dirty="0" smtClean="0"/>
              <a:t> за </a:t>
            </a:r>
            <a:r>
              <a:rPr lang="ru-RU" dirty="0" err="1" smtClean="0"/>
              <a:t>призначенням</a:t>
            </a:r>
            <a:r>
              <a:rPr lang="ru-RU" dirty="0" smtClean="0"/>
              <a:t>.                                                                                                                         </a:t>
            </a:r>
          </a:p>
          <a:p>
            <a:r>
              <a:rPr lang="uk-UA" dirty="0" smtClean="0"/>
              <a:t>3</a:t>
            </a:r>
            <a:r>
              <a:rPr lang="ru-RU" dirty="0" smtClean="0"/>
              <a:t>.4. </a:t>
            </a:r>
            <a:r>
              <a:rPr lang="ru-RU" dirty="0" err="1" smtClean="0"/>
              <a:t>Забезпечити</a:t>
            </a:r>
            <a:r>
              <a:rPr lang="ru-RU" dirty="0" smtClean="0"/>
              <a:t> </a:t>
            </a:r>
            <a:r>
              <a:rPr lang="ru-RU" dirty="0" err="1" smtClean="0"/>
              <a:t>належний</a:t>
            </a:r>
            <a:r>
              <a:rPr lang="ru-RU" dirty="0" smtClean="0"/>
              <a:t> </a:t>
            </a:r>
            <a:r>
              <a:rPr lang="ru-RU" dirty="0" err="1" smtClean="0"/>
              <a:t>санітарний</a:t>
            </a:r>
            <a:r>
              <a:rPr lang="ru-RU" dirty="0" smtClean="0"/>
              <a:t> стан </a:t>
            </a:r>
            <a:r>
              <a:rPr lang="ru-RU" dirty="0" err="1" smtClean="0"/>
              <a:t>харчоблоку</a:t>
            </a:r>
            <a:r>
              <a:rPr lang="ru-RU" dirty="0" smtClean="0"/>
              <a:t>.		                                                                                                                                                                                                </a:t>
            </a:r>
          </a:p>
          <a:p>
            <a:r>
              <a:rPr lang="uk-UA" dirty="0" smtClean="0"/>
              <a:t>4.Вихователям груп: </a:t>
            </a:r>
            <a:endParaRPr lang="ru-RU" dirty="0" smtClean="0"/>
          </a:p>
          <a:p>
            <a:r>
              <a:rPr lang="uk-UA" dirty="0" smtClean="0"/>
              <a:t>4.1.Продовжити роботу щодо виховання у дітей культурно-гігієнічних навичок.</a:t>
            </a:r>
            <a:endParaRPr lang="ru-RU" dirty="0" smtClean="0"/>
          </a:p>
          <a:p>
            <a:r>
              <a:rPr lang="uk-UA" dirty="0" smtClean="0"/>
              <a:t>4</a:t>
            </a:r>
            <a:r>
              <a:rPr lang="ru-RU" dirty="0" smtClean="0"/>
              <a:t>.2.  Провести </a:t>
            </a:r>
            <a:r>
              <a:rPr lang="ru-RU" dirty="0" err="1" smtClean="0"/>
              <a:t>роз’яснювальну</a:t>
            </a:r>
            <a:r>
              <a:rPr lang="ru-RU" dirty="0" smtClean="0"/>
              <a:t> роботу </a:t>
            </a:r>
            <a:r>
              <a:rPr lang="ru-RU" dirty="0" err="1" smtClean="0"/>
              <a:t>серед</a:t>
            </a:r>
            <a:r>
              <a:rPr lang="ru-RU" dirty="0" smtClean="0"/>
              <a:t> </a:t>
            </a:r>
            <a:r>
              <a:rPr lang="ru-RU" dirty="0" err="1" smtClean="0"/>
              <a:t>батьків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метою </a:t>
            </a:r>
            <a:r>
              <a:rPr lang="ru-RU" dirty="0" err="1" smtClean="0"/>
              <a:t>покращення</a:t>
            </a:r>
            <a:r>
              <a:rPr lang="ru-RU" dirty="0" smtClean="0"/>
              <a:t> </a:t>
            </a:r>
            <a:r>
              <a:rPr lang="ru-RU" dirty="0" err="1" smtClean="0"/>
              <a:t>харчування</a:t>
            </a:r>
            <a:r>
              <a:rPr lang="ru-RU" dirty="0" smtClean="0"/>
              <a:t> </a:t>
            </a:r>
            <a:r>
              <a:rPr lang="ru-RU" dirty="0" err="1" smtClean="0"/>
              <a:t>дітей</a:t>
            </a:r>
            <a:r>
              <a:rPr lang="ru-RU" dirty="0" smtClean="0"/>
              <a:t> </a:t>
            </a:r>
            <a:r>
              <a:rPr lang="ru-RU" dirty="0" err="1" smtClean="0"/>
              <a:t>вдома</a:t>
            </a:r>
            <a:r>
              <a:rPr lang="ru-RU" dirty="0" smtClean="0"/>
              <a:t>.        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r>
              <a:rPr lang="uk-UA" dirty="0" smtClean="0"/>
              <a:t>4</a:t>
            </a:r>
            <a:r>
              <a:rPr lang="ru-RU" dirty="0" smtClean="0"/>
              <a:t>.3. </a:t>
            </a:r>
            <a:r>
              <a:rPr lang="ru-RU" dirty="0" err="1" smtClean="0"/>
              <a:t>Проводити</a:t>
            </a:r>
            <a:r>
              <a:rPr lang="ru-RU" dirty="0" smtClean="0"/>
              <a:t> </a:t>
            </a:r>
            <a:r>
              <a:rPr lang="ru-RU" dirty="0" err="1" smtClean="0"/>
              <a:t>роз’яснювальну</a:t>
            </a:r>
            <a:r>
              <a:rPr lang="ru-RU" dirty="0" smtClean="0"/>
              <a:t> роботу </a:t>
            </a:r>
            <a:r>
              <a:rPr lang="ru-RU" dirty="0" err="1" smtClean="0"/>
              <a:t>з</a:t>
            </a:r>
            <a:r>
              <a:rPr lang="ru-RU" dirty="0" smtClean="0"/>
              <a:t> батьками та </a:t>
            </a:r>
            <a:r>
              <a:rPr lang="ru-RU" dirty="0" err="1" smtClean="0"/>
              <a:t>дітьми</a:t>
            </a:r>
            <a:r>
              <a:rPr lang="ru-RU" dirty="0" smtClean="0"/>
              <a:t> </a:t>
            </a:r>
            <a:r>
              <a:rPr lang="ru-RU" dirty="0" err="1" smtClean="0"/>
              <a:t>щодо</a:t>
            </a:r>
            <a:r>
              <a:rPr lang="ru-RU" dirty="0" smtClean="0"/>
              <a:t> </a:t>
            </a:r>
            <a:r>
              <a:rPr lang="ru-RU" dirty="0" err="1" smtClean="0"/>
              <a:t>профілактики</a:t>
            </a:r>
            <a:r>
              <a:rPr lang="ru-RU" dirty="0" smtClean="0"/>
              <a:t> </a:t>
            </a:r>
            <a:r>
              <a:rPr lang="ru-RU" dirty="0" err="1" smtClean="0"/>
              <a:t>харчових</a:t>
            </a:r>
            <a:r>
              <a:rPr lang="ru-RU" dirty="0" smtClean="0"/>
              <a:t> </a:t>
            </a:r>
            <a:r>
              <a:rPr lang="ru-RU" dirty="0" err="1" smtClean="0"/>
              <a:t>отруєнь</a:t>
            </a:r>
            <a:r>
              <a:rPr lang="ru-RU" dirty="0" smtClean="0"/>
              <a:t>, </a:t>
            </a:r>
            <a:r>
              <a:rPr lang="ru-RU" dirty="0" err="1" smtClean="0"/>
              <a:t>виконання</a:t>
            </a:r>
            <a:r>
              <a:rPr lang="ru-RU" dirty="0" smtClean="0"/>
              <a:t> правил </a:t>
            </a:r>
            <a:r>
              <a:rPr lang="ru-RU" dirty="0" err="1" smtClean="0"/>
              <a:t>особистої</a:t>
            </a:r>
            <a:r>
              <a:rPr lang="ru-RU" dirty="0" smtClean="0"/>
              <a:t> </a:t>
            </a:r>
            <a:r>
              <a:rPr lang="ru-RU" dirty="0" err="1" smtClean="0"/>
              <a:t>гігієни</a:t>
            </a:r>
            <a:r>
              <a:rPr lang="ru-RU" dirty="0" smtClean="0"/>
              <a:t> та </a:t>
            </a:r>
            <a:r>
              <a:rPr lang="ru-RU" dirty="0" err="1" smtClean="0"/>
              <a:t>дотримання</a:t>
            </a:r>
            <a:r>
              <a:rPr lang="ru-RU" dirty="0" smtClean="0"/>
              <a:t> </a:t>
            </a:r>
            <a:r>
              <a:rPr lang="ru-RU" dirty="0" err="1" smtClean="0"/>
              <a:t>санітарних</a:t>
            </a:r>
            <a:r>
              <a:rPr lang="ru-RU" dirty="0" smtClean="0"/>
              <a:t> норм.                                                                                                                                                                                                 </a:t>
            </a:r>
          </a:p>
          <a:p>
            <a:r>
              <a:rPr lang="uk-UA" dirty="0" smtClean="0"/>
              <a:t>4.4.</a:t>
            </a:r>
            <a:r>
              <a:rPr lang="ru-RU" dirty="0" err="1" smtClean="0"/>
              <a:t>Розглядати</a:t>
            </a:r>
            <a:r>
              <a:rPr lang="ru-RU" dirty="0" smtClean="0"/>
              <a:t> на </a:t>
            </a:r>
            <a:r>
              <a:rPr lang="ru-RU" dirty="0" err="1" smtClean="0"/>
              <a:t>батьківських</a:t>
            </a:r>
            <a:r>
              <a:rPr lang="ru-RU" dirty="0" smtClean="0"/>
              <a:t> </a:t>
            </a:r>
            <a:r>
              <a:rPr lang="ru-RU" dirty="0" err="1" smtClean="0"/>
              <a:t>зборах</a:t>
            </a:r>
            <a:r>
              <a:rPr lang="ru-RU" dirty="0" smtClean="0"/>
              <a:t> </a:t>
            </a:r>
            <a:r>
              <a:rPr lang="ru-RU" dirty="0" err="1" smtClean="0"/>
              <a:t>питання</a:t>
            </a:r>
            <a:r>
              <a:rPr lang="ru-RU" dirty="0" smtClean="0"/>
              <a:t> </a:t>
            </a:r>
            <a:r>
              <a:rPr lang="ru-RU" dirty="0" err="1" smtClean="0"/>
              <a:t>організації</a:t>
            </a:r>
            <a:r>
              <a:rPr lang="ru-RU" dirty="0" smtClean="0"/>
              <a:t> </a:t>
            </a:r>
            <a:r>
              <a:rPr lang="ru-RU" dirty="0" err="1" smtClean="0"/>
              <a:t>харчування</a:t>
            </a:r>
            <a:r>
              <a:rPr lang="ru-RU" dirty="0" smtClean="0"/>
              <a:t> </a:t>
            </a:r>
            <a:r>
              <a:rPr lang="ru-RU" dirty="0" err="1" smtClean="0"/>
              <a:t>дошкільників</a:t>
            </a:r>
            <a:r>
              <a:rPr lang="ru-RU" dirty="0" smtClean="0"/>
              <a:t> у </a:t>
            </a:r>
            <a:r>
              <a:rPr lang="ru-RU" dirty="0" err="1" smtClean="0"/>
              <a:t>закладі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6629400"/>
          </a:xfrm>
        </p:spPr>
        <p:txBody>
          <a:bodyPr/>
          <a:lstStyle/>
          <a:p>
            <a:r>
              <a:rPr lang="uk-UA" dirty="0" smtClean="0"/>
              <a:t>5</a:t>
            </a:r>
            <a:r>
              <a:rPr lang="ru-RU" dirty="0" smtClean="0"/>
              <a:t>. </a:t>
            </a:r>
            <a:r>
              <a:rPr lang="ru-RU" dirty="0" err="1" smtClean="0"/>
              <a:t>Помічникам</a:t>
            </a:r>
            <a:r>
              <a:rPr lang="ru-RU" dirty="0" smtClean="0"/>
              <a:t> </a:t>
            </a:r>
            <a:r>
              <a:rPr lang="ru-RU" dirty="0" err="1" smtClean="0"/>
              <a:t>вихователів</a:t>
            </a:r>
            <a:r>
              <a:rPr lang="ru-RU" dirty="0" smtClean="0"/>
              <a:t>:</a:t>
            </a:r>
          </a:p>
          <a:p>
            <a:r>
              <a:rPr lang="uk-UA" dirty="0" smtClean="0"/>
              <a:t>5</a:t>
            </a:r>
            <a:r>
              <a:rPr lang="ru-RU" dirty="0" smtClean="0"/>
              <a:t>.1.Дотримуватись </a:t>
            </a:r>
            <a:r>
              <a:rPr lang="ru-RU" dirty="0" err="1" smtClean="0"/>
              <a:t>суворо</a:t>
            </a:r>
            <a:r>
              <a:rPr lang="ru-RU" dirty="0" smtClean="0"/>
              <a:t> режиму </a:t>
            </a:r>
            <a:r>
              <a:rPr lang="ru-RU" dirty="0" err="1" smtClean="0"/>
              <a:t>харчування</a:t>
            </a:r>
            <a:r>
              <a:rPr lang="ru-RU" dirty="0" smtClean="0"/>
              <a:t> </a:t>
            </a:r>
            <a:r>
              <a:rPr lang="ru-RU" dirty="0" err="1" smtClean="0"/>
              <a:t>дітей</a:t>
            </a:r>
            <a:r>
              <a:rPr lang="ru-RU" dirty="0" smtClean="0"/>
              <a:t> у </a:t>
            </a:r>
            <a:r>
              <a:rPr lang="ru-RU" dirty="0" err="1" smtClean="0"/>
              <a:t>кожній</a:t>
            </a:r>
            <a:r>
              <a:rPr lang="ru-RU" dirty="0" smtClean="0"/>
              <a:t> </a:t>
            </a:r>
            <a:r>
              <a:rPr lang="ru-RU" dirty="0" err="1" smtClean="0"/>
              <a:t>віковій</a:t>
            </a:r>
            <a:r>
              <a:rPr lang="ru-RU" dirty="0" smtClean="0"/>
              <a:t> </a:t>
            </a:r>
            <a:r>
              <a:rPr lang="ru-RU" dirty="0" err="1" smtClean="0"/>
              <a:t>групі</a:t>
            </a:r>
            <a:r>
              <a:rPr lang="ru-RU" dirty="0" smtClean="0"/>
              <a:t>.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r>
              <a:rPr lang="uk-UA" smtClean="0"/>
              <a:t>5</a:t>
            </a:r>
            <a:r>
              <a:rPr lang="ru-RU" dirty="0" smtClean="0"/>
              <a:t>.2.  </a:t>
            </a:r>
            <a:r>
              <a:rPr lang="ru-RU" dirty="0" err="1" smtClean="0"/>
              <a:t>Робити</a:t>
            </a:r>
            <a:r>
              <a:rPr lang="ru-RU" dirty="0" smtClean="0"/>
              <a:t> </a:t>
            </a:r>
            <a:r>
              <a:rPr lang="ru-RU" dirty="0" err="1" smtClean="0"/>
              <a:t>роздачу</a:t>
            </a:r>
            <a:r>
              <a:rPr lang="ru-RU" dirty="0" smtClean="0"/>
              <a:t> </a:t>
            </a:r>
            <a:r>
              <a:rPr lang="ru-RU" dirty="0" err="1" smtClean="0"/>
              <a:t>їжі</a:t>
            </a:r>
            <a:r>
              <a:rPr lang="ru-RU" dirty="0" smtClean="0"/>
              <a:t> </a:t>
            </a:r>
            <a:r>
              <a:rPr lang="ru-RU" dirty="0" err="1" smtClean="0"/>
              <a:t>згідно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вихідними</a:t>
            </a:r>
            <a:r>
              <a:rPr lang="ru-RU" dirty="0" smtClean="0"/>
              <a:t> нормами на </a:t>
            </a:r>
            <a:r>
              <a:rPr lang="ru-RU" dirty="0" err="1" smtClean="0"/>
              <a:t>кожну</a:t>
            </a:r>
            <a:r>
              <a:rPr lang="ru-RU" dirty="0" smtClean="0"/>
              <a:t> </a:t>
            </a:r>
            <a:r>
              <a:rPr lang="ru-RU" dirty="0" err="1" smtClean="0"/>
              <a:t>дитину</a:t>
            </a:r>
            <a:r>
              <a:rPr lang="ru-RU" dirty="0" smtClean="0"/>
              <a:t>.                                                                                                                 </a:t>
            </a:r>
          </a:p>
          <a:p>
            <a:r>
              <a:rPr lang="uk-UA" dirty="0" smtClean="0"/>
              <a:t>5</a:t>
            </a:r>
            <a:r>
              <a:rPr lang="ru-RU" dirty="0" smtClean="0"/>
              <a:t>.3.  </a:t>
            </a:r>
            <a:r>
              <a:rPr lang="ru-RU" dirty="0" err="1" smtClean="0"/>
              <a:t>Виконувати</a:t>
            </a:r>
            <a:r>
              <a:rPr lang="ru-RU" dirty="0" smtClean="0"/>
              <a:t> </a:t>
            </a:r>
            <a:r>
              <a:rPr lang="ru-RU" dirty="0" err="1" smtClean="0"/>
              <a:t>вимоги</a:t>
            </a:r>
            <a:r>
              <a:rPr lang="ru-RU" dirty="0" smtClean="0"/>
              <a:t> </a:t>
            </a:r>
            <a:r>
              <a:rPr lang="ru-RU" dirty="0" err="1" smtClean="0"/>
              <a:t>санітарних</a:t>
            </a:r>
            <a:r>
              <a:rPr lang="ru-RU" dirty="0" smtClean="0"/>
              <a:t> правил </a:t>
            </a:r>
            <a:r>
              <a:rPr lang="ru-RU" dirty="0" err="1" smtClean="0"/>
              <a:t>щодо</a:t>
            </a:r>
            <a:r>
              <a:rPr lang="ru-RU" dirty="0" smtClean="0"/>
              <a:t> </a:t>
            </a:r>
            <a:r>
              <a:rPr lang="ru-RU" dirty="0" err="1" smtClean="0"/>
              <a:t>харчування</a:t>
            </a:r>
            <a:r>
              <a:rPr lang="ru-RU" dirty="0" smtClean="0"/>
              <a:t> </a:t>
            </a:r>
            <a:r>
              <a:rPr lang="ru-RU" dirty="0" err="1" smtClean="0"/>
              <a:t>дітей</a:t>
            </a:r>
            <a:r>
              <a:rPr lang="ru-RU" dirty="0" smtClean="0"/>
              <a:t> в </a:t>
            </a:r>
            <a:r>
              <a:rPr lang="ru-RU" dirty="0" err="1" smtClean="0"/>
              <a:t>кожній</a:t>
            </a:r>
            <a:r>
              <a:rPr lang="ru-RU" dirty="0" smtClean="0"/>
              <a:t> </a:t>
            </a:r>
            <a:r>
              <a:rPr lang="ru-RU" dirty="0" err="1" smtClean="0"/>
              <a:t>віковій</a:t>
            </a:r>
            <a:r>
              <a:rPr lang="ru-RU" dirty="0" smtClean="0"/>
              <a:t> </a:t>
            </a:r>
            <a:r>
              <a:rPr lang="ru-RU" dirty="0" err="1" smtClean="0"/>
              <a:t>групі</a:t>
            </a:r>
            <a:r>
              <a:rPr lang="ru-RU" dirty="0" smtClean="0"/>
              <a:t>.                                                                                               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52400" y="1066801"/>
            <a:ext cx="8763000" cy="4648200"/>
          </a:xfrm>
        </p:spPr>
        <p:txBody>
          <a:bodyPr>
            <a:normAutofit fontScale="92500" lnSpcReduction="10000"/>
          </a:bodyPr>
          <a:lstStyle/>
          <a:p>
            <a:r>
              <a:rPr lang="uk-UA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Забезпечення виконання національних, державних та регіональних програм стосовно питань попередження дитячого травматизму, охорони життя та здоров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 учнів, недопущення розповсюдження інфекційних хвороб, формування здорового способу життя.</a:t>
            </a:r>
          </a:p>
          <a:p>
            <a:r>
              <a:rPr lang="uk-UA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Дотримання вимог нормативних документів щодо безпечного відпочинку та оздоровлення учнів та вихованців, недопущення травмування дітей під час здійснення </a:t>
            </a:r>
            <a:r>
              <a:rPr lang="uk-UA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навчально</a:t>
            </a:r>
            <a:r>
              <a:rPr lang="uk-UA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виховного процесу, занять у спортивних секціях та позашкільних навчальних заходах.</a:t>
            </a:r>
          </a:p>
          <a:p>
            <a:r>
              <a:rPr lang="uk-UA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Здійснення відповідної профілактичної роботи щодо попередження дитячого травматизму та захворюваності.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>
            <a:normAutofit/>
          </a:bodyPr>
          <a:lstStyle/>
          <a:p>
            <a:pPr algn="ctr"/>
            <a:r>
              <a:rPr lang="uk-UA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Основні завдання щодо роботи з попередження дитячого травматизму та профілактики захворюваності 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Oval 4"/>
          <p:cNvSpPr>
            <a:spLocks noChangeArrowheads="1"/>
          </p:cNvSpPr>
          <p:nvPr/>
        </p:nvSpPr>
        <p:spPr bwMode="auto">
          <a:xfrm>
            <a:off x="5791200" y="5410200"/>
            <a:ext cx="3200400" cy="129540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uk-UA" sz="2400" b="1" dirty="0" smtClean="0">
                <a:solidFill>
                  <a:schemeClr val="accent2"/>
                </a:solidFill>
                <a:latin typeface="Arial Black" pitchFamily="34" charset="0"/>
                <a:cs typeface="Times New Roman" pitchFamily="18" charset="0"/>
              </a:rPr>
              <a:t>Завдання</a:t>
            </a:r>
          </a:p>
          <a:p>
            <a:pPr algn="ctr"/>
            <a:r>
              <a:rPr lang="uk-UA" sz="2400" b="1" dirty="0" smtClean="0">
                <a:solidFill>
                  <a:schemeClr val="accent2"/>
                </a:solidFill>
                <a:latin typeface="Arial Black" pitchFamily="34" charset="0"/>
                <a:cs typeface="Times New Roman" pitchFamily="18" charset="0"/>
              </a:rPr>
              <a:t>закладу </a:t>
            </a:r>
            <a:endParaRPr lang="uk-UA" sz="2400" b="1" dirty="0">
              <a:solidFill>
                <a:schemeClr val="accent2"/>
              </a:solidFill>
              <a:latin typeface="Arial Black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pPr algn="ctr"/>
            <a:r>
              <a:rPr lang="uk-UA" dirty="0" smtClean="0">
                <a:solidFill>
                  <a:schemeClr val="accent3"/>
                </a:solidFill>
              </a:rPr>
              <a:t>Мета </a:t>
            </a:r>
            <a:endParaRPr lang="ru-RU" dirty="0">
              <a:solidFill>
                <a:schemeClr val="accent3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990601"/>
            <a:ext cx="8229600" cy="4343399"/>
          </a:xfrm>
        </p:spPr>
        <p:txBody>
          <a:bodyPr>
            <a:normAutofit fontScale="92500" lnSpcReduction="20000"/>
          </a:bodyPr>
          <a:lstStyle/>
          <a:p>
            <a:r>
              <a:rPr lang="uk-UA" dirty="0" smtClean="0"/>
              <a:t>Сформувати особистість, дії якої спрямовані на збереження не тільки свого здоров</a:t>
            </a:r>
            <a:r>
              <a:rPr lang="en-US" dirty="0" smtClean="0"/>
              <a:t>’</a:t>
            </a:r>
            <a:r>
              <a:rPr lang="uk-UA" dirty="0" smtClean="0"/>
              <a:t>я, але й оточуючих;</a:t>
            </a:r>
          </a:p>
          <a:p>
            <a:r>
              <a:rPr lang="uk-UA" dirty="0" smtClean="0"/>
              <a:t>Вчити дітей прогнозувати, передбачати небезпечні ситуації та приймати правильні рішення щодо виходу з них;</a:t>
            </a:r>
          </a:p>
          <a:p>
            <a:r>
              <a:rPr lang="uk-UA" dirty="0" smtClean="0"/>
              <a:t>Підвищувати правову культуру всіх учасників </a:t>
            </a:r>
            <a:r>
              <a:rPr lang="uk-UA" dirty="0" err="1" smtClean="0"/>
              <a:t>навчально</a:t>
            </a:r>
            <a:r>
              <a:rPr lang="uk-UA" dirty="0" smtClean="0"/>
              <a:t> – виховного процесу;</a:t>
            </a:r>
          </a:p>
          <a:p>
            <a:r>
              <a:rPr lang="uk-UA" dirty="0" smtClean="0"/>
              <a:t>Сформувати навички здорового способу життя та навички безпечної поведінки;</a:t>
            </a:r>
          </a:p>
          <a:p>
            <a:pPr lvl="0"/>
            <a:r>
              <a:rPr lang="ru-RU" dirty="0" err="1" smtClean="0"/>
              <a:t>Сформувати</a:t>
            </a:r>
            <a:r>
              <a:rPr lang="ru-RU" dirty="0" smtClean="0"/>
              <a:t> </a:t>
            </a:r>
            <a:r>
              <a:rPr lang="ru-RU" dirty="0" err="1" smtClean="0"/>
              <a:t>навички</a:t>
            </a:r>
            <a:r>
              <a:rPr lang="ru-RU" dirty="0" smtClean="0"/>
              <a:t> </a:t>
            </a:r>
            <a:r>
              <a:rPr lang="ru-RU" dirty="0" err="1" smtClean="0"/>
              <a:t>надання</a:t>
            </a:r>
            <a:r>
              <a:rPr lang="ru-RU" dirty="0" smtClean="0"/>
              <a:t> </a:t>
            </a:r>
            <a:r>
              <a:rPr lang="ru-RU" dirty="0" err="1" smtClean="0"/>
              <a:t>посильної</a:t>
            </a:r>
            <a:r>
              <a:rPr lang="ru-RU" dirty="0" smtClean="0"/>
              <a:t> </a:t>
            </a:r>
            <a:r>
              <a:rPr lang="ru-RU" dirty="0" err="1" smtClean="0"/>
              <a:t>медичної</a:t>
            </a:r>
            <a:r>
              <a:rPr lang="ru-RU" dirty="0" smtClean="0"/>
              <a:t> само- та </a:t>
            </a:r>
            <a:r>
              <a:rPr lang="ru-RU" dirty="0" err="1" smtClean="0"/>
              <a:t>взаємодопомоги</a:t>
            </a:r>
            <a:r>
              <a:rPr lang="ru-RU" dirty="0" smtClean="0"/>
              <a:t>. </a:t>
            </a:r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5029200" y="5105400"/>
            <a:ext cx="3810000" cy="167640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chemeClr val="accent3"/>
                </a:solidFill>
                <a:latin typeface="Arial Black" pitchFamily="34" charset="0"/>
              </a:rPr>
              <a:t>Враховуємо при планування роботи з попередження дитячого травматизму</a:t>
            </a:r>
            <a:endParaRPr lang="ru-RU" b="1" dirty="0">
              <a:solidFill>
                <a:schemeClr val="accent3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sz="2800" b="1" dirty="0" smtClean="0"/>
              <a:t>Структура організації системи роботи закладу з охорони праці та безпеки життєдіяльності та  її функціонування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uk-UA" smtClean="0"/>
              <a:t> </a:t>
            </a:r>
          </a:p>
        </p:txBody>
      </p:sp>
      <p:sp>
        <p:nvSpPr>
          <p:cNvPr id="5124" name="Oval 4"/>
          <p:cNvSpPr>
            <a:spLocks noChangeArrowheads="1"/>
          </p:cNvSpPr>
          <p:nvPr/>
        </p:nvSpPr>
        <p:spPr bwMode="auto">
          <a:xfrm>
            <a:off x="2971800" y="2209800"/>
            <a:ext cx="3429000" cy="30480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uk-UA" dirty="0"/>
              <a:t>Структура </a:t>
            </a:r>
          </a:p>
          <a:p>
            <a:pPr algn="ctr"/>
            <a:r>
              <a:rPr lang="uk-UA" dirty="0"/>
              <a:t>організації системи </a:t>
            </a:r>
          </a:p>
          <a:p>
            <a:pPr algn="ctr"/>
            <a:r>
              <a:rPr lang="uk-UA" dirty="0"/>
              <a:t>роботи </a:t>
            </a:r>
            <a:r>
              <a:rPr lang="uk-UA" dirty="0" smtClean="0"/>
              <a:t>закладу </a:t>
            </a:r>
            <a:r>
              <a:rPr lang="uk-UA" dirty="0"/>
              <a:t>з ОП і БЖ</a:t>
            </a:r>
          </a:p>
        </p:txBody>
      </p:sp>
      <p:sp>
        <p:nvSpPr>
          <p:cNvPr id="5125" name="Oval 5"/>
          <p:cNvSpPr>
            <a:spLocks noChangeArrowheads="1"/>
          </p:cNvSpPr>
          <p:nvPr/>
        </p:nvSpPr>
        <p:spPr bwMode="auto">
          <a:xfrm>
            <a:off x="5486400" y="1447800"/>
            <a:ext cx="2819400" cy="1752600"/>
          </a:xfrm>
          <a:prstGeom prst="ellipse">
            <a:avLst/>
          </a:prstGeom>
          <a:solidFill>
            <a:srgbClr val="00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uk-UA" dirty="0"/>
              <a:t>Створення безпечних</a:t>
            </a:r>
          </a:p>
          <a:p>
            <a:pPr algn="ctr"/>
            <a:r>
              <a:rPr lang="uk-UA" dirty="0"/>
              <a:t>умов праці та</a:t>
            </a:r>
          </a:p>
          <a:p>
            <a:pPr algn="ctr"/>
            <a:r>
              <a:rPr lang="uk-UA" dirty="0"/>
              <a:t>навчання</a:t>
            </a:r>
          </a:p>
        </p:txBody>
      </p:sp>
      <p:sp>
        <p:nvSpPr>
          <p:cNvPr id="5126" name="Oval 6"/>
          <p:cNvSpPr>
            <a:spLocks noChangeArrowheads="1"/>
          </p:cNvSpPr>
          <p:nvPr/>
        </p:nvSpPr>
        <p:spPr bwMode="auto">
          <a:xfrm>
            <a:off x="6172200" y="3505200"/>
            <a:ext cx="2667000" cy="1600200"/>
          </a:xfrm>
          <a:prstGeom prst="ellipse">
            <a:avLst/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uk-UA" dirty="0"/>
              <a:t>Документальне </a:t>
            </a:r>
          </a:p>
          <a:p>
            <a:pPr algn="ctr"/>
            <a:r>
              <a:rPr lang="uk-UA" dirty="0"/>
              <a:t>оформлення роботи</a:t>
            </a:r>
          </a:p>
          <a:p>
            <a:pPr algn="ctr"/>
            <a:r>
              <a:rPr lang="uk-UA" dirty="0"/>
              <a:t> з ОП і БЖ</a:t>
            </a:r>
          </a:p>
        </p:txBody>
      </p:sp>
      <p:sp>
        <p:nvSpPr>
          <p:cNvPr id="5127" name="Oval 7"/>
          <p:cNvSpPr>
            <a:spLocks noChangeArrowheads="1"/>
          </p:cNvSpPr>
          <p:nvPr/>
        </p:nvSpPr>
        <p:spPr bwMode="auto">
          <a:xfrm>
            <a:off x="3505200" y="4953000"/>
            <a:ext cx="2895600" cy="1752600"/>
          </a:xfrm>
          <a:prstGeom prst="ellipse">
            <a:avLst/>
          </a:prstGeom>
          <a:solidFill>
            <a:srgbClr val="FFC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uk-UA"/>
              <a:t>Навчання учнів, </a:t>
            </a:r>
          </a:p>
          <a:p>
            <a:pPr algn="ctr"/>
            <a:r>
              <a:rPr lang="uk-UA"/>
              <a:t>педпрацівників, МОП </a:t>
            </a:r>
          </a:p>
          <a:p>
            <a:pPr algn="ctr"/>
            <a:r>
              <a:rPr lang="uk-UA"/>
              <a:t>З ОП і БЖ</a:t>
            </a:r>
          </a:p>
        </p:txBody>
      </p:sp>
      <p:sp>
        <p:nvSpPr>
          <p:cNvPr id="5128" name="Oval 8"/>
          <p:cNvSpPr>
            <a:spLocks noChangeArrowheads="1"/>
          </p:cNvSpPr>
          <p:nvPr/>
        </p:nvSpPr>
        <p:spPr bwMode="auto">
          <a:xfrm>
            <a:off x="914400" y="3657600"/>
            <a:ext cx="2438400" cy="1447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uk-UA" dirty="0"/>
              <a:t>Профілактика </a:t>
            </a:r>
          </a:p>
          <a:p>
            <a:pPr algn="ctr"/>
            <a:r>
              <a:rPr lang="uk-UA" dirty="0"/>
              <a:t>нещасних випадків </a:t>
            </a:r>
          </a:p>
        </p:txBody>
      </p:sp>
      <p:sp>
        <p:nvSpPr>
          <p:cNvPr id="5129" name="Oval 9"/>
          <p:cNvSpPr>
            <a:spLocks noChangeArrowheads="1"/>
          </p:cNvSpPr>
          <p:nvPr/>
        </p:nvSpPr>
        <p:spPr bwMode="auto">
          <a:xfrm>
            <a:off x="762000" y="1295400"/>
            <a:ext cx="3276600" cy="2057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uk-UA" dirty="0"/>
              <a:t>Контроль за дотриманням</a:t>
            </a:r>
          </a:p>
          <a:p>
            <a:pPr algn="ctr"/>
            <a:r>
              <a:rPr lang="uk-UA" dirty="0"/>
              <a:t>вимог  </a:t>
            </a:r>
          </a:p>
          <a:p>
            <a:pPr algn="ctr"/>
            <a:r>
              <a:rPr lang="uk-UA" dirty="0"/>
              <a:t>чинного законодавства з</a:t>
            </a:r>
          </a:p>
          <a:p>
            <a:pPr algn="ctr"/>
            <a:r>
              <a:rPr lang="uk-UA" dirty="0"/>
              <a:t>ОП і БЖ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28601"/>
            <a:ext cx="8229600" cy="5562599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uk-UA" sz="36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Внутрішкільна</a:t>
            </a:r>
            <a:r>
              <a:rPr lang="uk-UA" sz="3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документація: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Правила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внутрішнього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розпорядку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Колективному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договорі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між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400" dirty="0" smtClean="0">
                <a:latin typeface="Times New Roman" pitchFamily="18" charset="0"/>
                <a:cs typeface="Times New Roman" pitchFamily="18" charset="0"/>
              </a:rPr>
              <a:t>адміністрацією та трудовим колективом </a:t>
            </a:r>
            <a:r>
              <a:rPr lang="uk-UA" sz="3400" dirty="0" err="1" smtClean="0">
                <a:latin typeface="Times New Roman" pitchFamily="18" charset="0"/>
                <a:cs typeface="Times New Roman" pitchFamily="18" charset="0"/>
              </a:rPr>
              <a:t>Подвірського</a:t>
            </a:r>
            <a:r>
              <a:rPr lang="uk-UA" sz="3400" dirty="0" smtClean="0">
                <a:latin typeface="Times New Roman" pitchFamily="18" charset="0"/>
                <a:cs typeface="Times New Roman" pitchFamily="18" charset="0"/>
              </a:rPr>
              <a:t> НВК на 2017- 2020 роки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 та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плані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роботи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закладу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передбачено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розділи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Охорона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праці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Розроблені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діють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Посадові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інструкції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працівників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інструкції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охорони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праці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uk-UA" sz="3400" dirty="0" smtClean="0">
                <a:latin typeface="Times New Roman" pitchFamily="18" charset="0"/>
                <a:cs typeface="Times New Roman" pitchFamily="18" charset="0"/>
              </a:rPr>
              <a:t>Протоколи педагогічної ради, нарад при директорові, зборів трудового колективу;</a:t>
            </a:r>
          </a:p>
          <a:p>
            <a:r>
              <a:rPr lang="uk-UA" sz="3400" dirty="0" smtClean="0">
                <a:latin typeface="Times New Roman" pitchFamily="18" charset="0"/>
                <a:cs typeface="Times New Roman" pitchFamily="18" charset="0"/>
              </a:rPr>
              <a:t>Видано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наказ</a:t>
            </a:r>
            <a:r>
              <a:rPr lang="uk-UA" sz="34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по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школі</a:t>
            </a:r>
            <a:r>
              <a:rPr lang="uk-UA" sz="3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uk-UA" sz="3400" dirty="0" smtClean="0">
                <a:latin typeface="Times New Roman" pitchFamily="18" charset="0"/>
                <a:cs typeface="Times New Roman" pitchFamily="18" charset="0"/>
              </a:rPr>
              <a:t>в яких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передбачено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відповідальних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організацію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роботи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питань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охорони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праці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безпеки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життєдіяльності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під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час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навчально-виховного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процесу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та в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позаурочний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час,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попередження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дитячого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травматизму,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організацію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чергування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по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школі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Ведуться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необхідні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журнали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реєстрації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всіх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видів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інструктажів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питань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охорони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праці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Oval 4"/>
          <p:cNvSpPr>
            <a:spLocks noChangeArrowheads="1"/>
          </p:cNvSpPr>
          <p:nvPr/>
        </p:nvSpPr>
        <p:spPr bwMode="auto">
          <a:xfrm>
            <a:off x="5791200" y="5334000"/>
            <a:ext cx="3352800" cy="15240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uk-UA" b="1" dirty="0">
                <a:solidFill>
                  <a:schemeClr val="accent2"/>
                </a:solidFill>
              </a:rPr>
              <a:t>Документальне </a:t>
            </a:r>
          </a:p>
          <a:p>
            <a:pPr algn="ctr"/>
            <a:r>
              <a:rPr lang="uk-UA" b="1" dirty="0">
                <a:solidFill>
                  <a:schemeClr val="accent2"/>
                </a:solidFill>
              </a:rPr>
              <a:t>оформлення роботи</a:t>
            </a:r>
          </a:p>
          <a:p>
            <a:pPr algn="ctr"/>
            <a:r>
              <a:rPr lang="uk-UA" b="1" dirty="0">
                <a:solidFill>
                  <a:schemeClr val="accent2"/>
                </a:solidFill>
              </a:rPr>
              <a:t> з ОП і БЖ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28600"/>
            <a:ext cx="8458200" cy="6629400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Акт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готовності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закладу на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поточний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навчальний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рік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buFontTx/>
              <a:buChar char="-"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Дозволи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щодо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функціонування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кабінетів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біології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інформатики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майстерні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спортивного залу),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електрообладнання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харчоблоку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та 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їдальні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buFontTx/>
              <a:buChar char="-"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Складання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актів-дозволів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спортивне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ігрове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обладнання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інвентар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buFontTx/>
              <a:buChar char="-"/>
            </a:pP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Згідно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річним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планом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роботи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закладу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адміністрацією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постійно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аналіз</a:t>
            </a:r>
            <a:r>
              <a:rPr lang="uk-UA" sz="2000" dirty="0" err="1" smtClean="0">
                <a:latin typeface="Times New Roman" pitchFamily="18" charset="0"/>
                <a:cs typeface="Times New Roman" pitchFamily="18" charset="0"/>
              </a:rPr>
              <a:t>ується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стан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роботи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охорони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праці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техніки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безпеки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профілактики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дитячого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травматизму та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захворюваності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 поточному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році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Обговорюються на класних годинах, аналіз стану роботи з попередження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дитячого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травматизму та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профілактики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захворюваності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– на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нарадах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при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директорові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засіданнях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МО та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педагогічної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ради,      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видаються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узагальнюючи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накази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Oval 4"/>
          <p:cNvSpPr>
            <a:spLocks noChangeArrowheads="1"/>
          </p:cNvSpPr>
          <p:nvPr/>
        </p:nvSpPr>
        <p:spPr bwMode="auto">
          <a:xfrm>
            <a:off x="533400" y="0"/>
            <a:ext cx="2667000" cy="685800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uk-UA" b="1" dirty="0" smtClean="0"/>
              <a:t>Дозвільні документи</a:t>
            </a:r>
            <a:endParaRPr lang="uk-UA" b="1" dirty="0"/>
          </a:p>
        </p:txBody>
      </p:sp>
      <p:sp>
        <p:nvSpPr>
          <p:cNvPr id="5" name="Oval 4"/>
          <p:cNvSpPr>
            <a:spLocks noChangeArrowheads="1"/>
          </p:cNvSpPr>
          <p:nvPr/>
        </p:nvSpPr>
        <p:spPr bwMode="auto">
          <a:xfrm>
            <a:off x="3048000" y="2286000"/>
            <a:ext cx="3810000" cy="762000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uk-UA" b="1" dirty="0" smtClean="0"/>
              <a:t>Аналіз  роботи з ОП </a:t>
            </a:r>
          </a:p>
          <a:p>
            <a:pPr algn="ctr"/>
            <a:r>
              <a:rPr lang="uk-UA" b="1" dirty="0" smtClean="0"/>
              <a:t>та ТБ</a:t>
            </a:r>
            <a:endParaRPr lang="uk-UA" b="1" dirty="0"/>
          </a:p>
        </p:txBody>
      </p:sp>
      <p:sp>
        <p:nvSpPr>
          <p:cNvPr id="8" name="Oval 4"/>
          <p:cNvSpPr>
            <a:spLocks noChangeArrowheads="1"/>
          </p:cNvSpPr>
          <p:nvPr/>
        </p:nvSpPr>
        <p:spPr bwMode="auto">
          <a:xfrm>
            <a:off x="5029200" y="4343400"/>
            <a:ext cx="3200400" cy="6858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uk-UA" b="1" dirty="0" smtClean="0"/>
              <a:t>Результати аналізуються</a:t>
            </a:r>
            <a:endParaRPr lang="uk-U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914400"/>
            <a:ext cx="8686800" cy="594360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sz="7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інструктаж</a:t>
            </a:r>
            <a:r>
              <a:rPr lang="uk-UA" sz="8000" dirty="0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охорони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праці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техні</a:t>
            </a:r>
            <a:r>
              <a:rPr lang="uk-UA" sz="8000" dirty="0" err="1" smtClean="0">
                <a:latin typeface="Times New Roman" pitchFamily="18" charset="0"/>
                <a:cs typeface="Times New Roman" pitchFamily="18" charset="0"/>
              </a:rPr>
              <a:t>ки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безпеки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виробничої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санітарії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пожежно</a:t>
            </a:r>
            <a:r>
              <a:rPr lang="uk-UA" sz="8000" dirty="0" smtClean="0">
                <a:latin typeface="Times New Roman" pitchFamily="18" charset="0"/>
                <a:cs typeface="Times New Roman" pitchFamily="18" charset="0"/>
              </a:rPr>
              <a:t>ї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безпеки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бесіди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занятя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попередження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дитячого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травматизму, тематика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яких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запропонована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КВНЗ «ХАНО», та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додаткові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бесіди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за фактами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нещасних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випадків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учнями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району та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області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оформленням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відповідних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сторінок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класного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журналу;</a:t>
            </a: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відповідні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інструктажі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техніки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безпеки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вчителями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хімії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фізики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біології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, трудового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навчання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інформатики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перед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виконанням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лабораторних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практичних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робіт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вчителями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фізичної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культури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- 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навчальних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занять у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спортзалі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на спортивному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майданчику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тільки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після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цього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учні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допускаються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виконання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зазначених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завдань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uk-UA" sz="8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8000" dirty="0" err="1" smtClean="0">
                <a:latin typeface="Times New Roman" pitchFamily="18" charset="0"/>
                <a:cs typeface="Times New Roman" pitchFamily="18" charset="0"/>
              </a:rPr>
              <a:t>занятя</a:t>
            </a:r>
            <a:r>
              <a:rPr lang="uk-UA" sz="8000" dirty="0" smtClean="0">
                <a:latin typeface="Times New Roman" pitchFamily="18" charset="0"/>
                <a:cs typeface="Times New Roman" pitchFamily="18" charset="0"/>
              </a:rPr>
              <a:t> та бесіди з вихованцями дошкільного підрозділу;</a:t>
            </a:r>
          </a:p>
          <a:p>
            <a:r>
              <a:rPr lang="uk-UA" sz="8000" dirty="0" smtClean="0">
                <a:latin typeface="Times New Roman" pitchFamily="18" charset="0"/>
                <a:cs typeface="Times New Roman" pitchFamily="18" charset="0"/>
              </a:rPr>
              <a:t>Тижні знань безпеки життєдіяльності та День Цивільного захисту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8000" dirty="0" smtClean="0">
                <a:latin typeface="Times New Roman" pitchFamily="18" charset="0"/>
                <a:cs typeface="Times New Roman" pitchFamily="18" charset="0"/>
              </a:rPr>
              <a:t>у закладі (відповідно до річного плану);</a:t>
            </a:r>
          </a:p>
          <a:p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викладаються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предмети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  «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Основи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здоров’я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” (1-9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.) та «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Захист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Вітчизни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» (10-11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.)</a:t>
            </a:r>
            <a:r>
              <a:rPr lang="uk-UA" sz="800" dirty="0" smtClean="0"/>
              <a:t>«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uk-UA" sz="8000" dirty="0" smtClean="0">
                <a:latin typeface="Times New Roman" pitchFamily="18" charset="0"/>
                <a:cs typeface="Times New Roman" pitchFamily="18" charset="0"/>
              </a:rPr>
              <a:t> Забезпечення навчальних кабінетів, майстерні куточками безпеки</a:t>
            </a:r>
          </a:p>
          <a:p>
            <a:pPr>
              <a:buNone/>
            </a:pPr>
            <a:r>
              <a:rPr lang="uk-UA" sz="8000" dirty="0" smtClean="0">
                <a:latin typeface="Times New Roman" pitchFamily="18" charset="0"/>
                <a:cs typeface="Times New Roman" pitchFamily="18" charset="0"/>
              </a:rPr>
              <a:t>                               життєдіяльності, інструкціями з ОП;</a:t>
            </a: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                                - 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розроблено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схему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безпечного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руху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учнів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школи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,      </a:t>
            </a:r>
            <a:endParaRPr lang="ru-RU" sz="7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 smtClean="0"/>
              <a:t>                             </a:t>
            </a:r>
            <a:endParaRPr lang="ru-RU" dirty="0" smtClean="0"/>
          </a:p>
          <a:p>
            <a:r>
              <a:rPr lang="uk-UA" sz="72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</a:t>
            </a:r>
            <a:r>
              <a:rPr lang="ru-RU" sz="7200" dirty="0" err="1" smtClean="0">
                <a:latin typeface="Times New Roman" pitchFamily="18" charset="0"/>
                <a:cs typeface="Times New Roman" pitchFamily="18" charset="0"/>
              </a:rPr>
              <a:t>плани-схеми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dirty="0" err="1" smtClean="0">
                <a:latin typeface="Times New Roman" pitchFamily="18" charset="0"/>
                <a:cs typeface="Times New Roman" pitchFamily="18" charset="0"/>
              </a:rPr>
              <a:t>евакуації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7200" dirty="0" err="1" smtClean="0">
                <a:latin typeface="Times New Roman" pitchFamily="18" charset="0"/>
                <a:cs typeface="Times New Roman" pitchFamily="18" charset="0"/>
              </a:rPr>
              <a:t>випадок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dirty="0" err="1" smtClean="0">
                <a:latin typeface="Times New Roman" pitchFamily="18" charset="0"/>
                <a:cs typeface="Times New Roman" pitchFamily="18" charset="0"/>
              </a:rPr>
              <a:t>пожежі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09600" y="228600"/>
            <a:ext cx="8229600" cy="563562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>
                <a:solidFill>
                  <a:schemeClr val="accent2"/>
                </a:solidFill>
              </a:rPr>
              <a:t>Організація профілактичної роботи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4" name="Oval 4"/>
          <p:cNvSpPr>
            <a:spLocks noChangeArrowheads="1"/>
          </p:cNvSpPr>
          <p:nvPr/>
        </p:nvSpPr>
        <p:spPr bwMode="auto">
          <a:xfrm>
            <a:off x="381000" y="533400"/>
            <a:ext cx="2438400" cy="533400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uk-UA" b="1" dirty="0" smtClean="0"/>
              <a:t>Проводяться</a:t>
            </a:r>
            <a:endParaRPr lang="uk-U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630</TotalTime>
  <Words>2994</Words>
  <Application>Microsoft Office PowerPoint</Application>
  <PresentationFormat>Экран (4:3)</PresentationFormat>
  <Paragraphs>294</Paragraphs>
  <Slides>33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Открытая</vt:lpstr>
      <vt:lpstr>Про  підвищення  якості роботи  педагогічного колективу щодо профілактики травматизму та захворюваності дітей під час навчально – виховного процесу </vt:lpstr>
      <vt:lpstr>Нормативно-правова база: </vt:lpstr>
      <vt:lpstr>Слайд 3</vt:lpstr>
      <vt:lpstr>Основні завдання щодо роботи з попередження дитячого травматизму та профілактики захворюваності </vt:lpstr>
      <vt:lpstr>Мета </vt:lpstr>
      <vt:lpstr>Структура організації системи роботи закладу з охорони праці та безпеки життєдіяльності та  її функціонування</vt:lpstr>
      <vt:lpstr>Слайд 7</vt:lpstr>
      <vt:lpstr>Слайд 8</vt:lpstr>
      <vt:lpstr>Організація профілактичної роботи</vt:lpstr>
      <vt:lpstr>Інструктажі з питань охорони праці</vt:lpstr>
      <vt:lpstr>Слайд 11</vt:lpstr>
      <vt:lpstr>Недоліки: </vt:lpstr>
      <vt:lpstr>Недоліки: </vt:lpstr>
      <vt:lpstr>Булінг (від англ. bully— хуліган, залякувати) – форма психічного насильства у вигляді травлі, бойкоту, насмішок, дезінформації, псування особистих речей, фізичної розправи тощо. </vt:lpstr>
      <vt:lpstr>Булінг включає чотири головні компоненти: </vt:lpstr>
      <vt:lpstr>Слайд 16</vt:lpstr>
      <vt:lpstr>Психологічний шкільний булінг: </vt:lpstr>
      <vt:lpstr>Слайд 18</vt:lpstr>
      <vt:lpstr>Існують певні ознаки ,  за якими можна розпізнати булінг : </vt:lpstr>
      <vt:lpstr>Мотивацією  до булінгу  стають заздрість, помста,відчуття неприязні, прагнення відновити справедливість; боротьба за владу; потреба підпорядкування лідерові, нейтралізації суперника, самоствердження тощо аж до задоволення садистських потреб окремих осіб.</vt:lpstr>
      <vt:lpstr> Найчастіше жертвами шкільного  булінгу стають діти, які мають: </vt:lpstr>
      <vt:lpstr>Слайд 22</vt:lpstr>
      <vt:lpstr>Типові риси учнів, схильних до проявів насильства:</vt:lpstr>
      <vt:lpstr>  Поведінка жертви виявляється  за такими показниками: </vt:lpstr>
      <vt:lpstr>Дослідження булінгу в школі</vt:lpstr>
      <vt:lpstr>Що робити? Стратегія поведінки дорослого </vt:lpstr>
      <vt:lpstr>Технологія реагування на виявлені або встановлені факти булінгу:</vt:lpstr>
      <vt:lpstr> Рекомендації: </vt:lpstr>
      <vt:lpstr> Рекомендації: </vt:lpstr>
      <vt:lpstr>Про підсумки проведення тематичної перевірки стану організації харчування  </vt:lpstr>
      <vt:lpstr>Підсумки перевірки</vt:lpstr>
      <vt:lpstr>Слайд 32</vt:lpstr>
      <vt:lpstr>Слайд 33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Николаевна</dc:creator>
  <cp:lastModifiedBy>Ольга Николаевна</cp:lastModifiedBy>
  <cp:revision>65</cp:revision>
  <dcterms:created xsi:type="dcterms:W3CDTF">2006-08-16T00:00:00Z</dcterms:created>
  <dcterms:modified xsi:type="dcterms:W3CDTF">2018-01-03T07:03:13Z</dcterms:modified>
</cp:coreProperties>
</file>