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9" r:id="rId5"/>
    <p:sldId id="261" r:id="rId6"/>
    <p:sldId id="266" r:id="rId7"/>
    <p:sldId id="262" r:id="rId8"/>
    <p:sldId id="263" r:id="rId9"/>
    <p:sldId id="268" r:id="rId10"/>
    <p:sldId id="272" r:id="rId11"/>
    <p:sldId id="271" r:id="rId12"/>
    <p:sldId id="267" r:id="rId13"/>
    <p:sldId id="269" r:id="rId14"/>
    <p:sldId id="270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B00000"/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07BE6-DF90-49AD-ACE5-1E958BFDF0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04B0A-149F-4390-92D6-4EFA9DC11C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81683-AF78-4F25-9BC5-5F785A3706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4DE6E-0584-460F-90CF-DA935E7F01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903B5-9E3A-4A32-9CEB-1830BF7A13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BA4C0-C6A1-4F7D-8ECD-CB92037189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F7B76-6C4E-446E-9BDA-834549712A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EBEA6-92BC-4E48-9FB6-3ADDC86A4A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DFC25-57A9-44D4-84D3-4DF63F94FD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419BD-C548-46D0-B120-300E4E9E20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E6C95-7FCF-430D-8747-6A69B16208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EEAD59-C40F-4772-A930-76607CAB5A4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90" y="857232"/>
            <a:ext cx="5072066" cy="785818"/>
          </a:xfrm>
        </p:spPr>
        <p:txBody>
          <a:bodyPr/>
          <a:lstStyle/>
          <a:p>
            <a:r>
              <a:rPr lang="uk-UA" sz="3600" b="1" dirty="0" smtClean="0">
                <a:solidFill>
                  <a:srgbClr val="B00000"/>
                </a:solidFill>
              </a:rPr>
              <a:t>Вчитель математики</a:t>
            </a:r>
            <a:endParaRPr lang="uk-UA" sz="3600" b="1" dirty="0">
              <a:solidFill>
                <a:srgbClr val="B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4786322"/>
            <a:ext cx="5375895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Варто тільки показати, </a:t>
            </a:r>
          </a:p>
          <a:p>
            <a:pPr algn="ctr">
              <a:lnSpc>
                <a:spcPct val="80000"/>
              </a:lnSpc>
            </a:pPr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 яка-небудь річ неможлива, </a:t>
            </a:r>
          </a:p>
          <a:p>
            <a:pPr algn="ctr">
              <a:lnSpc>
                <a:spcPct val="80000"/>
              </a:lnSpc>
            </a:pPr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 знайдеться математик, </a:t>
            </a:r>
          </a:p>
          <a:p>
            <a:pPr algn="ctr">
              <a:lnSpc>
                <a:spcPct val="80000"/>
              </a:lnSpc>
            </a:pPr>
            <a:r>
              <a:rPr lang="uk-UA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який її зробить.</a:t>
            </a:r>
          </a:p>
          <a:p>
            <a:pPr algn="r">
              <a:lnSpc>
                <a:spcPct val="80000"/>
              </a:lnSpc>
            </a:pP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У. </a:t>
            </a:r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Сойер</a:t>
            </a:r>
            <a:endParaRPr lang="uk-UA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3854" y="1835056"/>
            <a:ext cx="4542526" cy="230832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cap="none" spc="0" dirty="0" smtClean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Марченко </a:t>
            </a:r>
          </a:p>
          <a:p>
            <a:pPr algn="ctr"/>
            <a:r>
              <a:rPr lang="uk-UA" sz="4800" b="1" cap="none" spc="0" dirty="0" smtClean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Андрій </a:t>
            </a:r>
          </a:p>
          <a:p>
            <a:pPr algn="ctr"/>
            <a:r>
              <a:rPr lang="uk-UA" sz="4800" b="1" cap="none" spc="0" dirty="0" smtClean="0">
                <a:ln w="1905"/>
                <a:solidFill>
                  <a:srgbClr val="00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Олександрович</a:t>
            </a:r>
            <a:endParaRPr lang="uk-UA" sz="4800" b="1" cap="none" spc="0" dirty="0">
              <a:ln w="1905"/>
              <a:solidFill>
                <a:srgbClr val="00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6455" y="857257"/>
            <a:ext cx="2828883" cy="32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\Класс\5 кл\Уроки\IMG_4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8"/>
            <a:ext cx="4190745" cy="3143272"/>
          </a:xfrm>
          <a:prstGeom prst="rect">
            <a:avLst/>
          </a:prstGeom>
          <a:noFill/>
        </p:spPr>
      </p:pic>
      <p:pic>
        <p:nvPicPr>
          <p:cNvPr id="2051" name="Picture 3" descr="E:\Фото\Класс\6 кл\Открытый урок 6 кл\DSC01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7869"/>
            <a:ext cx="4214842" cy="3161131"/>
          </a:xfrm>
          <a:prstGeom prst="rect">
            <a:avLst/>
          </a:prstGeom>
          <a:noFill/>
        </p:spPr>
      </p:pic>
      <p:pic>
        <p:nvPicPr>
          <p:cNvPr id="1026" name="Picture 2" descr="E:\Documents\Школа\Открытый урок\09-10\IMG_1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70498"/>
            <a:ext cx="4230663" cy="3173212"/>
          </a:xfrm>
          <a:prstGeom prst="rect">
            <a:avLst/>
          </a:prstGeom>
          <a:noFill/>
        </p:spPr>
      </p:pic>
      <p:pic>
        <p:nvPicPr>
          <p:cNvPr id="1027" name="Picture 3" descr="E:\Documents\Школа\Открытый урок\14-15\Фото\20150224_1216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464719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9690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Відкриті уроки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1"/>
            <a:ext cx="8501122" cy="1357322"/>
          </a:xfrm>
        </p:spPr>
        <p:txBody>
          <a:bodyPr/>
          <a:lstStyle/>
          <a:p>
            <a:pPr algn="just"/>
            <a:r>
              <a:rPr lang="uk-UA" sz="2800" dirty="0" smtClean="0"/>
              <a:t>В 2013 році на рівні району провів відкритий урок з математики для молодих спеціалістів у 6 класі на тему </a:t>
            </a:r>
            <a:r>
              <a:rPr lang="uk-UA" sz="2800" dirty="0" err="1" smtClean="0"/>
              <a:t>“Додавання</a:t>
            </a:r>
            <a:r>
              <a:rPr lang="uk-UA" sz="2800" dirty="0" smtClean="0"/>
              <a:t> і віднімання звичайних </a:t>
            </a:r>
            <a:r>
              <a:rPr lang="uk-UA" sz="2800" dirty="0" err="1" smtClean="0"/>
              <a:t>дробів”</a:t>
            </a:r>
            <a:endParaRPr lang="uk-UA" sz="2800" dirty="0" smtClean="0"/>
          </a:p>
          <a:p>
            <a:endParaRPr lang="uk-UA" dirty="0"/>
          </a:p>
        </p:txBody>
      </p:sp>
      <p:pic>
        <p:nvPicPr>
          <p:cNvPr id="4" name="Picture 2" descr="E:\Фото\Работа + Коллеги\Откр урок 2013\Фото0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477" y="2857496"/>
            <a:ext cx="3524275" cy="2643206"/>
          </a:xfrm>
          <a:prstGeom prst="rect">
            <a:avLst/>
          </a:prstGeom>
          <a:noFill/>
        </p:spPr>
      </p:pic>
      <p:pic>
        <p:nvPicPr>
          <p:cNvPr id="5" name="Picture 3" descr="E:\Фото\Работа + Коллеги\Откр урок 2013\Фото02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410" y="2857496"/>
            <a:ext cx="3524274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Позакласна робота з предмету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4552"/>
          </a:xfrm>
        </p:spPr>
        <p:txBody>
          <a:bodyPr/>
          <a:lstStyle/>
          <a:p>
            <a:r>
              <a:rPr lang="uk-UA" dirty="0" smtClean="0"/>
              <a:t>В рамках тижня природничо-математичних наук в між атестаційний період регулярно проводилися міні-лекції, інтелектуальні ігри, вікторини, випуск стіннівок тощо.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</p:txBody>
      </p:sp>
      <p:pic>
        <p:nvPicPr>
          <p:cNvPr id="1027" name="Picture 3" descr="E:\Documents\Школа\День математики\День математики\IMG_29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4752"/>
            <a:ext cx="4000528" cy="2643206"/>
          </a:xfrm>
          <a:prstGeom prst="rect">
            <a:avLst/>
          </a:prstGeom>
          <a:noFill/>
        </p:spPr>
      </p:pic>
      <p:pic>
        <p:nvPicPr>
          <p:cNvPr id="1028" name="Picture 4" descr="E:\Documents\Школа\День математики\День математики\IMG_2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3"/>
            <a:ext cx="4143404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087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2050" name="Picture 2" descr="E:\Documents\Школа\День математики\День математики\IMG_2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643438" cy="2652397"/>
          </a:xfrm>
          <a:prstGeom prst="rect">
            <a:avLst/>
          </a:prstGeom>
          <a:noFill/>
        </p:spPr>
      </p:pic>
      <p:pic>
        <p:nvPicPr>
          <p:cNvPr id="2051" name="Picture 3" descr="E:\Documents\Школа\День математики\День математики\IMG_29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85728"/>
            <a:ext cx="4000528" cy="2643181"/>
          </a:xfrm>
          <a:prstGeom prst="rect">
            <a:avLst/>
          </a:prstGeom>
          <a:noFill/>
        </p:spPr>
      </p:pic>
      <p:pic>
        <p:nvPicPr>
          <p:cNvPr id="1026" name="Picture 2" descr="C:\Users\Марченко\Desktop\від. захід\P22701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928934"/>
            <a:ext cx="4500594" cy="3699312"/>
          </a:xfrm>
          <a:prstGeom prst="rect">
            <a:avLst/>
          </a:prstGeom>
          <a:noFill/>
        </p:spPr>
      </p:pic>
      <p:pic>
        <p:nvPicPr>
          <p:cNvPr id="1027" name="Picture 3" descr="C:\Users\Марченко\Desktop\від. захід\P22701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928934"/>
            <a:ext cx="3980409" cy="37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Позакласна робота з предмету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1500198"/>
          </a:xfrm>
        </p:spPr>
        <p:txBody>
          <a:bodyPr/>
          <a:lstStyle/>
          <a:p>
            <a:pPr algn="just"/>
            <a:r>
              <a:rPr lang="uk-UA" dirty="0" smtClean="0"/>
              <a:t>Учні школи систематично беруть участь у Міжнародному математичному конкурсі </a:t>
            </a:r>
            <a:r>
              <a:rPr lang="uk-UA" dirty="0" err="1" smtClean="0"/>
              <a:t>“Кенгуру”</a:t>
            </a:r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3074" name="Picture 2" descr="E:\Фото\Класс\6 кл\IMG_1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428868"/>
            <a:ext cx="5500752" cy="41253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3074" name="Picture 2" descr="C:\Users\Марченко\Desktop\796842063_95679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430"/>
            <a:ext cx="9144000" cy="6880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49275"/>
            <a:ext cx="8064500" cy="1071563"/>
          </a:xfrm>
        </p:spPr>
        <p:txBody>
          <a:bodyPr/>
          <a:lstStyle/>
          <a:p>
            <a:r>
              <a:rPr lang="uk-UA" b="1" i="1" dirty="0" smtClean="0">
                <a:solidFill>
                  <a:srgbClr val="0070C0"/>
                </a:solidFill>
              </a:rPr>
              <a:t>Освіта та стаж роботи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2"/>
            <a:ext cx="8247092" cy="4727597"/>
          </a:xfrm>
        </p:spPr>
        <p:txBody>
          <a:bodyPr/>
          <a:lstStyle/>
          <a:p>
            <a:pPr algn="just"/>
            <a:r>
              <a:rPr lang="uk-UA" b="1" dirty="0" smtClean="0">
                <a:solidFill>
                  <a:srgbClr val="00B050"/>
                </a:solidFill>
              </a:rPr>
              <a:t>Освіта: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sz="2400" dirty="0" smtClean="0">
                <a:solidFill>
                  <a:srgbClr val="00B050"/>
                </a:solidFill>
              </a:rPr>
              <a:t>Харківський національний університет           ім. В. Н. </a:t>
            </a:r>
            <a:r>
              <a:rPr lang="uk-UA" sz="2400" dirty="0" err="1" smtClean="0">
                <a:solidFill>
                  <a:srgbClr val="00B050"/>
                </a:solidFill>
              </a:rPr>
              <a:t>Каразіна</a:t>
            </a:r>
            <a:r>
              <a:rPr lang="uk-UA" sz="2400" dirty="0" smtClean="0">
                <a:solidFill>
                  <a:srgbClr val="00B050"/>
                </a:solidFill>
              </a:rPr>
              <a:t> в 2009 р</a:t>
            </a:r>
            <a:r>
              <a:rPr lang="ru-RU" sz="2400" dirty="0" smtClean="0">
                <a:solidFill>
                  <a:srgbClr val="00B050"/>
                </a:solidFill>
              </a:rPr>
              <a:t>., </a:t>
            </a:r>
            <a:r>
              <a:rPr lang="uk-UA" sz="2400" dirty="0" smtClean="0">
                <a:solidFill>
                  <a:srgbClr val="00B050"/>
                </a:solidFill>
              </a:rPr>
              <a:t>механіко-математичний факультет, спеціальність «прикладна-математика»</a:t>
            </a:r>
            <a:r>
              <a:rPr lang="ru-RU" sz="2400" dirty="0" smtClean="0">
                <a:solidFill>
                  <a:srgbClr val="00B050"/>
                </a:solidFill>
              </a:rPr>
              <a:t>, </a:t>
            </a:r>
            <a:r>
              <a:rPr lang="uk-UA" sz="2400" dirty="0" smtClean="0">
                <a:solidFill>
                  <a:srgbClr val="00B050"/>
                </a:solidFill>
              </a:rPr>
              <a:t>учитель    математики та інформатики.</a:t>
            </a:r>
          </a:p>
          <a:p>
            <a:pPr marL="1374775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</a:t>
            </a: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</a:t>
            </a: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гор</a:t>
            </a:r>
            <a:r>
              <a:rPr lang="uk-UA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і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я: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спеціаліст.</a:t>
            </a:r>
          </a:p>
          <a:p>
            <a:pPr marL="1374775"/>
            <a:r>
              <a:rPr lang="ru-RU" b="1" dirty="0" smtClean="0">
                <a:solidFill>
                  <a:srgbClr val="FF0000"/>
                </a:solidFill>
              </a:rPr>
              <a:t>Стаж </a:t>
            </a:r>
            <a:r>
              <a:rPr lang="uk-UA" b="1" dirty="0" smtClean="0">
                <a:solidFill>
                  <a:srgbClr val="FF0000"/>
                </a:solidFill>
              </a:rPr>
              <a:t>роботи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uk-UA" sz="2800" dirty="0" smtClean="0">
                <a:solidFill>
                  <a:srgbClr val="FF0000"/>
                </a:solidFill>
              </a:rPr>
              <a:t>5 років.</a:t>
            </a:r>
            <a:endParaRPr lang="uk-UA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/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Навчально-методична проблема </a:t>
            </a:r>
            <a:br>
              <a:rPr lang="uk-UA" sz="4000" b="1" dirty="0" smtClean="0">
                <a:solidFill>
                  <a:srgbClr val="FF0000"/>
                </a:solidFill>
              </a:rPr>
            </a:br>
            <a:r>
              <a:rPr lang="uk-UA" sz="4000" b="1" dirty="0" smtClean="0">
                <a:solidFill>
                  <a:srgbClr val="FF0000"/>
                </a:solidFill>
              </a:rPr>
              <a:t>над якою працюю:</a:t>
            </a:r>
            <a:endParaRPr lang="ru-RU" sz="4000" b="1" dirty="0">
              <a:solidFill>
                <a:srgbClr val="B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857364"/>
            <a:ext cx="699563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Інтерактивні методи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навчання на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уроках математики </a:t>
            </a:r>
            <a:endParaRPr lang="uk-UA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Марченко\Desktop\mozg-shtur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429132"/>
            <a:ext cx="2071702" cy="1553777"/>
          </a:xfrm>
          <a:prstGeom prst="rect">
            <a:avLst/>
          </a:prstGeom>
          <a:noFill/>
        </p:spPr>
      </p:pic>
      <p:pic>
        <p:nvPicPr>
          <p:cNvPr id="2051" name="Picture 3" descr="C:\Users\Марченко\Desktop\poz-460x2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000636"/>
            <a:ext cx="2143140" cy="1318497"/>
          </a:xfrm>
          <a:prstGeom prst="rect">
            <a:avLst/>
          </a:prstGeom>
          <a:noFill/>
        </p:spPr>
      </p:pic>
      <p:pic>
        <p:nvPicPr>
          <p:cNvPr id="2052" name="Picture 4" descr="C:\Users\Марченко\Desktop\5254588_w200_h200_cid279490_pid248036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857496"/>
            <a:ext cx="785818" cy="785818"/>
          </a:xfrm>
          <a:prstGeom prst="rect">
            <a:avLst/>
          </a:prstGeom>
          <a:noFill/>
        </p:spPr>
      </p:pic>
      <p:pic>
        <p:nvPicPr>
          <p:cNvPr id="2053" name="Picture 5" descr="C:\Users\Марченко\Desktop\128248_html_2594999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6226" y="4500570"/>
            <a:ext cx="1447740" cy="1642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071538" y="428604"/>
            <a:ext cx="70564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Актуаль</a:t>
            </a:r>
            <a:r>
              <a:rPr lang="uk-UA" sz="3200" b="1" dirty="0" err="1" smtClean="0">
                <a:solidFill>
                  <a:srgbClr val="FF0000"/>
                </a:solidFill>
              </a:rPr>
              <a:t>ність</a:t>
            </a:r>
            <a:r>
              <a:rPr lang="uk-UA" sz="3200" b="1" dirty="0" smtClean="0">
                <a:solidFill>
                  <a:srgbClr val="FF0000"/>
                </a:solidFill>
              </a:rPr>
              <a:t> теми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71546"/>
            <a:ext cx="81439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b="1" dirty="0" err="1" smtClean="0"/>
              <a:t>Сучас</a:t>
            </a:r>
            <a:r>
              <a:rPr lang="uk-UA" sz="2200" b="1" dirty="0" smtClean="0"/>
              <a:t>ні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учні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повинні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вчитися</a:t>
            </a:r>
            <a:r>
              <a:rPr lang="ru-RU" sz="2200" b="1" dirty="0" smtClean="0"/>
              <a:t> бути </a:t>
            </a:r>
            <a:r>
              <a:rPr lang="ru-RU" sz="2200" b="1" dirty="0" err="1" smtClean="0"/>
              <a:t>демократичними</a:t>
            </a:r>
            <a:r>
              <a:rPr lang="ru-RU" sz="2200" b="1" dirty="0" smtClean="0"/>
              <a:t>, </a:t>
            </a:r>
            <a:r>
              <a:rPr lang="ru-RU" sz="2200" b="1" dirty="0" err="1" smtClean="0"/>
              <a:t>спілкуватися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з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іншими</a:t>
            </a:r>
            <a:r>
              <a:rPr lang="ru-RU" sz="2200" b="1" dirty="0" smtClean="0"/>
              <a:t> людьми, критично </a:t>
            </a:r>
            <a:r>
              <a:rPr lang="ru-RU" sz="2200" b="1" dirty="0" err="1" smtClean="0"/>
              <a:t>мислити</a:t>
            </a:r>
            <a:r>
              <a:rPr lang="ru-RU" sz="2200" b="1" dirty="0" smtClean="0"/>
              <a:t>, </a:t>
            </a:r>
            <a:r>
              <a:rPr lang="ru-RU" sz="2200" b="1" dirty="0" err="1" smtClean="0"/>
              <a:t>приймати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продумані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рішення</a:t>
            </a:r>
            <a:r>
              <a:rPr lang="ru-RU" sz="2200" b="1" dirty="0" smtClean="0"/>
              <a:t>, </a:t>
            </a:r>
            <a:r>
              <a:rPr lang="ru-RU" sz="2200" b="1" dirty="0" err="1" smtClean="0"/>
              <a:t>виховувти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почуття</a:t>
            </a:r>
            <a:r>
              <a:rPr lang="ru-RU" sz="2200" b="1" dirty="0" smtClean="0"/>
              <a:t> </a:t>
            </a:r>
            <a:r>
              <a:rPr lang="ru-RU" sz="2200" b="1" dirty="0" err="1" smtClean="0"/>
              <a:t>толерантності</a:t>
            </a:r>
            <a:r>
              <a:rPr lang="ru-RU" sz="2200" b="1" dirty="0" smtClean="0"/>
              <a:t>.</a:t>
            </a:r>
          </a:p>
          <a:p>
            <a:pPr indent="457200" algn="just"/>
            <a:r>
              <a:rPr lang="uk-UA" sz="2200" b="1" dirty="0" smtClean="0"/>
              <a:t>Сутність інтерактивних методів полягає в тому, що навчальний процес відбувається за умови постійної активної взаємодії учнів. Це – </a:t>
            </a:r>
            <a:r>
              <a:rPr lang="uk-UA" sz="2200" b="1" dirty="0" err="1" smtClean="0"/>
              <a:t>співнавчання</a:t>
            </a:r>
            <a:r>
              <a:rPr lang="uk-UA" sz="2200" b="1" dirty="0" smtClean="0"/>
              <a:t>, </a:t>
            </a:r>
            <a:r>
              <a:rPr lang="uk-UA" sz="2200" b="1" dirty="0" err="1" smtClean="0"/>
              <a:t>взаємонавчання</a:t>
            </a:r>
            <a:r>
              <a:rPr lang="uk-UA" sz="2200" b="1" dirty="0" smtClean="0"/>
              <a:t> (колективне, групове, навчання в співпраці), де учень і вчитель є рівноправними, рівнозначними суб’єктами навчання. На своїх уроках намагаюся бути організатором процесу навчання. Організація інтерактивного навчання передбачає моделювання життєвих ситуацій, спільне розв’язання проблем. Воно ефективно сприяє формуванню навичок і вмінь, виробленню цінностей, створенню атмосфери співробітництва, взаємодії.</a:t>
            </a:r>
            <a:endParaRPr lang="uk-UA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Інтерактивн</a:t>
            </a:r>
            <a:r>
              <a:rPr lang="uk-UA" b="1" dirty="0" smtClean="0">
                <a:solidFill>
                  <a:srgbClr val="FF0000"/>
                </a:solidFill>
              </a:rPr>
              <a:t>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методи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uk-UA" sz="2800" b="1" dirty="0" smtClean="0">
                <a:solidFill>
                  <a:srgbClr val="7030A0"/>
                </a:solidFill>
              </a:rPr>
              <a:t>Мікрофон</a:t>
            </a:r>
            <a:r>
              <a:rPr lang="uk-UA" sz="2800" dirty="0" smtClean="0"/>
              <a:t> (актуалізація, підведення підсумків)</a:t>
            </a:r>
          </a:p>
          <a:p>
            <a:r>
              <a:rPr lang="uk-UA" sz="2800" b="1" dirty="0" smtClean="0">
                <a:solidFill>
                  <a:srgbClr val="7030A0"/>
                </a:solidFill>
              </a:rPr>
              <a:t>Мозковий штурм </a:t>
            </a:r>
            <a:r>
              <a:rPr lang="uk-UA" sz="2800" dirty="0" smtClean="0"/>
              <a:t>(проблемна задача)</a:t>
            </a:r>
          </a:p>
          <a:p>
            <a:r>
              <a:rPr lang="uk-UA" sz="2800" b="1" dirty="0" smtClean="0">
                <a:solidFill>
                  <a:srgbClr val="7030A0"/>
                </a:solidFill>
              </a:rPr>
              <a:t>Незакінчене речення </a:t>
            </a:r>
            <a:r>
              <a:rPr lang="uk-UA" sz="2800" dirty="0" smtClean="0"/>
              <a:t>(підведення підсумків)</a:t>
            </a:r>
          </a:p>
          <a:p>
            <a:r>
              <a:rPr lang="uk-UA" sz="2800" b="1" dirty="0" smtClean="0">
                <a:solidFill>
                  <a:srgbClr val="7030A0"/>
                </a:solidFill>
              </a:rPr>
              <a:t>Дерево рішень </a:t>
            </a:r>
            <a:r>
              <a:rPr lang="uk-UA" sz="2800" dirty="0" smtClean="0"/>
              <a:t>(закріплення знань)</a:t>
            </a:r>
          </a:p>
          <a:p>
            <a:r>
              <a:rPr lang="uk-UA" sz="2800" b="1" dirty="0" smtClean="0">
                <a:solidFill>
                  <a:srgbClr val="7030A0"/>
                </a:solidFill>
              </a:rPr>
              <a:t>Займи позицію </a:t>
            </a:r>
            <a:r>
              <a:rPr lang="uk-UA" sz="2800" dirty="0" smtClean="0"/>
              <a:t>(актуалізація)</a:t>
            </a:r>
          </a:p>
          <a:p>
            <a:pPr marL="1035050"/>
            <a:r>
              <a:rPr lang="uk-UA" sz="2800" b="1" dirty="0" smtClean="0">
                <a:solidFill>
                  <a:srgbClr val="7030A0"/>
                </a:solidFill>
              </a:rPr>
              <a:t>Робота в парах </a:t>
            </a:r>
            <a:r>
              <a:rPr lang="uk-UA" sz="2800" dirty="0" smtClean="0"/>
              <a:t>(засвоєння, закріплення, перевірка знань)</a:t>
            </a:r>
          </a:p>
          <a:p>
            <a:pPr marL="1371600" indent="-457200"/>
            <a:r>
              <a:rPr lang="uk-UA" sz="2800" b="1" dirty="0" smtClean="0">
                <a:solidFill>
                  <a:srgbClr val="7030A0"/>
                </a:solidFill>
              </a:rPr>
              <a:t>Робота в малих групах </a:t>
            </a:r>
            <a:r>
              <a:rPr lang="uk-UA" sz="2800" dirty="0" smtClean="0"/>
              <a:t>(закріплення знань)</a:t>
            </a:r>
          </a:p>
          <a:p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Рівень навчальних досягнень учнів</a:t>
            </a:r>
            <a:endParaRPr lang="uk-UA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1285884"/>
                <a:gridCol w="1357322"/>
                <a:gridCol w="1300162"/>
                <a:gridCol w="1371600"/>
                <a:gridCol w="1371600"/>
              </a:tblGrid>
              <a:tr h="606745">
                <a:tc>
                  <a:txBody>
                    <a:bodyPr/>
                    <a:lstStyle/>
                    <a:p>
                      <a:pPr algn="ctr"/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2010-2011 </a:t>
                      </a:r>
                      <a:r>
                        <a:rPr lang="uk-UA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н.р</a:t>
                      </a: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uk-U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2011-2012 </a:t>
                      </a:r>
                      <a:r>
                        <a:rPr lang="uk-UA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н.р</a:t>
                      </a: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uk-UA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2012-2013 </a:t>
                      </a:r>
                      <a:r>
                        <a:rPr lang="uk-UA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н.р</a:t>
                      </a: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2013-2014 </a:t>
                      </a:r>
                      <a:r>
                        <a:rPr lang="uk-UA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н.р</a:t>
                      </a: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2014-2015 </a:t>
                      </a:r>
                      <a:r>
                        <a:rPr lang="uk-UA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н.р</a:t>
                      </a:r>
                      <a:r>
                        <a:rPr lang="uk-UA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</a:tr>
              <a:tr h="402902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Математика 5-6 кл</a:t>
                      </a:r>
                      <a:endParaRPr lang="uk-U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0,60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0,66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0,72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0,68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0,69</a:t>
                      </a:r>
                      <a:endParaRPr lang="uk-UA" b="1" dirty="0"/>
                    </a:p>
                  </a:txBody>
                  <a:tcPr/>
                </a:tc>
              </a:tr>
              <a:tr h="606745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Алгебра </a:t>
                      </a:r>
                    </a:p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7-9 кл</a:t>
                      </a:r>
                      <a:endParaRPr lang="uk-U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0,60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0,62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0,60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0,63</a:t>
                      </a:r>
                      <a:endParaRPr lang="uk-UA" b="1" dirty="0"/>
                    </a:p>
                  </a:txBody>
                  <a:tcPr/>
                </a:tc>
              </a:tr>
              <a:tr h="606745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Алгебра </a:t>
                      </a:r>
                    </a:p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10-11 кл</a:t>
                      </a:r>
                      <a:endParaRPr lang="uk-U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0,55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0,63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0,66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0,54</a:t>
                      </a:r>
                      <a:endParaRPr lang="uk-UA" b="1" dirty="0"/>
                    </a:p>
                  </a:txBody>
                  <a:tcPr/>
                </a:tc>
              </a:tr>
              <a:tr h="606745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Геометрія </a:t>
                      </a:r>
                    </a:p>
                    <a:p>
                      <a:pPr algn="ctr"/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7-9 кл</a:t>
                      </a:r>
                      <a:endParaRPr lang="uk-U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0,58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0,59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0,60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0,64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0,64</a:t>
                      </a:r>
                      <a:endParaRPr lang="uk-UA" b="1" dirty="0"/>
                    </a:p>
                  </a:txBody>
                  <a:tcPr/>
                </a:tc>
              </a:tr>
              <a:tr h="8667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solidFill>
                            <a:srgbClr val="7030A0"/>
                          </a:solidFill>
                        </a:rPr>
                        <a:t>Геометрія 10-11 кл</a:t>
                      </a:r>
                    </a:p>
                    <a:p>
                      <a:pPr algn="ctr"/>
                      <a:endParaRPr lang="uk-UA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0,55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0,67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0,65</a:t>
                      </a:r>
                      <a:endParaRPr lang="uk-U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/>
                        <a:t>0,64</a:t>
                      </a:r>
                      <a:endParaRPr lang="uk-UA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904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43998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Результати участі в олімпіадах у </a:t>
            </a:r>
            <a:r>
              <a:rPr lang="uk-UA" b="1" dirty="0" err="1" smtClean="0">
                <a:solidFill>
                  <a:srgbClr val="FF0000"/>
                </a:solidFill>
              </a:rPr>
              <a:t>міжатестаційний</a:t>
            </a:r>
            <a:r>
              <a:rPr lang="uk-UA" b="1" dirty="0" smtClean="0">
                <a:solidFill>
                  <a:srgbClr val="FF0000"/>
                </a:solidFill>
              </a:rPr>
              <a:t> період (ІІ етап)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43050"/>
            <a:ext cx="6500858" cy="3571899"/>
          </a:xfrm>
        </p:spPr>
        <p:txBody>
          <a:bodyPr/>
          <a:lstStyle/>
          <a:p>
            <a:pPr eaLnBrk="1" hangingPunct="1">
              <a:buNone/>
            </a:pPr>
            <a:r>
              <a:rPr lang="uk-UA" b="1" dirty="0" smtClean="0">
                <a:solidFill>
                  <a:srgbClr val="00B0F0"/>
                </a:solidFill>
              </a:rPr>
              <a:t>Загальнокомандні результати:</a:t>
            </a:r>
          </a:p>
          <a:p>
            <a:pPr eaLnBrk="1" hangingPunct="1"/>
            <a:r>
              <a:rPr lang="uk-UA" dirty="0" smtClean="0"/>
              <a:t>2010-2011 </a:t>
            </a:r>
            <a:r>
              <a:rPr lang="uk-UA" dirty="0" err="1" smtClean="0"/>
              <a:t>н.р</a:t>
            </a:r>
            <a:r>
              <a:rPr lang="uk-UA" dirty="0" smtClean="0"/>
              <a:t>. – ХІІ місце;</a:t>
            </a:r>
          </a:p>
          <a:p>
            <a:pPr eaLnBrk="1" hangingPunct="1"/>
            <a:r>
              <a:rPr lang="uk-UA" dirty="0" smtClean="0"/>
              <a:t>2011-2012 </a:t>
            </a:r>
            <a:r>
              <a:rPr lang="uk-UA" dirty="0" err="1" smtClean="0"/>
              <a:t>н.р</a:t>
            </a:r>
            <a:r>
              <a:rPr lang="uk-UA" dirty="0" smtClean="0"/>
              <a:t>. – ХІІ місце;</a:t>
            </a:r>
          </a:p>
          <a:p>
            <a:pPr eaLnBrk="1" hangingPunct="1"/>
            <a:r>
              <a:rPr lang="uk-UA" dirty="0" smtClean="0"/>
              <a:t>2012-2013 </a:t>
            </a:r>
            <a:r>
              <a:rPr lang="uk-UA" dirty="0" err="1" smtClean="0"/>
              <a:t>н.р</a:t>
            </a:r>
            <a:r>
              <a:rPr lang="uk-UA" dirty="0" smtClean="0"/>
              <a:t>. – ХІІІ місце;</a:t>
            </a:r>
          </a:p>
          <a:p>
            <a:pPr eaLnBrk="1" hangingPunct="1"/>
            <a:r>
              <a:rPr lang="uk-UA" dirty="0" smtClean="0"/>
              <a:t>2013-2014 </a:t>
            </a:r>
            <a:r>
              <a:rPr lang="uk-UA" dirty="0" err="1" smtClean="0"/>
              <a:t>н.р</a:t>
            </a:r>
            <a:r>
              <a:rPr lang="uk-UA" dirty="0" smtClean="0"/>
              <a:t>. – Х місце;</a:t>
            </a:r>
          </a:p>
          <a:p>
            <a:pPr eaLnBrk="1" hangingPunct="1"/>
            <a:r>
              <a:rPr lang="uk-UA" dirty="0" smtClean="0"/>
              <a:t>2014-2015 </a:t>
            </a:r>
            <a:r>
              <a:rPr lang="uk-UA" dirty="0" err="1" smtClean="0"/>
              <a:t>н.р</a:t>
            </a:r>
            <a:r>
              <a:rPr lang="uk-UA" dirty="0" smtClean="0"/>
              <a:t>. – Х</a:t>
            </a:r>
            <a:r>
              <a:rPr lang="en-US" dirty="0" smtClean="0"/>
              <a:t>V</a:t>
            </a:r>
            <a:r>
              <a:rPr lang="uk-UA" dirty="0" smtClean="0"/>
              <a:t>ІІ </a:t>
            </a:r>
            <a:r>
              <a:rPr lang="uk-UA" dirty="0" smtClean="0"/>
              <a:t>місце</a:t>
            </a:r>
            <a:r>
              <a:rPr lang="uk-UA" dirty="0" smtClean="0"/>
              <a:t>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74"/>
            <a:ext cx="8572560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Результати участі в олімпіадах у </a:t>
            </a:r>
            <a:r>
              <a:rPr lang="uk-UA" b="1" dirty="0" err="1" smtClean="0">
                <a:solidFill>
                  <a:srgbClr val="FF0000"/>
                </a:solidFill>
              </a:rPr>
              <a:t>міжатестаційний</a:t>
            </a:r>
            <a:r>
              <a:rPr lang="uk-UA" b="1" dirty="0" smtClean="0">
                <a:solidFill>
                  <a:srgbClr val="FF0000"/>
                </a:solidFill>
              </a:rPr>
              <a:t> період (ІІ етап)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285984" y="1714488"/>
            <a:ext cx="650085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Індивідуальні результати: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uk-UA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2013-2014 </a:t>
            </a:r>
            <a:r>
              <a:rPr kumimoji="0" lang="uk-UA" sz="3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н.р</a:t>
            </a:r>
            <a:r>
              <a:rPr kumimoji="0" lang="uk-UA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uk-UA" sz="3000" kern="0" noProof="0" dirty="0" smtClean="0">
                <a:latin typeface="+mn-lt"/>
                <a:cs typeface="+mn-cs"/>
              </a:rPr>
              <a:t>    </a:t>
            </a:r>
            <a:r>
              <a:rPr kumimoji="0" lang="uk-UA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ІІІ місце, учениця 7 класу </a:t>
            </a:r>
            <a:r>
              <a:rPr kumimoji="0" lang="uk-UA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Ліщинська</a:t>
            </a:r>
            <a:r>
              <a:rPr kumimoji="0" lang="uk-UA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А., брала участь у ІІІ етапі;</a:t>
            </a:r>
          </a:p>
          <a:p>
            <a:pPr marL="342900" lvl="0" indent="-342900">
              <a:spcBef>
                <a:spcPct val="20000"/>
              </a:spcBef>
            </a:pPr>
            <a:r>
              <a:rPr lang="uk-UA" sz="3000" kern="0" dirty="0" smtClean="0"/>
              <a:t>    – ІІ місце в ТЮМ. </a:t>
            </a:r>
            <a:endParaRPr kumimoji="0" lang="uk-UA" sz="3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uk-UA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2014-2015 </a:t>
            </a:r>
            <a:r>
              <a:rPr kumimoji="0" lang="uk-UA" sz="3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н.р</a:t>
            </a:r>
            <a:r>
              <a:rPr kumimoji="0" lang="uk-UA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uk-UA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– ІІІ </a:t>
            </a:r>
            <a:r>
              <a:rPr kumimoji="0" lang="uk-UA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місце в захисту робіт </a:t>
            </a:r>
            <a:r>
              <a:rPr kumimoji="0" lang="uk-UA" sz="3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МАН, учень 10 класу Дяченко Д.</a:t>
            </a:r>
            <a:endParaRPr kumimoji="0" lang="uk-UA" sz="3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66" y="214290"/>
            <a:ext cx="8229600" cy="79690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Відкриті уроки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64360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  <a:r>
              <a:rPr lang="uk-UA" sz="2400" dirty="0" smtClean="0"/>
              <a:t>В рамках місячника </a:t>
            </a:r>
            <a:r>
              <a:rPr lang="uk-UA" sz="2400" dirty="0" err="1" smtClean="0"/>
              <a:t>педмайстерності</a:t>
            </a:r>
            <a:r>
              <a:rPr lang="uk-UA" sz="2400" dirty="0" smtClean="0"/>
              <a:t> в між атестаційний період були проведені відкриті уроки:</a:t>
            </a:r>
          </a:p>
          <a:p>
            <a:pPr algn="just"/>
            <a:r>
              <a:rPr lang="uk-UA" sz="2400" b="1" dirty="0" smtClean="0">
                <a:solidFill>
                  <a:srgbClr val="7030A0"/>
                </a:solidFill>
              </a:rPr>
              <a:t>2010-2011 </a:t>
            </a:r>
            <a:r>
              <a:rPr lang="uk-UA" sz="2400" b="1" dirty="0" err="1" smtClean="0">
                <a:solidFill>
                  <a:srgbClr val="7030A0"/>
                </a:solidFill>
              </a:rPr>
              <a:t>н.р</a:t>
            </a:r>
            <a:r>
              <a:rPr lang="uk-UA" sz="2400" b="1" dirty="0" smtClean="0">
                <a:solidFill>
                  <a:srgbClr val="7030A0"/>
                </a:solidFill>
              </a:rPr>
              <a:t>. – з геометрії у 8 класі Многокутники. Площі </a:t>
            </a:r>
            <a:r>
              <a:rPr lang="uk-UA" sz="2400" b="1" dirty="0" err="1" smtClean="0">
                <a:solidFill>
                  <a:srgbClr val="7030A0"/>
                </a:solidFill>
              </a:rPr>
              <a:t>многокутників”</a:t>
            </a:r>
            <a:endParaRPr lang="uk-UA" sz="2400" b="1" dirty="0" smtClean="0">
              <a:solidFill>
                <a:srgbClr val="7030A0"/>
              </a:solidFill>
            </a:endParaRPr>
          </a:p>
          <a:p>
            <a:pPr algn="just"/>
            <a:r>
              <a:rPr lang="uk-UA" sz="2400" b="1" dirty="0" smtClean="0">
                <a:solidFill>
                  <a:srgbClr val="7030A0"/>
                </a:solidFill>
              </a:rPr>
              <a:t>2011-2012 </a:t>
            </a:r>
            <a:r>
              <a:rPr lang="uk-UA" sz="2400" b="1" dirty="0" err="1" smtClean="0">
                <a:solidFill>
                  <a:srgbClr val="7030A0"/>
                </a:solidFill>
              </a:rPr>
              <a:t>н.р</a:t>
            </a:r>
            <a:r>
              <a:rPr lang="uk-UA" sz="2400" b="1" dirty="0" smtClean="0">
                <a:solidFill>
                  <a:srgbClr val="7030A0"/>
                </a:solidFill>
              </a:rPr>
              <a:t>. – з математики у 5 класі </a:t>
            </a:r>
            <a:r>
              <a:rPr lang="uk-UA" sz="2400" b="1" dirty="0" err="1" smtClean="0">
                <a:solidFill>
                  <a:srgbClr val="7030A0"/>
                </a:solidFill>
              </a:rPr>
              <a:t>“Порівняння</a:t>
            </a:r>
            <a:r>
              <a:rPr lang="uk-UA" sz="2400" b="1" dirty="0" smtClean="0">
                <a:solidFill>
                  <a:srgbClr val="7030A0"/>
                </a:solidFill>
              </a:rPr>
              <a:t> десяткових </a:t>
            </a:r>
            <a:r>
              <a:rPr lang="uk-UA" sz="2400" b="1" dirty="0" err="1" smtClean="0">
                <a:solidFill>
                  <a:srgbClr val="7030A0"/>
                </a:solidFill>
              </a:rPr>
              <a:t>дробів”</a:t>
            </a:r>
            <a:endParaRPr lang="uk-UA" sz="2400" b="1" dirty="0" smtClean="0">
              <a:solidFill>
                <a:srgbClr val="7030A0"/>
              </a:solidFill>
            </a:endParaRPr>
          </a:p>
          <a:p>
            <a:pPr algn="just"/>
            <a:r>
              <a:rPr lang="uk-UA" sz="2400" b="1" dirty="0" smtClean="0">
                <a:solidFill>
                  <a:srgbClr val="7030A0"/>
                </a:solidFill>
              </a:rPr>
              <a:t>2012-2013 </a:t>
            </a:r>
            <a:r>
              <a:rPr lang="uk-UA" sz="2400" b="1" dirty="0" err="1" smtClean="0">
                <a:solidFill>
                  <a:srgbClr val="7030A0"/>
                </a:solidFill>
              </a:rPr>
              <a:t>н.р</a:t>
            </a:r>
            <a:r>
              <a:rPr lang="uk-UA" sz="2400" b="1" dirty="0" smtClean="0">
                <a:solidFill>
                  <a:srgbClr val="7030A0"/>
                </a:solidFill>
              </a:rPr>
              <a:t>. – з математики у 6 класі </a:t>
            </a:r>
            <a:r>
              <a:rPr lang="uk-UA" sz="2400" b="1" dirty="0" err="1" smtClean="0">
                <a:solidFill>
                  <a:srgbClr val="7030A0"/>
                </a:solidFill>
              </a:rPr>
              <a:t>“Розв</a:t>
            </a:r>
            <a:r>
              <a:rPr lang="en-US" sz="2400" b="1" dirty="0" smtClean="0">
                <a:solidFill>
                  <a:srgbClr val="7030A0"/>
                </a:solidFill>
              </a:rPr>
              <a:t>’</a:t>
            </a:r>
            <a:r>
              <a:rPr lang="uk-UA" sz="2400" b="1" dirty="0" err="1" smtClean="0">
                <a:solidFill>
                  <a:srgbClr val="7030A0"/>
                </a:solidFill>
              </a:rPr>
              <a:t>язування</a:t>
            </a:r>
            <a:r>
              <a:rPr lang="uk-UA" sz="2400" b="1" dirty="0" smtClean="0">
                <a:solidFill>
                  <a:srgbClr val="7030A0"/>
                </a:solidFill>
              </a:rPr>
              <a:t> </a:t>
            </a:r>
            <a:r>
              <a:rPr lang="uk-UA" sz="2400" b="1" dirty="0" err="1" smtClean="0">
                <a:solidFill>
                  <a:srgbClr val="7030A0"/>
                </a:solidFill>
              </a:rPr>
              <a:t>рівнянь”</a:t>
            </a:r>
            <a:endParaRPr lang="uk-UA" sz="2400" b="1" dirty="0" smtClean="0">
              <a:solidFill>
                <a:srgbClr val="7030A0"/>
              </a:solidFill>
            </a:endParaRPr>
          </a:p>
          <a:p>
            <a:pPr algn="just"/>
            <a:r>
              <a:rPr lang="uk-UA" sz="2400" b="1" dirty="0" smtClean="0">
                <a:solidFill>
                  <a:srgbClr val="7030A0"/>
                </a:solidFill>
              </a:rPr>
              <a:t>2013-2014 </a:t>
            </a:r>
            <a:r>
              <a:rPr lang="uk-UA" sz="2400" b="1" dirty="0" err="1" smtClean="0">
                <a:solidFill>
                  <a:srgbClr val="7030A0"/>
                </a:solidFill>
              </a:rPr>
              <a:t>н.р</a:t>
            </a:r>
            <a:r>
              <a:rPr lang="uk-UA" sz="2400" b="1" dirty="0" smtClean="0">
                <a:solidFill>
                  <a:srgbClr val="7030A0"/>
                </a:solidFill>
              </a:rPr>
              <a:t>. –  з математики у 6 класі </a:t>
            </a:r>
            <a:r>
              <a:rPr lang="uk-UA" sz="2400" b="1" dirty="0" err="1" smtClean="0">
                <a:solidFill>
                  <a:srgbClr val="7030A0"/>
                </a:solidFill>
              </a:rPr>
              <a:t>“Додавання</a:t>
            </a:r>
            <a:r>
              <a:rPr lang="uk-UA" sz="2400" b="1" dirty="0" smtClean="0">
                <a:solidFill>
                  <a:srgbClr val="7030A0"/>
                </a:solidFill>
              </a:rPr>
              <a:t> і віднімання звичайних </a:t>
            </a:r>
            <a:r>
              <a:rPr lang="uk-UA" sz="2400" b="1" dirty="0" err="1" smtClean="0">
                <a:solidFill>
                  <a:srgbClr val="7030A0"/>
                </a:solidFill>
              </a:rPr>
              <a:t>дробів”</a:t>
            </a:r>
            <a:r>
              <a:rPr lang="uk-UA" sz="2400" b="1" dirty="0" smtClean="0">
                <a:solidFill>
                  <a:srgbClr val="7030A0"/>
                </a:solidFill>
              </a:rPr>
              <a:t> </a:t>
            </a:r>
          </a:p>
          <a:p>
            <a:pPr algn="just"/>
            <a:r>
              <a:rPr lang="uk-UA" sz="2400" b="1" dirty="0" smtClean="0">
                <a:solidFill>
                  <a:srgbClr val="7030A0"/>
                </a:solidFill>
              </a:rPr>
              <a:t>2014-2015 </a:t>
            </a:r>
            <a:r>
              <a:rPr lang="uk-UA" sz="2400" b="1" dirty="0" err="1" smtClean="0">
                <a:solidFill>
                  <a:srgbClr val="7030A0"/>
                </a:solidFill>
              </a:rPr>
              <a:t>н.р</a:t>
            </a:r>
            <a:r>
              <a:rPr lang="uk-UA" sz="2400" b="1" dirty="0" smtClean="0">
                <a:solidFill>
                  <a:srgbClr val="7030A0"/>
                </a:solidFill>
              </a:rPr>
              <a:t>. – інтегрований з математики у 5 класі </a:t>
            </a:r>
            <a:r>
              <a:rPr lang="uk-UA" sz="2400" b="1" dirty="0" err="1" smtClean="0">
                <a:solidFill>
                  <a:srgbClr val="7030A0"/>
                </a:solidFill>
              </a:rPr>
              <a:t>“Додавання</a:t>
            </a:r>
            <a:r>
              <a:rPr lang="uk-UA" sz="2400" b="1" dirty="0" smtClean="0">
                <a:solidFill>
                  <a:srgbClr val="7030A0"/>
                </a:solidFill>
              </a:rPr>
              <a:t> і віднімання десяткових дробів з використанням графічного редактору для самоперевірки. Додавання </a:t>
            </a:r>
            <a:r>
              <a:rPr lang="uk-UA" sz="2400" b="1" dirty="0" err="1" smtClean="0">
                <a:solidFill>
                  <a:srgbClr val="7030A0"/>
                </a:solidFill>
              </a:rPr>
              <a:t>тексту”</a:t>
            </a:r>
            <a:endParaRPr lang="uk-UA" sz="2400" b="1" dirty="0" smtClean="0">
              <a:solidFill>
                <a:srgbClr val="7030A0"/>
              </a:solidFill>
            </a:endParaRPr>
          </a:p>
          <a:p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80988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582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Вчитель математики</vt:lpstr>
      <vt:lpstr>Освіта та стаж роботи</vt:lpstr>
      <vt:lpstr>Навчально-методична проблема  над якою працюю:</vt:lpstr>
      <vt:lpstr>Слайд 4</vt:lpstr>
      <vt:lpstr>Інтерактивні методи</vt:lpstr>
      <vt:lpstr>Рівень навчальних досягнень учнів</vt:lpstr>
      <vt:lpstr>Результати участі в олімпіадах у міжатестаційний період (ІІ етап)</vt:lpstr>
      <vt:lpstr>Результати участі в олімпіадах у міжатестаційний період (ІІ етап)</vt:lpstr>
      <vt:lpstr>Відкриті уроки</vt:lpstr>
      <vt:lpstr>Слайд 10</vt:lpstr>
      <vt:lpstr>Відкриті уроки</vt:lpstr>
      <vt:lpstr>Позакласна робота з предмету</vt:lpstr>
      <vt:lpstr>Слайд 13</vt:lpstr>
      <vt:lpstr>Позакласна робота з предмету</vt:lpstr>
      <vt:lpstr>Слайд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Марченко</cp:lastModifiedBy>
  <cp:revision>81</cp:revision>
  <dcterms:created xsi:type="dcterms:W3CDTF">2012-08-12T16:04:58Z</dcterms:created>
  <dcterms:modified xsi:type="dcterms:W3CDTF">2015-03-05T14:39:12Z</dcterms:modified>
</cp:coreProperties>
</file>