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59" r:id="rId5"/>
    <p:sldId id="262" r:id="rId6"/>
    <p:sldId id="260" r:id="rId7"/>
    <p:sldId id="264" r:id="rId8"/>
    <p:sldId id="265" r:id="rId9"/>
    <p:sldId id="267" r:id="rId10"/>
    <p:sldId id="266" r:id="rId11"/>
    <p:sldId id="269" r:id="rId12"/>
    <p:sldId id="268" r:id="rId13"/>
    <p:sldId id="270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E329"/>
    <a:srgbClr val="FF0066"/>
    <a:srgbClr val="FFFFFF"/>
    <a:srgbClr val="376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12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05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32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321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06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503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635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773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31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93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35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6F669-36C3-4E1C-A21B-C65BDD5C4CA2}" type="datetimeFigureOut">
              <a:rPr lang="ru-RU" smtClean="0"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A98721-6ECE-4214-95F5-BB66A24716CD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100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endParaRPr lang="en-US" sz="11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Вчителя 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фізичної культури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вищої категорії</a:t>
            </a:r>
          </a:p>
          <a:p>
            <a:pPr marL="0" indent="0" algn="r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Тимченка </a:t>
            </a:r>
          </a:p>
          <a:p>
            <a:pPr marL="0" indent="0" algn="r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Миколи           </a:t>
            </a:r>
          </a:p>
          <a:p>
            <a:pPr marL="0" indent="0" algn="r">
              <a:buNone/>
            </a:pPr>
            <a:r>
              <a:rPr lang="uk-UA" sz="5400" b="1" dirty="0" smtClean="0">
                <a:solidFill>
                  <a:srgbClr val="FFFF00"/>
                </a:solidFill>
              </a:rPr>
              <a:t>Михайловича           </a:t>
            </a:r>
            <a:endParaRPr lang="ru-RU" sz="5400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32656"/>
            <a:ext cx="54154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Презентація  досвіду роботи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Users\UserT\Desktop\S156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35364"/>
            <a:ext cx="3649974" cy="448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9910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E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pPr lvl="0"/>
            <a:r>
              <a:rPr lang="uk-UA" dirty="0"/>
              <a:t>такі завдання, а також відповідні їм засоби й методи дозволили називати цю гімнастику художньою.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E:\Николай Михайлович\img5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787" y="2420888"/>
            <a:ext cx="5148263" cy="348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18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507288" cy="6552728"/>
          </a:xfrm>
        </p:spPr>
        <p:txBody>
          <a:bodyPr/>
          <a:lstStyle/>
          <a:p>
            <a:r>
              <a:rPr lang="uk-UA" dirty="0"/>
              <a:t>Крім художньої гімнастики я використовую різноманітні форми та засоби фізичного виховання це: основна гімнастика,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 </a:t>
            </a:r>
            <a:endParaRPr lang="ru-RU" dirty="0"/>
          </a:p>
          <a:p>
            <a:pPr marL="0" indent="0">
              <a:buNone/>
            </a:pPr>
            <a:endParaRPr lang="uk-UA" dirty="0" smtClean="0"/>
          </a:p>
          <a:p>
            <a:r>
              <a:rPr lang="uk-UA" dirty="0" smtClean="0"/>
              <a:t>  </a:t>
            </a:r>
            <a:endParaRPr lang="uk-UA" dirty="0" smtClean="0"/>
          </a:p>
          <a:p>
            <a:r>
              <a:rPr lang="uk-UA" dirty="0"/>
              <a:t>спортивні ігри, легка атлетика.</a:t>
            </a:r>
            <a:endParaRPr lang="ru-RU" dirty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E:\152CDPFQ\S1310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9759"/>
            <a:ext cx="4464496" cy="27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152CDPFQ\S13100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4162384"/>
            <a:ext cx="4680520" cy="26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J:\152CDPFQ\S152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45638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152CDPFQ\S1510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97303"/>
            <a:ext cx="3689648" cy="2075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3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Николай Михайлович\img5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794" y="78568"/>
            <a:ext cx="2782445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Николай Михайлович\img5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5765">
            <a:off x="471276" y="2100331"/>
            <a:ext cx="2957347" cy="433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Николай Михайлович\img5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941">
            <a:off x="5024951" y="2154441"/>
            <a:ext cx="3131108" cy="441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484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Николай Михайлович\img5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42"/>
            <a:ext cx="9144000" cy="673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1494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FF00"/>
                </a:solidFill>
              </a:rPr>
              <a:t>ДЯКУЮ ЗА УВАГУ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3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31" y="1628800"/>
            <a:ext cx="678349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03848" y="1484784"/>
            <a:ext cx="489654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kumimoji="1" lang="uk-UA" sz="3200" b="1" i="1" dirty="0">
                <a:solidFill>
                  <a:srgbClr val="FFFF00"/>
                </a:solidFill>
              </a:rPr>
              <a:t>Учитель – людина, яка може робити важкі речі легкими.</a:t>
            </a:r>
            <a:endParaRPr kumimoji="1" lang="ru-RU" sz="3200" b="1" dirty="0">
              <a:solidFill>
                <a:srgbClr val="FFFF00"/>
              </a:solidFill>
            </a:endParaRPr>
          </a:p>
          <a:p>
            <a:pPr algn="r"/>
            <a:r>
              <a:rPr kumimoji="1" lang="uk-UA" sz="2800" b="1" i="1">
                <a:solidFill>
                  <a:srgbClr val="FFFF00"/>
                </a:solidFill>
              </a:rPr>
              <a:t>    </a:t>
            </a:r>
            <a:r>
              <a:rPr kumimoji="1" lang="uk-UA" sz="2800" b="1" i="1" smtClean="0">
                <a:solidFill>
                  <a:srgbClr val="FFFF00"/>
                </a:solidFill>
              </a:rPr>
              <a:t>     </a:t>
            </a:r>
            <a:r>
              <a:rPr kumimoji="1" lang="uk-UA" sz="2800" b="1" i="1" dirty="0">
                <a:solidFill>
                  <a:srgbClr val="FFFF00"/>
                </a:solidFill>
              </a:rPr>
              <a:t>Ральф Волдо Емерсон</a:t>
            </a:r>
            <a:endParaRPr kumimoji="1" lang="ru-RU" sz="28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332656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Я, Тимченко Микола Михайлович – 1965 року народження. Стаж роботи – </a:t>
            </a:r>
            <a:endParaRPr lang="en-US" sz="4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</a:t>
            </a:r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років, курси підвищення кваліфікації </a:t>
            </a:r>
            <a:r>
              <a:rPr lang="uk-U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пройшов </a:t>
            </a:r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2012 році. Закінчив Харківський державний педагогічний університет ім. Г.С.Сковороди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8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i="1" u="sng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досвіду: </a:t>
            </a:r>
            <a:endParaRPr lang="ru-RU" sz="5400" b="1" i="1" u="sng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800" b="1" dirty="0">
                <a:solidFill>
                  <a:srgbClr val="C00000"/>
                </a:solidFill>
              </a:rPr>
              <a:t>Елементи художньої гімнастики на уроках </a:t>
            </a:r>
            <a:endParaRPr lang="en-US" sz="48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uk-UA" sz="4800" b="1" dirty="0" smtClean="0">
                <a:solidFill>
                  <a:srgbClr val="C00000"/>
                </a:solidFill>
              </a:rPr>
              <a:t>фізичної </a:t>
            </a:r>
            <a:r>
              <a:rPr lang="uk-UA" sz="4800" b="1" dirty="0">
                <a:solidFill>
                  <a:srgbClr val="C00000"/>
                </a:solidFill>
              </a:rPr>
              <a:t>культури.</a:t>
            </a:r>
            <a:endParaRPr lang="ru-RU" sz="4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69238"/>
            <a:ext cx="3851920" cy="2885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239"/>
            <a:ext cx="3932237" cy="288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1364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Гасло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>
              <a:buFont typeface="Wingdings" pitchFamily="2" charset="2"/>
              <a:buNone/>
            </a:pPr>
            <a:r>
              <a:rPr lang="uk-UA" sz="3600" b="1" i="1" dirty="0">
                <a:solidFill>
                  <a:srgbClr val="7030A0"/>
                </a:solidFill>
              </a:rPr>
              <a:t>Даруй себе дітям!</a:t>
            </a:r>
          </a:p>
          <a:p>
            <a:pPr algn="r">
              <a:buFont typeface="Wingdings" pitchFamily="2" charset="2"/>
              <a:buNone/>
            </a:pPr>
            <a:r>
              <a:rPr lang="uk-UA" sz="3600" b="1" i="1" dirty="0">
                <a:solidFill>
                  <a:srgbClr val="7030A0"/>
                </a:solidFill>
              </a:rPr>
              <a:t>Будь терплячим</a:t>
            </a:r>
          </a:p>
          <a:p>
            <a:pPr algn="r">
              <a:buFont typeface="Wingdings" pitchFamily="2" charset="2"/>
              <a:buNone/>
            </a:pPr>
            <a:r>
              <a:rPr lang="ru-RU" sz="3600" b="1" i="1" dirty="0">
                <a:solidFill>
                  <a:srgbClr val="7030A0"/>
                </a:solidFill>
              </a:rPr>
              <a:t>у ч</a:t>
            </a:r>
            <a:r>
              <a:rPr lang="uk-UA" sz="3600" b="1" i="1" dirty="0">
                <a:solidFill>
                  <a:srgbClr val="7030A0"/>
                </a:solidFill>
              </a:rPr>
              <a:t>еканні дива...</a:t>
            </a:r>
          </a:p>
          <a:p>
            <a:pPr algn="r">
              <a:buFont typeface="Wingdings" pitchFamily="2" charset="2"/>
              <a:buNone/>
            </a:pPr>
            <a:r>
              <a:rPr lang="uk-UA" sz="3600" b="1" i="1" dirty="0">
                <a:solidFill>
                  <a:srgbClr val="7030A0"/>
                </a:solidFill>
              </a:rPr>
              <a:t>І будь готовим </a:t>
            </a:r>
            <a:endParaRPr lang="en-US" sz="3600" b="1" i="1" dirty="0" smtClean="0">
              <a:solidFill>
                <a:srgbClr val="7030A0"/>
              </a:solidFill>
            </a:endParaRPr>
          </a:p>
          <a:p>
            <a:pPr algn="r">
              <a:buFont typeface="Wingdings" pitchFamily="2" charset="2"/>
              <a:buNone/>
            </a:pPr>
            <a:r>
              <a:rPr lang="uk-UA" sz="3600" b="1" i="1" dirty="0" smtClean="0">
                <a:solidFill>
                  <a:srgbClr val="7030A0"/>
                </a:solidFill>
              </a:rPr>
              <a:t>до</a:t>
            </a:r>
            <a:r>
              <a:rPr lang="en-US" sz="3600" b="1" i="1" dirty="0" smtClean="0">
                <a:solidFill>
                  <a:srgbClr val="7030A0"/>
                </a:solidFill>
              </a:rPr>
              <a:t> </a:t>
            </a:r>
            <a:r>
              <a:rPr lang="uk-UA" sz="3600" b="1" i="1" dirty="0">
                <a:solidFill>
                  <a:srgbClr val="7030A0"/>
                </a:solidFill>
              </a:rPr>
              <a:t>зустрічі з ним у</a:t>
            </a:r>
          </a:p>
          <a:p>
            <a:pPr algn="r">
              <a:buFont typeface="Wingdings" pitchFamily="2" charset="2"/>
              <a:buNone/>
            </a:pPr>
            <a:r>
              <a:rPr lang="uk-UA" sz="3600" b="1" i="1" dirty="0">
                <a:solidFill>
                  <a:srgbClr val="7030A0"/>
                </a:solidFill>
              </a:rPr>
              <a:t>                       дитині!</a:t>
            </a:r>
          </a:p>
          <a:p>
            <a:pPr algn="r">
              <a:buFont typeface="Wingdings" pitchFamily="2" charset="2"/>
              <a:buNone/>
            </a:pPr>
            <a:r>
              <a:rPr lang="uk-UA" sz="3600" b="1" i="1" dirty="0">
                <a:solidFill>
                  <a:srgbClr val="7030A0"/>
                </a:solidFill>
              </a:rPr>
              <a:t>Ш. Амонашвілі</a:t>
            </a:r>
            <a:endParaRPr lang="ru-RU" sz="3600" b="1" i="1" dirty="0">
              <a:solidFill>
                <a:srgbClr val="7030A0"/>
              </a:solidFill>
            </a:endParaRPr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" y="1700808"/>
            <a:ext cx="4421426" cy="4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15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507288" cy="6264696"/>
          </a:xfrm>
        </p:spPr>
        <p:txBody>
          <a:bodyPr anchor="b">
            <a:normAutofit/>
          </a:bodyPr>
          <a:lstStyle/>
          <a:p>
            <a:pPr marL="0" indent="0" algn="r">
              <a:buNone/>
            </a:pPr>
            <a:r>
              <a:rPr lang="uk-UA" dirty="0" smtClean="0"/>
              <a:t>                   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Урок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є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основною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формою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організації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навчальних занять </a:t>
            </a:r>
            <a:endParaRPr lang="uk-U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загальноосвітній школі. </a:t>
            </a:r>
            <a:endParaRPr lang="uk-U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Від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якості його </a:t>
            </a:r>
            <a:endParaRPr lang="uk-U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r">
              <a:buNone/>
            </a:pP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роведення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багато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в чому залежить </a:t>
            </a:r>
            <a:endParaRPr lang="uk-UA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успіх рішення</a:t>
            </a:r>
          </a:p>
          <a:p>
            <a:pPr marL="0" indent="0" algn="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широкого кола завдань</a:t>
            </a:r>
            <a:r>
              <a:rPr lang="uk-UA" dirty="0"/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0" y="29344"/>
            <a:ext cx="489585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9" y="3861048"/>
            <a:ext cx="4017180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4426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579350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uk-UA" dirty="0"/>
              <a:t>Прагнення учнів до естетичних форм рухів, пов’язаних з музикою, танцем властиво </a:t>
            </a:r>
            <a:r>
              <a:rPr lang="uk-UA" dirty="0" smtClean="0"/>
              <a:t>їхній природі</a:t>
            </a:r>
            <a:r>
              <a:rPr lang="uk-UA" dirty="0"/>
              <a:t>. Тому не дивно їхнє бажання займатися </a:t>
            </a:r>
            <a:r>
              <a:rPr lang="uk-UA" dirty="0" smtClean="0"/>
              <a:t>художньою </a:t>
            </a:r>
            <a:r>
              <a:rPr lang="uk-UA" dirty="0"/>
              <a:t>гімнастикою. У результаті занять вправами художньої гімнастики розвиваються такі якості як спритність, </a:t>
            </a:r>
            <a:r>
              <a:rPr lang="uk-UA" dirty="0" smtClean="0"/>
              <a:t>швидкість,</a:t>
            </a:r>
          </a:p>
          <a:p>
            <a:pPr marL="0" indent="0" algn="r">
              <a:buNone/>
            </a:pPr>
            <a:r>
              <a:rPr lang="uk-UA" dirty="0" smtClean="0"/>
              <a:t>реакції</a:t>
            </a:r>
            <a:r>
              <a:rPr lang="uk-UA" dirty="0"/>
              <a:t>, сила, витривалість</a:t>
            </a:r>
            <a:r>
              <a:rPr lang="uk-UA" dirty="0" smtClean="0"/>
              <a:t>..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G:\Николай Михайлович\img5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51432"/>
            <a:ext cx="2616208" cy="360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Николай Михайлович\img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65105"/>
            <a:ext cx="3744416" cy="248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13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rgbClr val="FF0066"/>
          </a:fgClr>
          <a:bgClr>
            <a:srgbClr val="00B0F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507288" cy="6336704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>
                <a:solidFill>
                  <a:srgbClr val="002060"/>
                </a:solidFill>
              </a:rPr>
              <a:t>Завдяки рівномірному розвитку всіх м’язових груп, формується правильна постава, виробляються легкість, граціозність, невимушеність і координація рухів. Збільшується рухливість у суглобах, удосконалюється почуття рівноваги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G:\Николай Михайлович\img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32720"/>
            <a:ext cx="2317996" cy="342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Николай Михайлович\img5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06" y="3573016"/>
            <a:ext cx="4360496" cy="295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6567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E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>
              <a:buNone/>
            </a:pPr>
            <a:r>
              <a:rPr lang="uk-UA" b="1" u="sng" dirty="0"/>
              <a:t>До окремих завдань художньої гімнастики відносяться :</a:t>
            </a:r>
            <a:endParaRPr lang="ru-RU" b="1" u="sng" dirty="0"/>
          </a:p>
          <a:p>
            <a:pPr lvl="0"/>
            <a:r>
              <a:rPr lang="uk-UA" b="1" dirty="0"/>
              <a:t>виховання, вміння, довільно регулювати силу рухів відповідно до її амплітуди;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1026" name="Picture 2" descr="E:\Николай Михайлович\img5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4584654" cy="310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Николай Михайлович\img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655" y="3772041"/>
            <a:ext cx="4559346" cy="3085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49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E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784976" cy="6408712"/>
          </a:xfrm>
        </p:spPr>
        <p:txBody>
          <a:bodyPr/>
          <a:lstStyle/>
          <a:p>
            <a:pPr lvl="0"/>
            <a:r>
              <a:rPr lang="uk-UA" sz="2800" dirty="0"/>
              <a:t>виховання, вміння надавати рухам емоційне забарвлення</a:t>
            </a:r>
            <a:r>
              <a:rPr lang="uk-UA" sz="2800" dirty="0" smtClean="0"/>
              <a:t>;</a:t>
            </a:r>
          </a:p>
          <a:p>
            <a:pPr lvl="0"/>
            <a:endParaRPr lang="uk-UA" sz="2800" dirty="0"/>
          </a:p>
          <a:p>
            <a:pPr marL="0" lvl="0" indent="0">
              <a:buNone/>
            </a:pPr>
            <a:endParaRPr lang="uk-UA" sz="2800" dirty="0" smtClean="0"/>
          </a:p>
          <a:p>
            <a:pPr marL="0" lvl="0" indent="0">
              <a:buNone/>
            </a:pPr>
            <a:endParaRPr lang="uk-UA" sz="2800" dirty="0" smtClean="0"/>
          </a:p>
          <a:p>
            <a:pPr marL="0" lvl="0" indent="0">
              <a:buNone/>
            </a:pPr>
            <a:endParaRPr lang="uk-UA" sz="2800" dirty="0" smtClean="0"/>
          </a:p>
          <a:p>
            <a:r>
              <a:rPr lang="uk-UA" sz="2800" dirty="0"/>
              <a:t>естетичне виховання рухів тих, що займаються на основі зв’язку з музикою і використання елементів танцю;</a:t>
            </a:r>
            <a:endParaRPr lang="ru-RU" sz="2800" dirty="0"/>
          </a:p>
          <a:p>
            <a:pPr marL="0" lv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G:\Николай Михайлович\img5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21088"/>
            <a:ext cx="3600400" cy="24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G:\Николай Михайлович\img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6712"/>
            <a:ext cx="3849988" cy="255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92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277</Words>
  <Application>Microsoft Office PowerPoint</Application>
  <PresentationFormat>Екран (4:3)</PresentationFormat>
  <Paragraphs>50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5" baseType="lpstr">
      <vt:lpstr>Тема Office</vt:lpstr>
      <vt:lpstr>Презентація PowerPoint</vt:lpstr>
      <vt:lpstr>Презентація PowerPoint</vt:lpstr>
      <vt:lpstr>Тема досвіду: </vt:lpstr>
      <vt:lpstr> Гасло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UserT</cp:lastModifiedBy>
  <cp:revision>18</cp:revision>
  <dcterms:created xsi:type="dcterms:W3CDTF">2013-04-03T14:09:25Z</dcterms:created>
  <dcterms:modified xsi:type="dcterms:W3CDTF">2013-04-04T07:52:52Z</dcterms:modified>
</cp:coreProperties>
</file>