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</p:sldIdLst>
  <p:sldSz cx="9144000" cy="6858000" type="screen4x3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  <p:clrMru>
    <a:srgbClr val="00660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6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C0477-4312-441E-BD89-535F74EAEC05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A38AE-DA08-4F65-8480-35E204894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4469-0DB1-4131-8945-EB47C4027995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042FB-DCE7-4A2E-AE06-58C3569F3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24D59-17BD-4579-933E-19E12C086BF5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424FA-A1B5-4839-9D0A-C0BEFD6C4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0C97E-7633-42F8-A54E-A7880B32742B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C6AAE-EF03-435C-BEE4-2B675B747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CA955-200F-4D06-A6F5-ED05F2A953B6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871FB-AE96-4C38-A59E-4EE3110E8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602B3-BF43-4A55-85BB-9CD9F7F5DC58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7A710-C555-4266-B78D-AE10BCB65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C567F-2363-489D-92E5-D0C56E84B818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FAA2C-8F43-4E1A-A38B-2FF14FF51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823B2-CF93-4A8E-8785-627F9F6F10A8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10948-4545-40E8-B0A5-4F8197C53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B4C8D-A2B8-4AA3-AA10-BDE9310E0D3D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88B17-0226-40BC-96BE-7035475EC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939E3-C3E1-46B6-9C5F-0E0DF75B0E16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59906-80C6-4545-9834-1A8970345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758BF-A8BA-46AC-973F-3D56D7879367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79176-C56A-4132-9DDA-44E96094E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A66D06-7199-492B-B9E4-F5844841027B}" type="datetimeFigureOut">
              <a:rPr lang="ru-RU"/>
              <a:pPr>
                <a:defRPr/>
              </a:pPr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77AB6B-F93A-4EB3-8355-2AE89635B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o-kharkiv.org.ua/" TargetMode="External"/><Relationship Id="rId2" Type="http://schemas.openxmlformats.org/officeDocument/2006/relationships/hyperlink" Target="mailto:office@zno-kharkiv.org.u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20"/>
          <p:cNvGrpSpPr>
            <a:grpSpLocks/>
          </p:cNvGrpSpPr>
          <p:nvPr/>
        </p:nvGrpSpPr>
        <p:grpSpPr bwMode="auto">
          <a:xfrm>
            <a:off x="0" y="0"/>
            <a:ext cx="395288" cy="6940550"/>
            <a:chOff x="1701" y="1854"/>
            <a:chExt cx="582" cy="13140"/>
          </a:xfrm>
        </p:grpSpPr>
        <p:grpSp>
          <p:nvGrpSpPr>
            <p:cNvPr id="13320" name="Group 21"/>
            <p:cNvGrpSpPr>
              <a:grpSpLocks/>
            </p:cNvGrpSpPr>
            <p:nvPr/>
          </p:nvGrpSpPr>
          <p:grpSpPr bwMode="auto">
            <a:xfrm>
              <a:off x="1701" y="1854"/>
              <a:ext cx="582" cy="6660"/>
              <a:chOff x="1701" y="1854"/>
              <a:chExt cx="582" cy="7740"/>
            </a:xfrm>
          </p:grpSpPr>
          <p:pic>
            <p:nvPicPr>
              <p:cNvPr id="13324" name="Picture 2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5" name="Picture 2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3321" name="Group 24"/>
            <p:cNvGrpSpPr>
              <a:grpSpLocks/>
            </p:cNvGrpSpPr>
            <p:nvPr/>
          </p:nvGrpSpPr>
          <p:grpSpPr bwMode="auto">
            <a:xfrm>
              <a:off x="1701" y="8334"/>
              <a:ext cx="582" cy="6660"/>
              <a:chOff x="1701" y="1854"/>
              <a:chExt cx="582" cy="7740"/>
            </a:xfrm>
          </p:grpSpPr>
          <p:pic>
            <p:nvPicPr>
              <p:cNvPr id="13322" name="Picture 2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3" name="Picture 2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EA17CE5-A08D-4B39-BFF1-A79329A7CC6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68313" y="0"/>
            <a:ext cx="8675687" cy="827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uk-UA" sz="5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ЗНО – 2016:</a:t>
            </a:r>
            <a:endParaRPr lang="uk-UA" sz="142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2" descr="D:\лого герб\Gerb ХРЦОЯ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3888" y="0"/>
            <a:ext cx="900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609600" y="981075"/>
            <a:ext cx="4467225" cy="5616575"/>
          </a:xfrm>
          <a:prstGeom prst="bevel">
            <a:avLst>
              <a:gd name="adj" fmla="val 12500"/>
            </a:avLst>
          </a:prstGeom>
          <a:solidFill>
            <a:srgbClr val="C0C0C0">
              <a:alpha val="1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Предмети ЗНО</a:t>
            </a:r>
            <a:endParaRPr lang="ru-RU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Українська мова і література</a:t>
            </a:r>
          </a:p>
          <a:p>
            <a:pPr algn="ctr"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Математика</a:t>
            </a:r>
          </a:p>
          <a:p>
            <a:pPr algn="ctr"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Історія України</a:t>
            </a:r>
            <a:endParaRPr lang="ru-RU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en-US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Біологія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Географія</a:t>
            </a:r>
          </a:p>
          <a:p>
            <a:pPr algn="ctr">
              <a:buFont typeface="Wingdings" pitchFamily="2" charset="2"/>
              <a:buChar char="ü"/>
            </a:pPr>
            <a:r>
              <a:rPr lang="uk-UA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спанська мова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Німецька мова 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Французька мова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Російська мова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uk-UA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зика</a:t>
            </a:r>
          </a:p>
          <a:p>
            <a:pPr algn="ctr">
              <a:buFont typeface="Wingdings" pitchFamily="2" charset="2"/>
              <a:buChar char="ü"/>
            </a:pPr>
            <a:r>
              <a:rPr lang="ru-RU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Хімія</a:t>
            </a:r>
            <a:endParaRPr lang="uk-UA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5219700" y="3716338"/>
            <a:ext cx="3708400" cy="280828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Тести </a:t>
            </a:r>
          </a:p>
          <a:p>
            <a:pPr algn="ctr"/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поглибленого рівня </a:t>
            </a:r>
          </a:p>
          <a:p>
            <a:pPr algn="ctr"/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складності – </a:t>
            </a:r>
          </a:p>
          <a:p>
            <a:pPr algn="ctr"/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відсутні</a:t>
            </a:r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77" name="AutoShape 25"/>
          <p:cNvSpPr>
            <a:spLocks noChangeArrowheads="1"/>
          </p:cNvSpPr>
          <p:nvPr/>
        </p:nvSpPr>
        <p:spPr bwMode="auto">
          <a:xfrm>
            <a:off x="5148263" y="981075"/>
            <a:ext cx="3816350" cy="23764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uk-UA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uk-UA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uk-UA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endParaRPr lang="uk-UA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/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Максимальна кількість </a:t>
            </a:r>
          </a:p>
          <a:p>
            <a:pPr algn="ctr"/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предметів ЗНО – </a:t>
            </a:r>
          </a:p>
          <a:p>
            <a:pPr algn="ctr"/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чотири</a:t>
            </a:r>
          </a:p>
          <a:p>
            <a:pPr algn="ctr"/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/>
            <a:endParaRPr lang="uk-UA" b="1"/>
          </a:p>
          <a:p>
            <a:pPr algn="ctr"/>
            <a:r>
              <a:rPr lang="uk-UA" b="1">
                <a:solidFill>
                  <a:srgbClr val="006600"/>
                </a:solidFill>
              </a:rPr>
              <a:t> </a:t>
            </a:r>
            <a:endParaRPr lang="ru-RU"/>
          </a:p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0"/>
          <p:cNvGrpSpPr>
            <a:grpSpLocks/>
          </p:cNvGrpSpPr>
          <p:nvPr/>
        </p:nvGrpSpPr>
        <p:grpSpPr bwMode="auto">
          <a:xfrm>
            <a:off x="0" y="0"/>
            <a:ext cx="395288" cy="6940550"/>
            <a:chOff x="1701" y="1854"/>
            <a:chExt cx="582" cy="13140"/>
          </a:xfrm>
        </p:grpSpPr>
        <p:grpSp>
          <p:nvGrpSpPr>
            <p:cNvPr id="14339" name="Group 21"/>
            <p:cNvGrpSpPr>
              <a:grpSpLocks/>
            </p:cNvGrpSpPr>
            <p:nvPr/>
          </p:nvGrpSpPr>
          <p:grpSpPr bwMode="auto">
            <a:xfrm>
              <a:off x="1701" y="1854"/>
              <a:ext cx="582" cy="6660"/>
              <a:chOff x="1701" y="1854"/>
              <a:chExt cx="582" cy="7740"/>
            </a:xfrm>
          </p:grpSpPr>
          <p:pic>
            <p:nvPicPr>
              <p:cNvPr id="14340" name="Picture 2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41" name="Picture 2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4342" name="Group 24"/>
            <p:cNvGrpSpPr>
              <a:grpSpLocks/>
            </p:cNvGrpSpPr>
            <p:nvPr/>
          </p:nvGrpSpPr>
          <p:grpSpPr bwMode="auto">
            <a:xfrm>
              <a:off x="1701" y="8334"/>
              <a:ext cx="582" cy="6660"/>
              <a:chOff x="1701" y="1854"/>
              <a:chExt cx="582" cy="7740"/>
            </a:xfrm>
          </p:grpSpPr>
          <p:pic>
            <p:nvPicPr>
              <p:cNvPr id="14343" name="Picture 2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44" name="Picture 2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8D00E41-601A-483F-86E5-D685B25F760B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68313" y="0"/>
            <a:ext cx="8675687" cy="82708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uk-UA" sz="5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ЗНО – 2016:</a:t>
            </a:r>
          </a:p>
          <a:p>
            <a:pPr algn="ctr"/>
            <a:endParaRPr lang="uk-UA" sz="142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7" name="Picture 2" descr="D:\лого герб\Gerb ХРЦОЯ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3888" y="0"/>
            <a:ext cx="900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609600" y="981075"/>
            <a:ext cx="3962400" cy="2376488"/>
          </a:xfrm>
          <a:prstGeom prst="bevel">
            <a:avLst>
              <a:gd name="adj" fmla="val 12500"/>
            </a:avLst>
          </a:prstGeom>
          <a:solidFill>
            <a:srgbClr val="C0C0C0">
              <a:alpha val="1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Травень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(05.05.-30.05.2016 р.)</a:t>
            </a:r>
          </a:p>
          <a:p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ЗНО</a:t>
            </a:r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=ДПА</a:t>
            </a:r>
            <a:endParaRPr lang="ru-RU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8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Українська мова і література</a:t>
            </a:r>
          </a:p>
          <a:p>
            <a:pPr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Математика</a:t>
            </a:r>
          </a:p>
          <a:p>
            <a:pPr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Історія України</a:t>
            </a:r>
            <a:endParaRPr lang="en-US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2771775" y="3716338"/>
            <a:ext cx="4032250" cy="280828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Червень 2016 р. </a:t>
            </a:r>
          </a:p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решта предметів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ЗНО</a:t>
            </a:r>
          </a:p>
          <a:p>
            <a:pPr algn="ctr">
              <a:defRPr/>
            </a:pPr>
            <a:endParaRPr lang="ru-RU" sz="900" b="1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англійська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мова, біологія,</a:t>
            </a: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географія, іспанська мова, </a:t>
            </a: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німецька мова, </a:t>
            </a: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російська мова, ф</a:t>
            </a:r>
            <a:r>
              <a:rPr lang="uk-UA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зика,</a:t>
            </a:r>
          </a:p>
          <a:p>
            <a:pPr algn="ctr">
              <a:defRPr/>
            </a:pPr>
            <a:r>
              <a:rPr lang="ru-RU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французька мова, хімія</a:t>
            </a:r>
            <a:endParaRPr lang="uk-UA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77" name="AutoShape 25"/>
          <p:cNvSpPr>
            <a:spLocks noChangeArrowheads="1"/>
          </p:cNvSpPr>
          <p:nvPr/>
        </p:nvSpPr>
        <p:spPr bwMode="auto">
          <a:xfrm>
            <a:off x="4787900" y="981075"/>
            <a:ext cx="4176713" cy="23764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Тільки випускникам ЗНЗ 2016 р.  </a:t>
            </a:r>
          </a:p>
          <a:p>
            <a:pPr>
              <a:defRPr/>
            </a:pPr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зараховується як ДПА:</a:t>
            </a:r>
          </a:p>
          <a:p>
            <a:pPr>
              <a:defRPr/>
            </a:pPr>
            <a:endParaRPr lang="uk-UA" sz="800" b="1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uk-UA" sz="16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Українська мова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Математика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uk-UA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Історія України </a:t>
            </a:r>
            <a:endParaRPr lang="en-US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uk-UA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(період ХХ – початок ХХІ ст.)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 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6"/>
          <p:cNvSpPr txBox="1">
            <a:spLocks noChangeArrowheads="1"/>
          </p:cNvSpPr>
          <p:nvPr/>
        </p:nvSpPr>
        <p:spPr bwMode="auto">
          <a:xfrm rot="-806291">
            <a:off x="468313" y="5949950"/>
            <a:ext cx="1943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>
              <a:latin typeface="Calibri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95288" y="0"/>
            <a:ext cx="8016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0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КОНТАКТИ</a:t>
            </a:r>
            <a:endParaRPr lang="uk-UA" sz="40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4" name="Text Box 8"/>
          <p:cNvSpPr txBox="1">
            <a:spLocks noChangeArrowheads="1"/>
          </p:cNvSpPr>
          <p:nvPr/>
        </p:nvSpPr>
        <p:spPr bwMode="auto">
          <a:xfrm>
            <a:off x="539750" y="692150"/>
            <a:ext cx="8424863" cy="62055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endParaRPr kumimoji="1" lang="en-US" sz="900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Телефон інформаційної служби:</a:t>
            </a:r>
          </a:p>
          <a:p>
            <a:pPr eaLnBrk="0" hangingPunct="0"/>
            <a:r>
              <a:rPr kumimoji="1" lang="uk-UA" sz="2800">
                <a:latin typeface="Times New Roman" pitchFamily="18" charset="0"/>
              </a:rPr>
              <a:t>(057)705-07-37</a:t>
            </a: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Телефон служби методичної підтримки з предметів:</a:t>
            </a:r>
          </a:p>
          <a:p>
            <a:pPr eaLnBrk="0" hangingPunct="0"/>
            <a:r>
              <a:rPr kumimoji="1" lang="uk-UA" sz="2800">
                <a:latin typeface="Times New Roman" pitchFamily="18" charset="0"/>
              </a:rPr>
              <a:t>(057) 705-39-10</a:t>
            </a:r>
            <a:endParaRPr kumimoji="1" lang="en-US" sz="2800">
              <a:latin typeface="Times New Roman" pitchFamily="18" charset="0"/>
            </a:endParaRPr>
          </a:p>
          <a:p>
            <a:pPr eaLnBrk="0" hangingPunct="0"/>
            <a:endParaRPr kumimoji="1" lang="en-US" sz="900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Електронна пошта: </a:t>
            </a:r>
          </a:p>
          <a:p>
            <a:pPr eaLnBrk="0" hangingPunct="0"/>
            <a:r>
              <a:rPr kumimoji="1" lang="en-US" sz="2800">
                <a:latin typeface="Times New Roman" pitchFamily="18" charset="0"/>
                <a:hlinkClick r:id="rId2"/>
              </a:rPr>
              <a:t>office@zno-kharkiv.org.ua</a:t>
            </a:r>
            <a:r>
              <a:rPr kumimoji="1" lang="uk-UA" sz="2800">
                <a:latin typeface="Times New Roman" pitchFamily="18" charset="0"/>
              </a:rPr>
              <a:t> </a:t>
            </a:r>
            <a:endParaRPr kumimoji="1" lang="en-US" sz="2800">
              <a:latin typeface="Times New Roman" pitchFamily="18" charset="0"/>
            </a:endParaRPr>
          </a:p>
          <a:p>
            <a:pPr eaLnBrk="0" hangingPunct="0"/>
            <a:endParaRPr kumimoji="1" lang="uk-UA" sz="900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Сайт: </a:t>
            </a:r>
            <a:endParaRPr kumimoji="1" lang="en-US" sz="2800" b="1">
              <a:latin typeface="Times New Roman" pitchFamily="18" charset="0"/>
            </a:endParaRPr>
          </a:p>
          <a:p>
            <a:pPr eaLnBrk="0" hangingPunct="0"/>
            <a:r>
              <a:rPr kumimoji="1" lang="en-US" sz="2800" u="sng">
                <a:latin typeface="Times New Roman" pitchFamily="18" charset="0"/>
                <a:hlinkClick r:id="rId3"/>
              </a:rPr>
              <a:t>www.zno-kharkiv.org.ua</a:t>
            </a:r>
            <a:r>
              <a:rPr kumimoji="1" lang="uk-UA" sz="2800" u="sng">
                <a:latin typeface="Times New Roman" pitchFamily="18" charset="0"/>
              </a:rPr>
              <a:t> </a:t>
            </a:r>
          </a:p>
          <a:p>
            <a:pPr eaLnBrk="0" hangingPunct="0"/>
            <a:endParaRPr kumimoji="1" lang="uk-UA" sz="1000" b="1" u="sng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Адреса:</a:t>
            </a:r>
          </a:p>
          <a:p>
            <a:pPr eaLnBrk="0" hangingPunct="0"/>
            <a:r>
              <a:rPr kumimoji="1" lang="uk-UA" sz="2800">
                <a:latin typeface="Times New Roman" pitchFamily="18" charset="0"/>
              </a:rPr>
              <a:t>майдан Свободи, 6, офіс 463, м. Харків, 61022</a:t>
            </a:r>
          </a:p>
          <a:p>
            <a:pPr eaLnBrk="0" hangingPunct="0"/>
            <a:endParaRPr kumimoji="1" lang="uk-UA" sz="2800">
              <a:latin typeface="Times New Roman" pitchFamily="18" charset="0"/>
            </a:endParaRPr>
          </a:p>
          <a:p>
            <a:pPr eaLnBrk="0" hangingPunct="0"/>
            <a:endParaRPr kumimoji="1" lang="ru-RU" sz="2800">
              <a:latin typeface="Times New Roman" pitchFamily="18" charset="0"/>
            </a:endParaRPr>
          </a:p>
        </p:txBody>
      </p:sp>
      <p:pic>
        <p:nvPicPr>
          <p:cNvPr id="15365" name="Picture 2" descr="D:\лого герб\Gerb ХРЦОЯ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188913"/>
            <a:ext cx="131286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7BD039-F00B-43B8-9D87-1CB117B5D6F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15367" name="Group 20"/>
          <p:cNvGrpSpPr>
            <a:grpSpLocks/>
          </p:cNvGrpSpPr>
          <p:nvPr/>
        </p:nvGrpSpPr>
        <p:grpSpPr bwMode="auto">
          <a:xfrm>
            <a:off x="0" y="0"/>
            <a:ext cx="395288" cy="6940550"/>
            <a:chOff x="1701" y="1854"/>
            <a:chExt cx="582" cy="13140"/>
          </a:xfrm>
        </p:grpSpPr>
        <p:grpSp>
          <p:nvGrpSpPr>
            <p:cNvPr id="15368" name="Group 21"/>
            <p:cNvGrpSpPr>
              <a:grpSpLocks/>
            </p:cNvGrpSpPr>
            <p:nvPr/>
          </p:nvGrpSpPr>
          <p:grpSpPr bwMode="auto">
            <a:xfrm>
              <a:off x="1701" y="1854"/>
              <a:ext cx="582" cy="6660"/>
              <a:chOff x="1701" y="1854"/>
              <a:chExt cx="582" cy="7740"/>
            </a:xfrm>
          </p:grpSpPr>
          <p:pic>
            <p:nvPicPr>
              <p:cNvPr id="15369" name="Picture 2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70" name="Picture 2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5371" name="Group 24"/>
            <p:cNvGrpSpPr>
              <a:grpSpLocks/>
            </p:cNvGrpSpPr>
            <p:nvPr/>
          </p:nvGrpSpPr>
          <p:grpSpPr bwMode="auto">
            <a:xfrm>
              <a:off x="1701" y="8334"/>
              <a:ext cx="582" cy="6660"/>
              <a:chOff x="1701" y="1854"/>
              <a:chExt cx="582" cy="7740"/>
            </a:xfrm>
          </p:grpSpPr>
          <p:pic>
            <p:nvPicPr>
              <p:cNvPr id="15372" name="Picture 2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73" name="Picture 2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5374" name="Рисунок 22"/>
          <p:cNvPicPr>
            <a:picLocks noChangeAspect="1" noChangeArrowheads="1"/>
          </p:cNvPicPr>
          <p:nvPr/>
        </p:nvPicPr>
        <p:blipFill>
          <a:blip r:embed="rId6" cstate="print"/>
          <a:srcRect l="78986" t="31262" r="1772" b="61528"/>
          <a:stretch>
            <a:fillRect/>
          </a:stretch>
        </p:blipFill>
        <p:spPr bwMode="auto">
          <a:xfrm>
            <a:off x="6227763" y="5949950"/>
            <a:ext cx="252095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174</Words>
  <Application>Microsoft Office PowerPoint</Application>
  <PresentationFormat>Экран (4:3)</PresentationFormat>
  <Paragraphs>69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Перелік навчальних предметів,  з яких проходитиме ЗНО:</dc:title>
  <cp:lastModifiedBy>Школа</cp:lastModifiedBy>
  <cp:revision>41</cp:revision>
  <dcterms:modified xsi:type="dcterms:W3CDTF">2015-11-09T07:03:33Z</dcterms:modified>
</cp:coreProperties>
</file>