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3" r:id="rId18"/>
    <p:sldId id="274" r:id="rId19"/>
    <p:sldId id="275" r:id="rId20"/>
    <p:sldId id="277" r:id="rId21"/>
    <p:sldId id="276" r:id="rId22"/>
    <p:sldId id="278" r:id="rId23"/>
    <p:sldId id="281" r:id="rId24"/>
    <p:sldId id="279" r:id="rId25"/>
    <p:sldId id="28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0" autoAdjust="0"/>
    <p:restoredTop sz="94660"/>
  </p:normalViewPr>
  <p:slideViewPr>
    <p:cSldViewPr>
      <p:cViewPr varScale="1">
        <p:scale>
          <a:sx n="69" d="100"/>
          <a:sy n="69" d="100"/>
        </p:scale>
        <p:origin x="-85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E0955-BDA4-445E-A5A2-C26F516E89DF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296D4-2ACA-4847-91B1-6176882D4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E0955-BDA4-445E-A5A2-C26F516E89DF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296D4-2ACA-4847-91B1-6176882D4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E0955-BDA4-445E-A5A2-C26F516E89DF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296D4-2ACA-4847-91B1-6176882D4184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E0955-BDA4-445E-A5A2-C26F516E89DF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296D4-2ACA-4847-91B1-6176882D4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E0955-BDA4-445E-A5A2-C26F516E89DF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296D4-2ACA-4847-91B1-6176882D4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E0955-BDA4-445E-A5A2-C26F516E89DF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296D4-2ACA-4847-91B1-6176882D4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E0955-BDA4-445E-A5A2-C26F516E89DF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296D4-2ACA-4847-91B1-6176882D4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E0955-BDA4-445E-A5A2-C26F516E89DF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296D4-2ACA-4847-91B1-6176882D4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E0955-BDA4-445E-A5A2-C26F516E89DF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296D4-2ACA-4847-91B1-6176882D4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E0955-BDA4-445E-A5A2-C26F516E89DF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296D4-2ACA-4847-91B1-6176882D4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E0955-BDA4-445E-A5A2-C26F516E89DF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296D4-2ACA-4847-91B1-6176882D4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DCE0955-BDA4-445E-A5A2-C26F516E89DF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7D6296D4-2ACA-4847-91B1-6176882D4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ocalAdmin\Desktop\педрада 14.11\Новая папка\SAM_28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6756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 rot="21243233">
            <a:off x="1080277" y="653733"/>
            <a:ext cx="67047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Педагогічна</a:t>
            </a:r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рада </a:t>
            </a:r>
            <a:endParaRPr lang="ru-RU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 rot="20734020">
            <a:off x="107416" y="1568382"/>
            <a:ext cx="9274462" cy="40626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 </a:t>
            </a:r>
            <a:r>
              <a:rPr lang="uk-UA" sz="6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Організація методичної </a:t>
            </a:r>
            <a:endParaRPr lang="uk-UA" sz="6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uk-UA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роботи </a:t>
            </a:r>
            <a:r>
              <a:rPr lang="uk-UA" sz="6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 школі відповідно </a:t>
            </a:r>
            <a:endParaRPr lang="uk-UA" sz="6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uk-UA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до </a:t>
            </a:r>
            <a:r>
              <a:rPr lang="uk-UA" sz="6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особистісно</a:t>
            </a:r>
            <a:r>
              <a:rPr lang="uk-UA" sz="6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uk-UA" sz="6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uk-UA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зорієнтованої </a:t>
            </a:r>
            <a:r>
              <a:rPr lang="uk-UA" sz="6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моделі.</a:t>
            </a:r>
            <a:endParaRPr lang="ru-RU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60782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LocalAdmin\Desktop\педрада 14.11\Новая папка\IMG_10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808" y="19933"/>
            <a:ext cx="9117423" cy="6838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15740" y="1196752"/>
            <a:ext cx="684469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5400" b="1" dirty="0">
                <a:solidFill>
                  <a:srgbClr val="FFFF00"/>
                </a:solidFill>
              </a:rPr>
              <a:t>Основною формою методичної роботи в навчальних </a:t>
            </a:r>
            <a:r>
              <a:rPr lang="uk-UA" sz="5400" b="1" dirty="0" err="1">
                <a:solidFill>
                  <a:srgbClr val="FFFF00"/>
                </a:solidFill>
              </a:rPr>
              <a:t>заклада</a:t>
            </a:r>
            <a:r>
              <a:rPr lang="ru-RU" sz="5400" b="1" dirty="0">
                <a:solidFill>
                  <a:srgbClr val="FFFF00"/>
                </a:solidFill>
              </a:rPr>
              <a:t>х </a:t>
            </a:r>
            <a:r>
              <a:rPr lang="uk-UA" sz="5400" b="1" dirty="0">
                <a:solidFill>
                  <a:srgbClr val="FFFF00"/>
                </a:solidFill>
              </a:rPr>
              <a:t> є робота шкільних методичних об`єднань.</a:t>
            </a:r>
            <a:endParaRPr lang="ru-RU" sz="5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8521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LocalAdmin\Desktop\педрада 14.11\Новая папка\SAM_28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6297" y="27856"/>
            <a:ext cx="910957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0721" y="116632"/>
            <a:ext cx="8856984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>
                <a:solidFill>
                  <a:srgbClr val="FFC000"/>
                </a:solidFill>
              </a:rPr>
              <a:t>Головним змістом методичної роботи є: опанування методики викладання предмета загальної культури; вивчення та використання в практиці  передового педагогічного досвіду; вивчення і аналіз навчальних планів, програм, підручників, нормативних та інструктивних документів, методичних рекомендацій; вивчення і аналіз стану викладання, рівня якості знань, умінь, практичних навичок і вихованості учнів, виявлення труднощів у засвоєнні ними програмового матеріалу; надання практичної допомоги колегам у розв`язанні актуальних проблем навчання і виховання школярів; підвищення їхньої фахової майстерності, рівня </a:t>
            </a:r>
            <a:r>
              <a:rPr lang="uk-UA" sz="3200" b="1" dirty="0">
                <a:solidFill>
                  <a:srgbClr val="FFC000"/>
                </a:solidFill>
              </a:rPr>
              <a:t>психолого-педагогічної підготовки в оволодінні сучасною методикою викладання.</a:t>
            </a:r>
            <a:endParaRPr lang="ru-RU" sz="32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0371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LocalAdmin\Desktop\педрада 14.11\Новая папка\SAM_28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78096" y="404664"/>
            <a:ext cx="820891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>
                <a:solidFill>
                  <a:srgbClr val="FF0000"/>
                </a:solidFill>
              </a:rPr>
              <a:t>Організаційними формами методичної роботи в нашому НВК є професійні методичні об`єднання вчителів та вихователів:</a:t>
            </a:r>
            <a:endParaRPr lang="ru-RU" sz="3200" b="1" dirty="0">
              <a:solidFill>
                <a:srgbClr val="FF0000"/>
              </a:solidFill>
            </a:endParaRPr>
          </a:p>
          <a:p>
            <a:pPr lvl="0"/>
            <a:r>
              <a:rPr lang="uk-UA" sz="3200" b="1" dirty="0">
                <a:solidFill>
                  <a:srgbClr val="FF0000"/>
                </a:solidFill>
              </a:rPr>
              <a:t>Класних керівників;</a:t>
            </a:r>
            <a:endParaRPr lang="ru-RU" sz="3200" b="1" dirty="0">
              <a:solidFill>
                <a:srgbClr val="FF0000"/>
              </a:solidFill>
            </a:endParaRPr>
          </a:p>
          <a:p>
            <a:pPr lvl="0"/>
            <a:r>
              <a:rPr lang="uk-UA" sz="3200" b="1" dirty="0">
                <a:solidFill>
                  <a:srgbClr val="FF0000"/>
                </a:solidFill>
              </a:rPr>
              <a:t>Учителів початкових класів</a:t>
            </a:r>
            <a:endParaRPr lang="ru-RU" sz="3200" b="1" dirty="0">
              <a:solidFill>
                <a:srgbClr val="FF0000"/>
              </a:solidFill>
            </a:endParaRPr>
          </a:p>
          <a:p>
            <a:pPr lvl="0"/>
            <a:r>
              <a:rPr lang="uk-UA" sz="3200" b="1" dirty="0">
                <a:solidFill>
                  <a:srgbClr val="FF0000"/>
                </a:solidFill>
              </a:rPr>
              <a:t>Учителів предметів суспільно-гуманітарного циклу;</a:t>
            </a:r>
            <a:endParaRPr lang="ru-RU" sz="3200" b="1" dirty="0">
              <a:solidFill>
                <a:srgbClr val="FF0000"/>
              </a:solidFill>
            </a:endParaRPr>
          </a:p>
          <a:p>
            <a:pPr lvl="0"/>
            <a:r>
              <a:rPr lang="uk-UA" sz="3200" b="1" dirty="0">
                <a:solidFill>
                  <a:srgbClr val="FF0000"/>
                </a:solidFill>
              </a:rPr>
              <a:t>Учителів предметів природничо-математичного, технологічного циклу та фізичної культури</a:t>
            </a:r>
            <a:endParaRPr lang="ru-RU" sz="3200" b="1" dirty="0">
              <a:solidFill>
                <a:srgbClr val="FF0000"/>
              </a:solidFill>
            </a:endParaRPr>
          </a:p>
          <a:p>
            <a:pPr lvl="0"/>
            <a:r>
              <a:rPr lang="uk-UA" sz="3200" b="1" dirty="0">
                <a:solidFill>
                  <a:srgbClr val="FF0000"/>
                </a:solidFill>
              </a:rPr>
              <a:t>Вихователів дошкільного підрозділу.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8344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LocalAdmin\Desktop\педрада 14.11\Новая папка\DSCN589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233" y="26787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6" y="404664"/>
            <a:ext cx="741682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dirty="0">
                <a:solidFill>
                  <a:srgbClr val="FF0000"/>
                </a:solidFill>
              </a:rPr>
              <a:t>Засідання методичних об`єднань проводяться згідно складених планів. Кожного року під час місячника </a:t>
            </a:r>
            <a:r>
              <a:rPr lang="uk-UA" sz="3600" b="1" dirty="0" err="1">
                <a:solidFill>
                  <a:srgbClr val="FF0000"/>
                </a:solidFill>
              </a:rPr>
              <a:t>педмайстерності</a:t>
            </a:r>
            <a:r>
              <a:rPr lang="uk-UA" sz="3600" b="1" dirty="0">
                <a:solidFill>
                  <a:srgbClr val="FF0000"/>
                </a:solidFill>
              </a:rPr>
              <a:t> ними проводяться відкриті засідання. Кожен педагог проводить  відкритий урок, де демонструє свою майстерність, надбання,  ділиться творчими знахідками. 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7870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LocalAdmin\Desktop\педрада 14.11\Новая папка\P20420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69029"/>
            <a:ext cx="9252520" cy="6938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7544" y="260648"/>
            <a:ext cx="792088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dirty="0">
                <a:solidFill>
                  <a:srgbClr val="FFFF00"/>
                </a:solidFill>
              </a:rPr>
              <a:t>Методична робота з педагогічними працівниками реалізується через традиційні та нетрадиційні форми роботи. Традиційні: масові: семінари, відкриті уроки, презентації,; групові – робота  методичних об’єднань, творчих груп, методична рада; індивідуальні – наставництво, консультування, самоосвіта. </a:t>
            </a:r>
            <a:endParaRPr lang="ru-RU" sz="36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3003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LocalAdmin\Desktop\педрада 14.11\Новая папка\DSCN58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5536" y="13289"/>
            <a:ext cx="828092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>
                <a:solidFill>
                  <a:srgbClr val="FFFF00"/>
                </a:solidFill>
              </a:rPr>
              <a:t>Нетрадиційні: фестиваль педагогічних ідей, круглий стіл, методичні аукціони, </a:t>
            </a:r>
            <a:r>
              <a:rPr lang="uk-UA" sz="3200" b="1" dirty="0" err="1">
                <a:solidFill>
                  <a:srgbClr val="FFFF00"/>
                </a:solidFill>
              </a:rPr>
              <a:t>коучинги</a:t>
            </a:r>
            <a:r>
              <a:rPr lang="uk-UA" sz="3200" b="1" dirty="0">
                <a:solidFill>
                  <a:srgbClr val="FFFF00"/>
                </a:solidFill>
              </a:rPr>
              <a:t> (тренінги). Отже ми бачимо, що існує багато  форм методичної роботи. Усі вони нам відомі. І сьогодні кожен з нас, спираючись на власні знання, ерудицію, інтелект має можливість реалізувати свій талант у професійній діяльності. А це спонукає критично ставитися до своєї праці, досконало знати своїх учнів, а не тільки навчати їх, аналізувати досвід колег, порівнювати з власним, осмислювати інші підходи, ідеї, запозичувати краще.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3052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LocalAdmin\Desktop\педрада 14.11\Новая папка\P20420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7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476672"/>
            <a:ext cx="799288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dirty="0">
                <a:solidFill>
                  <a:srgbClr val="FFFF00"/>
                </a:solidFill>
              </a:rPr>
              <a:t>Хотілося б, щоб наше заняття пройшло в атмосфері взаємного збагачення, щоб усі члени нашого колективу виступили рівноправними партнерами. Ваші ідеї та знахідки цікавлять колег. Наше завдання – обговорити ідеї, пропозиції, надбання, на які, безумовно, багатий кожен із вас</a:t>
            </a:r>
            <a:endParaRPr lang="ru-RU" sz="36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4756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LocalAdmin\Desktop\педрада 14.11\Новая папка\DSCN589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980728"/>
            <a:ext cx="871296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>
                <a:solidFill>
                  <a:srgbClr val="FFFF00"/>
                </a:solidFill>
              </a:rPr>
              <a:t>Робота в групах.</a:t>
            </a:r>
            <a:endParaRPr lang="ru-RU" sz="3200" b="1" dirty="0">
              <a:solidFill>
                <a:srgbClr val="FFFF00"/>
              </a:solidFill>
            </a:endParaRPr>
          </a:p>
          <a:p>
            <a:pPr lvl="0"/>
            <a:r>
              <a:rPr lang="uk-UA" sz="3200" b="1" dirty="0">
                <a:solidFill>
                  <a:srgbClr val="FFFF00"/>
                </a:solidFill>
              </a:rPr>
              <a:t>Модель методичної роботи – це нова ідея, фантазія чи реальність?</a:t>
            </a:r>
            <a:endParaRPr lang="ru-RU" sz="3200" b="1" dirty="0">
              <a:solidFill>
                <a:srgbClr val="FFFF00"/>
              </a:solidFill>
            </a:endParaRPr>
          </a:p>
          <a:p>
            <a:pPr lvl="0"/>
            <a:r>
              <a:rPr lang="uk-UA" sz="3200" b="1" dirty="0">
                <a:solidFill>
                  <a:srgbClr val="FFFF00"/>
                </a:solidFill>
              </a:rPr>
              <a:t>(кожна група  складає модель методичної роботи та захищають її і висловлюють думку щодо питань: Що краще – копіювання передового педагогічного досвіду чи розвиток власних творчих надбань?</a:t>
            </a:r>
            <a:endParaRPr lang="ru-RU" sz="3200" b="1" dirty="0">
              <a:solidFill>
                <a:srgbClr val="FFFF00"/>
              </a:solidFill>
            </a:endParaRPr>
          </a:p>
          <a:p>
            <a:r>
              <a:rPr lang="uk-UA" sz="3200" b="1" dirty="0">
                <a:solidFill>
                  <a:srgbClr val="FFFF00"/>
                </a:solidFill>
              </a:rPr>
              <a:t>Педагогічна майстерність це право чи обов`язок учителя</a:t>
            </a:r>
            <a:r>
              <a:rPr lang="uk-UA" sz="3200" b="1" dirty="0" smtClean="0">
                <a:solidFill>
                  <a:srgbClr val="FFFF00"/>
                </a:solidFill>
              </a:rPr>
              <a:t>?)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1356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LocalAdmin\Desktop\педрада 14.11\Новая папка\SAM_265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1124744"/>
            <a:ext cx="842493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>
                <a:solidFill>
                  <a:srgbClr val="C00000"/>
                </a:solidFill>
              </a:rPr>
              <a:t>Висновок: вивчаючи ППД та спираючись на нього, розвивати власні творчі надбання, застосовувати у житті.</a:t>
            </a:r>
            <a:endParaRPr lang="ru-RU" sz="3200" b="1" dirty="0">
              <a:solidFill>
                <a:srgbClr val="C00000"/>
              </a:solidFill>
            </a:endParaRPr>
          </a:p>
          <a:p>
            <a:r>
              <a:rPr lang="uk-UA" sz="3200" b="1" i="1" dirty="0">
                <a:solidFill>
                  <a:srgbClr val="C00000"/>
                </a:solidFill>
              </a:rPr>
              <a:t>Ще в ХІХ ст. А.</a:t>
            </a:r>
            <a:r>
              <a:rPr lang="uk-UA" sz="3200" b="1" i="1" dirty="0" err="1">
                <a:solidFill>
                  <a:srgbClr val="C00000"/>
                </a:solidFill>
              </a:rPr>
              <a:t>Дістерверг</a:t>
            </a:r>
            <a:r>
              <a:rPr lang="uk-UA" sz="3200" b="1" i="1" dirty="0">
                <a:solidFill>
                  <a:srgbClr val="C00000"/>
                </a:solidFill>
              </a:rPr>
              <a:t> казав: </a:t>
            </a:r>
            <a:r>
              <a:rPr lang="uk-UA" sz="3200" b="1" i="1" dirty="0" err="1">
                <a:solidFill>
                  <a:srgbClr val="C00000"/>
                </a:solidFill>
              </a:rPr>
              <a:t>«Чело</a:t>
            </a:r>
            <a:r>
              <a:rPr lang="uk-UA" sz="3200" b="1" i="1" dirty="0">
                <a:solidFill>
                  <a:srgbClr val="C00000"/>
                </a:solidFill>
              </a:rPr>
              <a:t>веку можно предложить, подсказать, но овладеть знаниями он должен путем собственной деятельности… Можно наполнить чем-нибудь тело… но ум наполнить ничем нельзя. Он </a:t>
            </a:r>
            <a:r>
              <a:rPr lang="uk-UA" sz="3200" b="1" i="1" dirty="0" err="1">
                <a:solidFill>
                  <a:srgbClr val="C00000"/>
                </a:solidFill>
              </a:rPr>
              <a:t>должен</a:t>
            </a:r>
            <a:r>
              <a:rPr lang="uk-UA" sz="3200" b="1" i="1" dirty="0">
                <a:solidFill>
                  <a:srgbClr val="C00000"/>
                </a:solidFill>
              </a:rPr>
              <a:t> </a:t>
            </a:r>
            <a:r>
              <a:rPr lang="uk-UA" sz="3200" b="1" i="1" dirty="0" err="1">
                <a:solidFill>
                  <a:srgbClr val="C00000"/>
                </a:solidFill>
              </a:rPr>
              <a:t>самостоятельно</a:t>
            </a:r>
            <a:r>
              <a:rPr lang="uk-UA" sz="3200" b="1" i="1" dirty="0">
                <a:solidFill>
                  <a:srgbClr val="C00000"/>
                </a:solidFill>
              </a:rPr>
              <a:t> все обхватить, </a:t>
            </a:r>
            <a:r>
              <a:rPr lang="uk-UA" sz="3200" b="1" i="1" dirty="0" err="1">
                <a:solidFill>
                  <a:srgbClr val="C00000"/>
                </a:solidFill>
              </a:rPr>
              <a:t>усвоить</a:t>
            </a:r>
            <a:r>
              <a:rPr lang="uk-UA" sz="3200" b="1" i="1" dirty="0">
                <a:solidFill>
                  <a:srgbClr val="C00000"/>
                </a:solidFill>
              </a:rPr>
              <a:t>, </a:t>
            </a:r>
            <a:r>
              <a:rPr lang="uk-UA" sz="3200" b="1" i="1" dirty="0" err="1">
                <a:solidFill>
                  <a:srgbClr val="C00000"/>
                </a:solidFill>
              </a:rPr>
              <a:t>переработать</a:t>
            </a:r>
            <a:r>
              <a:rPr lang="uk-UA" sz="3200" b="1" i="1" dirty="0">
                <a:solidFill>
                  <a:srgbClr val="C00000"/>
                </a:solidFill>
              </a:rPr>
              <a:t>».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88640"/>
            <a:ext cx="83529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>
                <a:solidFill>
                  <a:srgbClr val="FFFF00"/>
                </a:solidFill>
              </a:rPr>
              <a:t>Що краще – копіювання передового педагогічного досвіду чи розвиток власних творчих надбань?</a:t>
            </a:r>
            <a:endParaRPr lang="uk-UA" sz="2800" dirty="0"/>
          </a:p>
        </p:txBody>
      </p:sp>
    </p:spTree>
    <p:extLst>
      <p:ext uri="{BB962C8B-B14F-4D97-AF65-F5344CB8AC3E}">
        <p14:creationId xmlns:p14="http://schemas.microsoft.com/office/powerpoint/2010/main" xmlns="" val="80284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LocalAdmin\Desktop\педрада 14.11\Новая папка\IMG_093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226" y="-17900"/>
            <a:ext cx="9111774" cy="6833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930" y="188640"/>
            <a:ext cx="90680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>
                <a:solidFill>
                  <a:srgbClr val="FF0000"/>
                </a:solidFill>
              </a:rPr>
              <a:t>Педагогічна майстерність це право чи обов`язок учителя?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930" y="980728"/>
            <a:ext cx="8549060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>
                <a:solidFill>
                  <a:srgbClr val="C00000"/>
                </a:solidFill>
              </a:rPr>
              <a:t>Висновок: </a:t>
            </a:r>
            <a:endParaRPr lang="ru-RU" sz="2400" b="1" dirty="0">
              <a:solidFill>
                <a:srgbClr val="C00000"/>
              </a:solidFill>
            </a:endParaRPr>
          </a:p>
          <a:p>
            <a:pPr lvl="0"/>
            <a:r>
              <a:rPr lang="uk-UA" b="1" dirty="0">
                <a:solidFill>
                  <a:srgbClr val="FFFF00"/>
                </a:solidFill>
              </a:rPr>
              <a:t>Це право вчителя! Кожен учитель здатний розвивати свою майстерність і донести її до учнів.</a:t>
            </a:r>
            <a:endParaRPr lang="ru-RU" b="1" dirty="0">
              <a:solidFill>
                <a:srgbClr val="FFFF00"/>
              </a:solidFill>
            </a:endParaRPr>
          </a:p>
          <a:p>
            <a:pPr lvl="0"/>
            <a:r>
              <a:rPr lang="uk-UA" b="1" dirty="0">
                <a:solidFill>
                  <a:srgbClr val="FFFF00"/>
                </a:solidFill>
              </a:rPr>
              <a:t>Це обов’язок, адже без педагогічної майстерності неможливо виховати творчу, обдаровану </a:t>
            </a:r>
            <a:r>
              <a:rPr lang="uk-UA" b="1" dirty="0" err="1">
                <a:solidFill>
                  <a:srgbClr val="FFFF00"/>
                </a:solidFill>
              </a:rPr>
              <a:t>особистістью</a:t>
            </a:r>
            <a:endParaRPr lang="ru-RU" b="1" dirty="0">
              <a:solidFill>
                <a:srgbClr val="FFFF00"/>
              </a:solidFill>
            </a:endParaRPr>
          </a:p>
          <a:p>
            <a:pPr lvl="0"/>
            <a:r>
              <a:rPr lang="uk-UA" b="1" dirty="0">
                <a:solidFill>
                  <a:srgbClr val="FFFF00"/>
                </a:solidFill>
              </a:rPr>
              <a:t>Це талант. Це щохвилинна праця. Це постійний творчий пошук. Це бажання стати майстром.</a:t>
            </a:r>
            <a:endParaRPr lang="ru-RU" b="1" dirty="0">
              <a:solidFill>
                <a:srgbClr val="FFFF00"/>
              </a:solidFill>
            </a:endParaRPr>
          </a:p>
          <a:p>
            <a:pPr lvl="0"/>
            <a:r>
              <a:rPr lang="ru-RU" b="1" dirty="0">
                <a:solidFill>
                  <a:srgbClr val="FFFF00"/>
                </a:solidFill>
              </a:rPr>
              <a:t>В </a:t>
            </a:r>
            <a:r>
              <a:rPr lang="ru-RU" b="1" dirty="0" err="1">
                <a:solidFill>
                  <a:srgbClr val="FFFF00"/>
                </a:solidFill>
              </a:rPr>
              <a:t>справі</a:t>
            </a:r>
            <a:r>
              <a:rPr lang="ru-RU" b="1" dirty="0">
                <a:solidFill>
                  <a:srgbClr val="FFFF00"/>
                </a:solidFill>
              </a:rPr>
              <a:t> </a:t>
            </a:r>
            <a:r>
              <a:rPr lang="ru-RU" b="1" dirty="0" err="1">
                <a:solidFill>
                  <a:srgbClr val="FFFF00"/>
                </a:solidFill>
              </a:rPr>
              <a:t>оволодіння</a:t>
            </a:r>
            <a:r>
              <a:rPr lang="ru-RU" b="1" dirty="0">
                <a:solidFill>
                  <a:srgbClr val="FFFF00"/>
                </a:solidFill>
              </a:rPr>
              <a:t> </a:t>
            </a:r>
            <a:r>
              <a:rPr lang="ru-RU" b="1" dirty="0" err="1">
                <a:solidFill>
                  <a:srgbClr val="FFFF00"/>
                </a:solidFill>
              </a:rPr>
              <a:t>педагогічної</a:t>
            </a:r>
            <a:r>
              <a:rPr lang="ru-RU" b="1" dirty="0">
                <a:solidFill>
                  <a:srgbClr val="FFFF00"/>
                </a:solidFill>
              </a:rPr>
              <a:t> </a:t>
            </a:r>
            <a:r>
              <a:rPr lang="ru-RU" b="1" dirty="0" err="1">
                <a:solidFill>
                  <a:srgbClr val="FFFF00"/>
                </a:solidFill>
              </a:rPr>
              <a:t>майстерності</a:t>
            </a:r>
            <a:r>
              <a:rPr lang="ru-RU" b="1" dirty="0">
                <a:solidFill>
                  <a:srgbClr val="FFFF00"/>
                </a:solidFill>
              </a:rPr>
              <a:t> </a:t>
            </a:r>
            <a:r>
              <a:rPr lang="ru-RU" b="1" dirty="0" err="1">
                <a:solidFill>
                  <a:srgbClr val="FFFF00"/>
                </a:solidFill>
              </a:rPr>
              <a:t>важливі</a:t>
            </a:r>
            <a:r>
              <a:rPr lang="ru-RU" b="1" dirty="0">
                <a:solidFill>
                  <a:srgbClr val="FFFF00"/>
                </a:solidFill>
              </a:rPr>
              <a:t> </a:t>
            </a:r>
            <a:r>
              <a:rPr lang="ru-RU" b="1" dirty="0" err="1">
                <a:solidFill>
                  <a:srgbClr val="FFFF00"/>
                </a:solidFill>
              </a:rPr>
              <a:t>наступні</a:t>
            </a:r>
            <a:r>
              <a:rPr lang="ru-RU" b="1" dirty="0">
                <a:solidFill>
                  <a:srgbClr val="FFFF00"/>
                </a:solidFill>
              </a:rPr>
              <a:t> </a:t>
            </a:r>
            <a:r>
              <a:rPr lang="ru-RU" b="1" dirty="0" err="1">
                <a:solidFill>
                  <a:srgbClr val="FFFF00"/>
                </a:solidFill>
              </a:rPr>
              <a:t>положення</a:t>
            </a:r>
            <a:r>
              <a:rPr lang="uk-UA" b="1" dirty="0">
                <a:solidFill>
                  <a:srgbClr val="FFFF00"/>
                </a:solidFill>
              </a:rPr>
              <a:t>:</a:t>
            </a:r>
            <a:endParaRPr lang="ru-RU" b="1" dirty="0">
              <a:solidFill>
                <a:srgbClr val="FFFF00"/>
              </a:solidFill>
            </a:endParaRPr>
          </a:p>
          <a:p>
            <a:r>
              <a:rPr lang="ru-RU" b="1" dirty="0">
                <a:solidFill>
                  <a:srgbClr val="FFFF00"/>
                </a:solidFill>
              </a:rPr>
              <a:t>-  не </a:t>
            </a:r>
            <a:r>
              <a:rPr lang="ru-RU" b="1" dirty="0" err="1">
                <a:solidFill>
                  <a:srgbClr val="FFFF00"/>
                </a:solidFill>
              </a:rPr>
              <a:t>можна</a:t>
            </a:r>
            <a:r>
              <a:rPr lang="ru-RU" b="1" dirty="0">
                <a:solidFill>
                  <a:srgbClr val="FFFF00"/>
                </a:solidFill>
              </a:rPr>
              <a:t> </a:t>
            </a:r>
            <a:r>
              <a:rPr lang="ru-RU" b="1" dirty="0" err="1">
                <a:solidFill>
                  <a:srgbClr val="FFFF00"/>
                </a:solidFill>
              </a:rPr>
              <a:t>вдосконалити</a:t>
            </a:r>
            <a:r>
              <a:rPr lang="ru-RU" b="1" dirty="0">
                <a:solidFill>
                  <a:srgbClr val="FFFF00"/>
                </a:solidFill>
              </a:rPr>
              <a:t> свою </a:t>
            </a:r>
            <a:r>
              <a:rPr lang="ru-RU" b="1" dirty="0" err="1">
                <a:solidFill>
                  <a:srgbClr val="FFFF00"/>
                </a:solidFill>
              </a:rPr>
              <a:t>педагогічну</a:t>
            </a:r>
            <a:r>
              <a:rPr lang="ru-RU" b="1" dirty="0">
                <a:solidFill>
                  <a:srgbClr val="FFFF00"/>
                </a:solidFill>
              </a:rPr>
              <a:t> </a:t>
            </a:r>
            <a:r>
              <a:rPr lang="ru-RU" b="1" dirty="0" err="1">
                <a:solidFill>
                  <a:srgbClr val="FFFF00"/>
                </a:solidFill>
              </a:rPr>
              <a:t>майстерність</a:t>
            </a:r>
            <a:r>
              <a:rPr lang="ru-RU" b="1" dirty="0">
                <a:solidFill>
                  <a:srgbClr val="FFFF00"/>
                </a:solidFill>
              </a:rPr>
              <a:t>, не </a:t>
            </a:r>
            <a:r>
              <a:rPr lang="ru-RU" b="1" dirty="0" err="1">
                <a:solidFill>
                  <a:srgbClr val="FFFF00"/>
                </a:solidFill>
              </a:rPr>
              <a:t>займаючись</a:t>
            </a:r>
            <a:r>
              <a:rPr lang="ru-RU" b="1" dirty="0">
                <a:solidFill>
                  <a:srgbClr val="FFFF00"/>
                </a:solidFill>
              </a:rPr>
              <a:t> </a:t>
            </a:r>
            <a:r>
              <a:rPr lang="ru-RU" b="1" dirty="0" err="1">
                <a:solidFill>
                  <a:srgbClr val="FFFF00"/>
                </a:solidFill>
              </a:rPr>
              <a:t>постійно</a:t>
            </a:r>
            <a:r>
              <a:rPr lang="ru-RU" b="1" dirty="0">
                <a:solidFill>
                  <a:srgbClr val="FFFF00"/>
                </a:solidFill>
              </a:rPr>
              <a:t> </a:t>
            </a:r>
            <a:r>
              <a:rPr lang="ru-RU" b="1" dirty="0" err="1">
                <a:solidFill>
                  <a:srgbClr val="FFFF00"/>
                </a:solidFill>
              </a:rPr>
              <a:t>вивченням</a:t>
            </a:r>
            <a:r>
              <a:rPr lang="ru-RU" b="1" dirty="0">
                <a:solidFill>
                  <a:srgbClr val="FFFF00"/>
                </a:solidFill>
              </a:rPr>
              <a:t> </a:t>
            </a:r>
            <a:r>
              <a:rPr lang="ru-RU" b="1" dirty="0" err="1">
                <a:solidFill>
                  <a:srgbClr val="FFFF00"/>
                </a:solidFill>
              </a:rPr>
              <a:t>власної</a:t>
            </a:r>
            <a:r>
              <a:rPr lang="ru-RU" b="1" dirty="0">
                <a:solidFill>
                  <a:srgbClr val="FFFF00"/>
                </a:solidFill>
              </a:rPr>
              <a:t> методики, і </a:t>
            </a:r>
            <a:r>
              <a:rPr lang="ru-RU" b="1" dirty="0" err="1">
                <a:solidFill>
                  <a:srgbClr val="FFFF00"/>
                </a:solidFill>
              </a:rPr>
              <a:t>навпаки</a:t>
            </a:r>
            <a:r>
              <a:rPr lang="ru-RU" b="1" dirty="0">
                <a:solidFill>
                  <a:srgbClr val="FFFF00"/>
                </a:solidFill>
              </a:rPr>
              <a:t>, не </a:t>
            </a:r>
            <a:r>
              <a:rPr lang="ru-RU" b="1" dirty="0" err="1">
                <a:solidFill>
                  <a:srgbClr val="FFFF00"/>
                </a:solidFill>
              </a:rPr>
              <a:t>можна</a:t>
            </a:r>
            <a:r>
              <a:rPr lang="ru-RU" b="1" dirty="0">
                <a:solidFill>
                  <a:srgbClr val="FFFF00"/>
                </a:solidFill>
              </a:rPr>
              <a:t> </a:t>
            </a:r>
            <a:r>
              <a:rPr lang="ru-RU" b="1" dirty="0" err="1">
                <a:solidFill>
                  <a:srgbClr val="FFFF00"/>
                </a:solidFill>
              </a:rPr>
              <a:t>вивчати</a:t>
            </a:r>
            <a:r>
              <a:rPr lang="ru-RU" b="1" dirty="0">
                <a:solidFill>
                  <a:srgbClr val="FFFF00"/>
                </a:solidFill>
              </a:rPr>
              <a:t> методику, не </a:t>
            </a:r>
            <a:r>
              <a:rPr lang="ru-RU" b="1" dirty="0" err="1">
                <a:solidFill>
                  <a:srgbClr val="FFFF00"/>
                </a:solidFill>
              </a:rPr>
              <a:t>ставити</a:t>
            </a:r>
            <a:r>
              <a:rPr lang="ru-RU" b="1" dirty="0">
                <a:solidFill>
                  <a:srgbClr val="FFFF00"/>
                </a:solidFill>
              </a:rPr>
              <a:t> шляхи </a:t>
            </a:r>
            <a:r>
              <a:rPr lang="ru-RU" b="1" dirty="0" err="1">
                <a:solidFill>
                  <a:srgbClr val="FFFF00"/>
                </a:solidFill>
              </a:rPr>
              <a:t>її</a:t>
            </a:r>
            <a:r>
              <a:rPr lang="ru-RU" b="1" dirty="0">
                <a:solidFill>
                  <a:srgbClr val="FFFF00"/>
                </a:solidFill>
              </a:rPr>
              <a:t> </a:t>
            </a:r>
            <a:r>
              <a:rPr lang="ru-RU" b="1" dirty="0" err="1">
                <a:solidFill>
                  <a:srgbClr val="FFFF00"/>
                </a:solidFill>
              </a:rPr>
              <a:t>вдос­коналення</a:t>
            </a:r>
            <a:r>
              <a:rPr lang="ru-RU" b="1" dirty="0">
                <a:solidFill>
                  <a:srgbClr val="FFFF00"/>
                </a:solidFill>
              </a:rPr>
              <a:t> ,</a:t>
            </a:r>
          </a:p>
          <a:p>
            <a:r>
              <a:rPr lang="ru-RU" b="1" dirty="0">
                <a:solidFill>
                  <a:srgbClr val="FFFF00"/>
                </a:solidFill>
              </a:rPr>
              <a:t>-  не </a:t>
            </a:r>
            <a:r>
              <a:rPr lang="ru-RU" b="1" dirty="0" err="1">
                <a:solidFill>
                  <a:srgbClr val="FFFF00"/>
                </a:solidFill>
              </a:rPr>
              <a:t>можна</a:t>
            </a:r>
            <a:r>
              <a:rPr lang="ru-RU" b="1" dirty="0">
                <a:solidFill>
                  <a:srgbClr val="FFFF00"/>
                </a:solidFill>
              </a:rPr>
              <a:t> </a:t>
            </a:r>
            <a:r>
              <a:rPr lang="ru-RU" b="1" dirty="0" err="1">
                <a:solidFill>
                  <a:srgbClr val="FFFF00"/>
                </a:solidFill>
              </a:rPr>
              <a:t>вдосконалити</a:t>
            </a:r>
            <a:r>
              <a:rPr lang="ru-RU" b="1" dirty="0">
                <a:solidFill>
                  <a:srgbClr val="FFFF00"/>
                </a:solidFill>
              </a:rPr>
              <a:t> свою </a:t>
            </a:r>
            <a:r>
              <a:rPr lang="ru-RU" b="1" dirty="0" err="1">
                <a:solidFill>
                  <a:srgbClr val="FFFF00"/>
                </a:solidFill>
              </a:rPr>
              <a:t>майстерність</a:t>
            </a:r>
            <a:r>
              <a:rPr lang="ru-RU" b="1" dirty="0">
                <a:solidFill>
                  <a:srgbClr val="FFFF00"/>
                </a:solidFill>
              </a:rPr>
              <a:t>, не </a:t>
            </a:r>
            <a:r>
              <a:rPr lang="ru-RU" b="1" dirty="0" err="1">
                <a:solidFill>
                  <a:srgbClr val="FFFF00"/>
                </a:solidFill>
              </a:rPr>
              <a:t>використовуючи</a:t>
            </a:r>
            <a:r>
              <a:rPr lang="ru-RU" b="1" dirty="0">
                <a:solidFill>
                  <a:srgbClr val="FFFF00"/>
                </a:solidFill>
              </a:rPr>
              <a:t> </a:t>
            </a:r>
            <a:r>
              <a:rPr lang="ru-RU" b="1" dirty="0" err="1">
                <a:solidFill>
                  <a:srgbClr val="FFFF00"/>
                </a:solidFill>
              </a:rPr>
              <a:t>досвід</a:t>
            </a:r>
            <a:r>
              <a:rPr lang="ru-RU" b="1" dirty="0">
                <a:solidFill>
                  <a:srgbClr val="FFFF00"/>
                </a:solidFill>
              </a:rPr>
              <a:t> </a:t>
            </a:r>
            <a:r>
              <a:rPr lang="ru-RU" b="1" dirty="0" err="1">
                <a:solidFill>
                  <a:srgbClr val="FFFF00"/>
                </a:solidFill>
              </a:rPr>
              <a:t>своїх</a:t>
            </a:r>
            <a:r>
              <a:rPr lang="ru-RU" b="1" dirty="0">
                <a:solidFill>
                  <a:srgbClr val="FFFF00"/>
                </a:solidFill>
              </a:rPr>
              <a:t> </a:t>
            </a:r>
            <a:r>
              <a:rPr lang="ru-RU" b="1" dirty="0" err="1">
                <a:solidFill>
                  <a:srgbClr val="FFFF00"/>
                </a:solidFill>
              </a:rPr>
              <a:t>колег</a:t>
            </a:r>
            <a:r>
              <a:rPr lang="ru-RU" b="1" dirty="0">
                <a:solidFill>
                  <a:srgbClr val="FFFF00"/>
                </a:solidFill>
              </a:rPr>
              <a:t>,</a:t>
            </a:r>
          </a:p>
          <a:p>
            <a:r>
              <a:rPr lang="ru-RU" b="1" dirty="0">
                <a:solidFill>
                  <a:srgbClr val="FFFF00"/>
                </a:solidFill>
              </a:rPr>
              <a:t>-  </a:t>
            </a:r>
            <a:r>
              <a:rPr lang="ru-RU" b="1" dirty="0" err="1">
                <a:solidFill>
                  <a:srgbClr val="FFFF00"/>
                </a:solidFill>
              </a:rPr>
              <a:t>вивчення</a:t>
            </a:r>
            <a:r>
              <a:rPr lang="ru-RU" b="1" dirty="0">
                <a:solidFill>
                  <a:srgbClr val="FFFF00"/>
                </a:solidFill>
              </a:rPr>
              <a:t> </a:t>
            </a:r>
            <a:r>
              <a:rPr lang="ru-RU" b="1" dirty="0" err="1">
                <a:solidFill>
                  <a:srgbClr val="FFFF00"/>
                </a:solidFill>
              </a:rPr>
              <a:t>своєї</a:t>
            </a:r>
            <a:r>
              <a:rPr lang="ru-RU" b="1" dirty="0">
                <a:solidFill>
                  <a:srgbClr val="FFFF00"/>
                </a:solidFill>
              </a:rPr>
              <a:t> методики і методики </a:t>
            </a:r>
            <a:r>
              <a:rPr lang="ru-RU" b="1" dirty="0" err="1">
                <a:solidFill>
                  <a:srgbClr val="FFFF00"/>
                </a:solidFill>
              </a:rPr>
              <a:t>колег</a:t>
            </a:r>
            <a:r>
              <a:rPr lang="ru-RU" b="1" dirty="0">
                <a:solidFill>
                  <a:srgbClr val="FFFF00"/>
                </a:solidFill>
              </a:rPr>
              <a:t> </a:t>
            </a:r>
            <a:r>
              <a:rPr lang="ru-RU" b="1" dirty="0" err="1">
                <a:solidFill>
                  <a:srgbClr val="FFFF00"/>
                </a:solidFill>
              </a:rPr>
              <a:t>можливо</a:t>
            </a:r>
            <a:r>
              <a:rPr lang="ru-RU" b="1" dirty="0">
                <a:solidFill>
                  <a:srgbClr val="FFFF00"/>
                </a:solidFill>
              </a:rPr>
              <a:t> </a:t>
            </a:r>
            <a:r>
              <a:rPr lang="ru-RU" b="1" dirty="0" err="1">
                <a:solidFill>
                  <a:srgbClr val="FFFF00"/>
                </a:solidFill>
              </a:rPr>
              <a:t>лише</a:t>
            </a:r>
            <a:r>
              <a:rPr lang="ru-RU" b="1" dirty="0">
                <a:solidFill>
                  <a:srgbClr val="FFFF00"/>
                </a:solidFill>
              </a:rPr>
              <a:t> при </a:t>
            </a:r>
            <a:r>
              <a:rPr lang="ru-RU" b="1" dirty="0" err="1">
                <a:solidFill>
                  <a:srgbClr val="FFFF00"/>
                </a:solidFill>
              </a:rPr>
              <a:t>практичній</a:t>
            </a:r>
            <a:r>
              <a:rPr lang="ru-RU" b="1" dirty="0">
                <a:solidFill>
                  <a:srgbClr val="FFFF00"/>
                </a:solidFill>
              </a:rPr>
              <a:t> </a:t>
            </a:r>
            <a:r>
              <a:rPr lang="ru-RU" b="1" dirty="0" err="1">
                <a:solidFill>
                  <a:srgbClr val="FFFF00"/>
                </a:solidFill>
              </a:rPr>
              <a:t>діяльності</a:t>
            </a:r>
            <a:r>
              <a:rPr lang="ru-RU" b="1" dirty="0">
                <a:solidFill>
                  <a:srgbClr val="FFFF00"/>
                </a:solidFill>
              </a:rPr>
              <a:t>,</a:t>
            </a:r>
          </a:p>
          <a:p>
            <a:r>
              <a:rPr lang="ru-RU" b="1" dirty="0">
                <a:solidFill>
                  <a:srgbClr val="FFFF00"/>
                </a:solidFill>
              </a:rPr>
              <a:t>-  </a:t>
            </a:r>
            <a:r>
              <a:rPr lang="ru-RU" b="1" dirty="0" err="1">
                <a:solidFill>
                  <a:srgbClr val="FFFF00"/>
                </a:solidFill>
              </a:rPr>
              <a:t>по-справжньому</a:t>
            </a:r>
            <a:r>
              <a:rPr lang="ru-RU" b="1" dirty="0">
                <a:solidFill>
                  <a:srgbClr val="FFFF00"/>
                </a:solidFill>
              </a:rPr>
              <a:t> </a:t>
            </a:r>
            <a:r>
              <a:rPr lang="ru-RU" b="1" dirty="0" err="1">
                <a:solidFill>
                  <a:srgbClr val="FFFF00"/>
                </a:solidFill>
              </a:rPr>
              <a:t>можна</a:t>
            </a:r>
            <a:r>
              <a:rPr lang="ru-RU" b="1" dirty="0">
                <a:solidFill>
                  <a:srgbClr val="FFFF00"/>
                </a:solidFill>
              </a:rPr>
              <a:t> </a:t>
            </a:r>
            <a:r>
              <a:rPr lang="ru-RU" b="1" dirty="0" err="1">
                <a:solidFill>
                  <a:srgbClr val="FFFF00"/>
                </a:solidFill>
              </a:rPr>
              <a:t>вивчити</a:t>
            </a:r>
            <a:r>
              <a:rPr lang="ru-RU" b="1" dirty="0">
                <a:solidFill>
                  <a:srgbClr val="FFFF00"/>
                </a:solidFill>
              </a:rPr>
              <a:t> методику </a:t>
            </a:r>
            <a:r>
              <a:rPr lang="ru-RU" b="1" dirty="0" err="1">
                <a:solidFill>
                  <a:srgbClr val="FFFF00"/>
                </a:solidFill>
              </a:rPr>
              <a:t>свого</a:t>
            </a:r>
            <a:r>
              <a:rPr lang="ru-RU" b="1" dirty="0">
                <a:solidFill>
                  <a:srgbClr val="FFFF00"/>
                </a:solidFill>
              </a:rPr>
              <a:t> </a:t>
            </a:r>
            <a:r>
              <a:rPr lang="ru-RU" b="1" dirty="0" err="1">
                <a:solidFill>
                  <a:srgbClr val="FFFF00"/>
                </a:solidFill>
              </a:rPr>
              <a:t>колеги</a:t>
            </a:r>
            <a:r>
              <a:rPr lang="ru-RU" b="1" dirty="0">
                <a:solidFill>
                  <a:srgbClr val="FFFF00"/>
                </a:solidFill>
              </a:rPr>
              <a:t>, </a:t>
            </a:r>
            <a:r>
              <a:rPr lang="ru-RU" b="1" dirty="0" err="1">
                <a:solidFill>
                  <a:srgbClr val="FFFF00"/>
                </a:solidFill>
              </a:rPr>
              <a:t>лише</a:t>
            </a:r>
            <a:r>
              <a:rPr lang="ru-RU" b="1" dirty="0">
                <a:solidFill>
                  <a:srgbClr val="FFFF00"/>
                </a:solidFill>
              </a:rPr>
              <a:t> </a:t>
            </a:r>
            <a:r>
              <a:rPr lang="ru-RU" b="1" dirty="0" err="1">
                <a:solidFill>
                  <a:srgbClr val="FFFF00"/>
                </a:solidFill>
              </a:rPr>
              <a:t>допомагаючи</a:t>
            </a:r>
            <a:r>
              <a:rPr lang="ru-RU" b="1" dirty="0">
                <a:solidFill>
                  <a:srgbClr val="FFFF00"/>
                </a:solidFill>
              </a:rPr>
              <a:t> </a:t>
            </a:r>
            <a:r>
              <a:rPr lang="ru-RU" b="1" dirty="0" err="1">
                <a:solidFill>
                  <a:srgbClr val="FFFF00"/>
                </a:solidFill>
              </a:rPr>
              <a:t>йому</a:t>
            </a:r>
            <a:r>
              <a:rPr lang="ru-RU" b="1" dirty="0">
                <a:solidFill>
                  <a:srgbClr val="FFFF00"/>
                </a:solidFill>
              </a:rPr>
              <a:t>,</a:t>
            </a:r>
          </a:p>
          <a:p>
            <a:r>
              <a:rPr lang="uk-UA" b="1" dirty="0">
                <a:solidFill>
                  <a:srgbClr val="FFFF00"/>
                </a:solidFill>
              </a:rPr>
              <a:t>       </a:t>
            </a:r>
            <a:r>
              <a:rPr lang="ru-RU" b="1" dirty="0">
                <a:solidFill>
                  <a:srgbClr val="FFFF00"/>
                </a:solidFill>
              </a:rPr>
              <a:t>-  не </a:t>
            </a:r>
            <a:r>
              <a:rPr lang="ru-RU" b="1" dirty="0" err="1">
                <a:solidFill>
                  <a:srgbClr val="FFFF00"/>
                </a:solidFill>
              </a:rPr>
              <a:t>можна</a:t>
            </a:r>
            <a:r>
              <a:rPr lang="ru-RU" b="1" dirty="0">
                <a:solidFill>
                  <a:srgbClr val="FFFF00"/>
                </a:solidFill>
              </a:rPr>
              <a:t> </a:t>
            </a:r>
            <a:r>
              <a:rPr lang="ru-RU" b="1" dirty="0" err="1">
                <a:solidFill>
                  <a:srgbClr val="FFFF00"/>
                </a:solidFill>
              </a:rPr>
              <a:t>вдосконалити</a:t>
            </a:r>
            <a:r>
              <a:rPr lang="ru-RU" b="1" dirty="0">
                <a:solidFill>
                  <a:srgbClr val="FFFF00"/>
                </a:solidFill>
              </a:rPr>
              <a:t> </a:t>
            </a:r>
            <a:r>
              <a:rPr lang="ru-RU" b="1" dirty="0" err="1">
                <a:solidFill>
                  <a:srgbClr val="FFFF00"/>
                </a:solidFill>
              </a:rPr>
              <a:t>педагогічну</a:t>
            </a:r>
            <a:r>
              <a:rPr lang="ru-RU" b="1" dirty="0">
                <a:solidFill>
                  <a:srgbClr val="FFFF00"/>
                </a:solidFill>
              </a:rPr>
              <a:t> </a:t>
            </a:r>
            <a:r>
              <a:rPr lang="ru-RU" b="1" dirty="0" err="1">
                <a:solidFill>
                  <a:srgbClr val="FFFF00"/>
                </a:solidFill>
              </a:rPr>
              <a:t>майстерність</a:t>
            </a:r>
            <a:r>
              <a:rPr lang="ru-RU" b="1" dirty="0">
                <a:solidFill>
                  <a:srgbClr val="FFFF00"/>
                </a:solidFill>
              </a:rPr>
              <a:t> з </a:t>
            </a:r>
            <a:r>
              <a:rPr lang="ru-RU" b="1" dirty="0" err="1">
                <a:solidFill>
                  <a:srgbClr val="FFFF00"/>
                </a:solidFill>
              </a:rPr>
              <a:t>орієнтацією</a:t>
            </a:r>
            <a:r>
              <a:rPr lang="ru-RU" b="1" dirty="0">
                <a:solidFill>
                  <a:srgbClr val="FFFF00"/>
                </a:solidFill>
              </a:rPr>
              <a:t> на</a:t>
            </a:r>
            <a:r>
              <a:rPr lang="uk-UA" b="1" dirty="0">
                <a:solidFill>
                  <a:srgbClr val="FFFF00"/>
                </a:solidFill>
              </a:rPr>
              <a:t>«</a:t>
            </a:r>
            <a:r>
              <a:rPr lang="ru-RU" b="1" dirty="0" err="1">
                <a:solidFill>
                  <a:srgbClr val="FFFF00"/>
                </a:solidFill>
              </a:rPr>
              <a:t>чорний</a:t>
            </a:r>
            <a:r>
              <a:rPr lang="ru-RU" b="1" dirty="0">
                <a:solidFill>
                  <a:srgbClr val="FFFF00"/>
                </a:solidFill>
              </a:rPr>
              <a:t> ящик</a:t>
            </a:r>
            <a:r>
              <a:rPr lang="uk-UA" b="1" dirty="0">
                <a:solidFill>
                  <a:srgbClr val="FFFF00"/>
                </a:solidFill>
              </a:rPr>
              <a:t>»</a:t>
            </a:r>
            <a:r>
              <a:rPr lang="ru-RU" b="1" dirty="0">
                <a:solidFill>
                  <a:srgbClr val="FFFF00"/>
                </a:solidFill>
              </a:rPr>
              <a:t>,</a:t>
            </a:r>
          </a:p>
          <a:p>
            <a:r>
              <a:rPr lang="uk-UA" b="1" dirty="0">
                <a:solidFill>
                  <a:srgbClr val="FFFF00"/>
                </a:solidFill>
              </a:rPr>
              <a:t>-  </a:t>
            </a:r>
            <a:r>
              <a:rPr lang="ru-RU" b="1" dirty="0" err="1">
                <a:solidFill>
                  <a:srgbClr val="FFFF00"/>
                </a:solidFill>
              </a:rPr>
              <a:t>вдосконалення</a:t>
            </a:r>
            <a:r>
              <a:rPr lang="ru-RU" b="1" dirty="0">
                <a:solidFill>
                  <a:srgbClr val="FFFF00"/>
                </a:solidFill>
              </a:rPr>
              <a:t> і </a:t>
            </a:r>
            <a:r>
              <a:rPr lang="ru-RU" b="1" dirty="0" err="1">
                <a:solidFill>
                  <a:srgbClr val="FFFF00"/>
                </a:solidFill>
              </a:rPr>
              <a:t>самовдосконалення</a:t>
            </a:r>
            <a:r>
              <a:rPr lang="ru-RU" b="1" dirty="0">
                <a:solidFill>
                  <a:srgbClr val="FFFF00"/>
                </a:solidFill>
              </a:rPr>
              <a:t> в</a:t>
            </a:r>
            <a:r>
              <a:rPr lang="uk-UA" b="1" dirty="0" err="1">
                <a:solidFill>
                  <a:srgbClr val="FFFF00"/>
                </a:solidFill>
              </a:rPr>
              <a:t>чителя</a:t>
            </a:r>
            <a:r>
              <a:rPr lang="ru-RU" b="1" dirty="0">
                <a:solidFill>
                  <a:srgbClr val="FFFF00"/>
                </a:solidFill>
              </a:rPr>
              <a:t> не </a:t>
            </a:r>
            <a:r>
              <a:rPr lang="ru-RU" b="1" dirty="0" err="1">
                <a:solidFill>
                  <a:srgbClr val="FFFF00"/>
                </a:solidFill>
              </a:rPr>
              <a:t>має</a:t>
            </a:r>
            <a:r>
              <a:rPr lang="ru-RU" b="1" dirty="0">
                <a:solidFill>
                  <a:srgbClr val="FFFF00"/>
                </a:solidFill>
              </a:rPr>
              <a:t> меж.</a:t>
            </a:r>
          </a:p>
        </p:txBody>
      </p:sp>
    </p:spTree>
    <p:extLst>
      <p:ext uri="{BB962C8B-B14F-4D97-AF65-F5344CB8AC3E}">
        <p14:creationId xmlns:p14="http://schemas.microsoft.com/office/powerpoint/2010/main" xmlns="" val="223239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LocalAdmin\Desktop\педрада 14.11\Новая папка\IMG_107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26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627" y="692696"/>
            <a:ext cx="903287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dirty="0">
                <a:solidFill>
                  <a:srgbClr val="C00000"/>
                </a:solidFill>
                <a:latin typeface="Monotype Corsiva" pitchFamily="66" charset="0"/>
              </a:rPr>
              <a:t>Девіз: «Учитель повинен свідомо </a:t>
            </a:r>
            <a:endParaRPr lang="uk-UA" sz="54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r>
              <a:rPr lang="uk-UA" sz="5400" b="1" dirty="0" smtClean="0">
                <a:solidFill>
                  <a:srgbClr val="C00000"/>
                </a:solidFill>
                <a:latin typeface="Monotype Corsiva" pitchFamily="66" charset="0"/>
              </a:rPr>
              <a:t>йти </a:t>
            </a:r>
            <a:r>
              <a:rPr lang="uk-UA" sz="5400" b="1" dirty="0">
                <a:solidFill>
                  <a:srgbClr val="C00000"/>
                </a:solidFill>
                <a:latin typeface="Monotype Corsiva" pitchFamily="66" charset="0"/>
              </a:rPr>
              <a:t>в ногу із сучасністю </a:t>
            </a:r>
            <a:endParaRPr lang="uk-UA" sz="54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r>
              <a:rPr lang="uk-UA" sz="5400" b="1" dirty="0" smtClean="0">
                <a:solidFill>
                  <a:srgbClr val="C00000"/>
                </a:solidFill>
                <a:latin typeface="Monotype Corsiva" pitchFamily="66" charset="0"/>
              </a:rPr>
              <a:t>пройматися </a:t>
            </a:r>
            <a:r>
              <a:rPr lang="uk-UA" sz="5400" b="1" dirty="0">
                <a:solidFill>
                  <a:srgbClr val="C00000"/>
                </a:solidFill>
                <a:latin typeface="Monotype Corsiva" pitchFamily="66" charset="0"/>
              </a:rPr>
              <a:t>й надихатися </a:t>
            </a:r>
            <a:endParaRPr lang="uk-UA" sz="54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r>
              <a:rPr lang="uk-UA" sz="5400" b="1" dirty="0" smtClean="0">
                <a:solidFill>
                  <a:srgbClr val="C00000"/>
                </a:solidFill>
                <a:latin typeface="Monotype Corsiva" pitchFamily="66" charset="0"/>
              </a:rPr>
              <a:t>силами</a:t>
            </a:r>
            <a:r>
              <a:rPr lang="uk-UA" sz="5400" b="1" dirty="0">
                <a:solidFill>
                  <a:srgbClr val="C00000"/>
                </a:solidFill>
                <a:latin typeface="Monotype Corsiva" pitchFamily="66" charset="0"/>
              </a:rPr>
              <a:t>, що пробудилися в ній»           </a:t>
            </a:r>
            <a:endParaRPr lang="uk-UA" sz="54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r>
              <a:rPr lang="uk-UA" sz="5400" b="1" dirty="0" smtClean="0">
                <a:solidFill>
                  <a:srgbClr val="C00000"/>
                </a:solidFill>
                <a:latin typeface="Monotype Corsiva" pitchFamily="66" charset="0"/>
              </a:rPr>
              <a:t>                                   А</a:t>
            </a:r>
            <a:r>
              <a:rPr lang="uk-UA" sz="5400" b="1" dirty="0">
                <a:solidFill>
                  <a:srgbClr val="C00000"/>
                </a:solidFill>
                <a:latin typeface="Monotype Corsiva" pitchFamily="66" charset="0"/>
              </a:rPr>
              <a:t>. </a:t>
            </a:r>
            <a:r>
              <a:rPr lang="uk-UA" sz="5400" b="1" dirty="0" err="1">
                <a:solidFill>
                  <a:srgbClr val="C00000"/>
                </a:solidFill>
                <a:latin typeface="Monotype Corsiva" pitchFamily="66" charset="0"/>
              </a:rPr>
              <a:t>Дістервег</a:t>
            </a:r>
            <a:r>
              <a:rPr lang="uk-UA" sz="5400" b="1" dirty="0">
                <a:solidFill>
                  <a:srgbClr val="FF0000"/>
                </a:solidFill>
                <a:latin typeface="Monotype Corsiva" pitchFamily="66" charset="0"/>
              </a:rPr>
              <a:t> </a:t>
            </a:r>
            <a:endParaRPr lang="ru-RU" sz="5400" b="1" dirty="0">
              <a:solidFill>
                <a:srgbClr val="FF0000"/>
              </a:solidFill>
              <a:latin typeface="Monotype Corsiva" pitchFamily="66" charset="0"/>
            </a:endParaRPr>
          </a:p>
          <a:p>
            <a:endParaRPr lang="ru-RU" sz="54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5966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LocalAdmin\Desktop\педрада 14.11\Новая папка\IMG_10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260648"/>
            <a:ext cx="85689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>
                <a:solidFill>
                  <a:srgbClr val="C00000"/>
                </a:solidFill>
              </a:rPr>
              <a:t>Творчий конкурс.</a:t>
            </a:r>
            <a:endParaRPr lang="ru-RU" sz="3200" b="1" dirty="0">
              <a:solidFill>
                <a:srgbClr val="C00000"/>
              </a:solidFill>
            </a:endParaRPr>
          </a:p>
          <a:p>
            <a:pPr lvl="0" algn="ctr"/>
            <a:r>
              <a:rPr lang="uk-UA" sz="3200" b="1" dirty="0">
                <a:solidFill>
                  <a:srgbClr val="C00000"/>
                </a:solidFill>
              </a:rPr>
              <a:t>Які можна створити «ситуації успіху» для творчої самореалізації вчителя?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1881" y="1629117"/>
            <a:ext cx="856895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>
                <a:solidFill>
                  <a:srgbClr val="FF0000"/>
                </a:solidFill>
              </a:rPr>
              <a:t>Висновок:</a:t>
            </a:r>
            <a:endParaRPr lang="ru-RU" sz="2400" b="1" dirty="0">
              <a:solidFill>
                <a:srgbClr val="FF0000"/>
              </a:solidFill>
            </a:endParaRPr>
          </a:p>
          <a:p>
            <a:pPr lvl="0"/>
            <a:r>
              <a:rPr lang="uk-UA" sz="2400" b="1" dirty="0">
                <a:solidFill>
                  <a:srgbClr val="FF0000"/>
                </a:solidFill>
              </a:rPr>
              <a:t>Підтримувати все найкраще в особистості, змусити повірити в себе, у свої сили та можливості.</a:t>
            </a:r>
            <a:endParaRPr lang="ru-RU" sz="2400" b="1" dirty="0">
              <a:solidFill>
                <a:srgbClr val="FF0000"/>
              </a:solidFill>
            </a:endParaRPr>
          </a:p>
          <a:p>
            <a:pPr lvl="0"/>
            <a:r>
              <a:rPr lang="uk-UA" sz="2400" b="1" dirty="0">
                <a:solidFill>
                  <a:srgbClr val="FF0000"/>
                </a:solidFill>
              </a:rPr>
              <a:t>Дати можливість вибору (скласти сценарій, вести урок, підготувати якійсь методичний захід).</a:t>
            </a:r>
            <a:endParaRPr lang="ru-RU" sz="2400" b="1" dirty="0">
              <a:solidFill>
                <a:srgbClr val="FF0000"/>
              </a:solidFill>
            </a:endParaRPr>
          </a:p>
          <a:p>
            <a:pPr lvl="0"/>
            <a:r>
              <a:rPr lang="uk-UA" sz="2400" b="1" dirty="0">
                <a:solidFill>
                  <a:srgbClr val="FF0000"/>
                </a:solidFill>
              </a:rPr>
              <a:t>Створювати персональні виставки, залучати до участі у творчих групах.</a:t>
            </a:r>
            <a:endParaRPr lang="ru-RU" sz="2400" b="1" dirty="0">
              <a:solidFill>
                <a:srgbClr val="FF0000"/>
              </a:solidFill>
            </a:endParaRPr>
          </a:p>
          <a:p>
            <a:pPr lvl="0"/>
            <a:r>
              <a:rPr lang="uk-UA" sz="2400" b="1" dirty="0">
                <a:solidFill>
                  <a:srgbClr val="FF0000"/>
                </a:solidFill>
              </a:rPr>
              <a:t>Проводити інтегровані уроки, уроки-конкурси, бінарні уроки. Участь у роботі </a:t>
            </a:r>
            <a:r>
              <a:rPr lang="uk-UA" sz="2400" b="1" dirty="0" err="1">
                <a:solidFill>
                  <a:srgbClr val="FF0000"/>
                </a:solidFill>
              </a:rPr>
              <a:t>МАНу</a:t>
            </a:r>
            <a:endParaRPr lang="ru-RU" sz="2400" b="1" dirty="0">
              <a:solidFill>
                <a:srgbClr val="FF0000"/>
              </a:solidFill>
            </a:endParaRPr>
          </a:p>
          <a:p>
            <a:pPr lvl="0"/>
            <a:r>
              <a:rPr lang="uk-UA" sz="2400" b="1" dirty="0">
                <a:solidFill>
                  <a:srgbClr val="FF0000"/>
                </a:solidFill>
              </a:rPr>
              <a:t>Людина створює свою реальність спочатку у своїй психіці на основі особистого досвіду, а потім у зовнішньому світі. У кожної людини є внутрішні ресурси та можливості бути успішним. Успіху можна навчитися через процес моделювання.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8772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C:\Users\LocalAdmin\Desktop\педрада 14.11\Новая папка\DSCN56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78"/>
            <a:ext cx="9252520" cy="6939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116632"/>
            <a:ext cx="89644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>
                <a:solidFill>
                  <a:srgbClr val="FF0000"/>
                </a:solidFill>
              </a:rPr>
              <a:t>Що потрібно зробити </a:t>
            </a:r>
            <a:r>
              <a:rPr lang="uk-UA" sz="3200" b="1" dirty="0" smtClean="0">
                <a:solidFill>
                  <a:srgbClr val="FF0000"/>
                </a:solidFill>
              </a:rPr>
              <a:t>у НВК</a:t>
            </a:r>
            <a:r>
              <a:rPr lang="uk-UA" sz="3200" b="1" dirty="0">
                <a:solidFill>
                  <a:srgbClr val="FF0000"/>
                </a:solidFill>
              </a:rPr>
              <a:t>, аби забезпечити успішний рух уперед?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5418" y="1052736"/>
            <a:ext cx="867645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2800" b="1" dirty="0">
                <a:solidFill>
                  <a:srgbClr val="C00000"/>
                </a:solidFill>
              </a:rPr>
              <a:t>Бути творчими людьми.</a:t>
            </a:r>
            <a:endParaRPr lang="ru-RU" sz="2800" b="1" dirty="0">
              <a:solidFill>
                <a:srgbClr val="C00000"/>
              </a:solidFill>
            </a:endParaRPr>
          </a:p>
          <a:p>
            <a:pPr lvl="0"/>
            <a:r>
              <a:rPr lang="uk-UA" sz="2800" b="1" dirty="0">
                <a:solidFill>
                  <a:srgbClr val="C00000"/>
                </a:solidFill>
              </a:rPr>
              <a:t>Не боятися впроваджувати в життя новітні методи навчання і виховання</a:t>
            </a:r>
            <a:endParaRPr lang="ru-RU" sz="2800" b="1" dirty="0">
              <a:solidFill>
                <a:srgbClr val="C00000"/>
              </a:solidFill>
            </a:endParaRPr>
          </a:p>
          <a:p>
            <a:pPr lvl="0"/>
            <a:r>
              <a:rPr lang="uk-UA" sz="2800" b="1" dirty="0">
                <a:solidFill>
                  <a:srgbClr val="C00000"/>
                </a:solidFill>
              </a:rPr>
              <a:t>Наближати навчання до реального життя.</a:t>
            </a:r>
            <a:endParaRPr lang="ru-RU" sz="2800" b="1" dirty="0">
              <a:solidFill>
                <a:srgbClr val="C00000"/>
              </a:solidFill>
            </a:endParaRPr>
          </a:p>
          <a:p>
            <a:pPr lvl="0"/>
            <a:r>
              <a:rPr lang="uk-UA" sz="2800" b="1" dirty="0">
                <a:solidFill>
                  <a:srgbClr val="C00000"/>
                </a:solidFill>
              </a:rPr>
              <a:t>Отже, сучасний розвиток науки та техніки веде до того, що без інноваційних методів неможливо досягти якості освіти, особливо, що стосується розвитку мислення учнів. </a:t>
            </a:r>
            <a:r>
              <a:rPr lang="ru-RU" sz="2800" b="1" dirty="0" err="1">
                <a:solidFill>
                  <a:srgbClr val="C00000"/>
                </a:solidFill>
              </a:rPr>
              <a:t>Однак</a:t>
            </a: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 err="1">
                <a:solidFill>
                  <a:srgbClr val="C00000"/>
                </a:solidFill>
              </a:rPr>
              <a:t>нехтування</a:t>
            </a: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 err="1">
                <a:solidFill>
                  <a:srgbClr val="C00000"/>
                </a:solidFill>
              </a:rPr>
              <a:t>традиційними</a:t>
            </a:r>
            <a:r>
              <a:rPr lang="ru-RU" sz="2800" b="1" dirty="0">
                <a:solidFill>
                  <a:srgbClr val="C00000"/>
                </a:solidFill>
              </a:rPr>
              <a:t> методами </a:t>
            </a:r>
            <a:r>
              <a:rPr lang="ru-RU" sz="2800" b="1" dirty="0" err="1">
                <a:solidFill>
                  <a:srgbClr val="C00000"/>
                </a:solidFill>
              </a:rPr>
              <a:t>призводить</a:t>
            </a:r>
            <a:r>
              <a:rPr lang="ru-RU" sz="2800" b="1" dirty="0">
                <a:solidFill>
                  <a:srgbClr val="C00000"/>
                </a:solidFill>
              </a:rPr>
              <a:t> до </a:t>
            </a:r>
            <a:r>
              <a:rPr lang="ru-RU" sz="2800" b="1" dirty="0" err="1">
                <a:solidFill>
                  <a:srgbClr val="C00000"/>
                </a:solidFill>
              </a:rPr>
              <a:t>полегшеного</a:t>
            </a: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 err="1">
                <a:solidFill>
                  <a:srgbClr val="C00000"/>
                </a:solidFill>
              </a:rPr>
              <a:t>сприйняття</a:t>
            </a: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 err="1">
                <a:solidFill>
                  <a:srgbClr val="C00000"/>
                </a:solidFill>
              </a:rPr>
              <a:t>навіть</a:t>
            </a: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 err="1">
                <a:solidFill>
                  <a:srgbClr val="C00000"/>
                </a:solidFill>
              </a:rPr>
              <a:t>життя</a:t>
            </a:r>
            <a:r>
              <a:rPr lang="ru-RU" sz="2800" b="1" dirty="0">
                <a:solidFill>
                  <a:srgbClr val="C00000"/>
                </a:solidFill>
              </a:rPr>
              <a:t>. </a:t>
            </a:r>
            <a:r>
              <a:rPr lang="ru-RU" sz="2800" b="1" dirty="0" err="1">
                <a:solidFill>
                  <a:srgbClr val="C00000"/>
                </a:solidFill>
              </a:rPr>
              <a:t>Тільки</a:t>
            </a: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 err="1">
                <a:solidFill>
                  <a:srgbClr val="C00000"/>
                </a:solidFill>
              </a:rPr>
              <a:t>поєднання</a:t>
            </a: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 err="1">
                <a:solidFill>
                  <a:srgbClr val="C00000"/>
                </a:solidFill>
              </a:rPr>
              <a:t>традиційних</a:t>
            </a:r>
            <a:r>
              <a:rPr lang="ru-RU" sz="2800" b="1" dirty="0">
                <a:solidFill>
                  <a:srgbClr val="C00000"/>
                </a:solidFill>
              </a:rPr>
              <a:t> та </a:t>
            </a:r>
            <a:r>
              <a:rPr lang="ru-RU" sz="2800" b="1" dirty="0" err="1">
                <a:solidFill>
                  <a:srgbClr val="C00000"/>
                </a:solidFill>
              </a:rPr>
              <a:t>інноваційних</a:t>
            </a: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 err="1">
                <a:solidFill>
                  <a:srgbClr val="C00000"/>
                </a:solidFill>
              </a:rPr>
              <a:t>методів</a:t>
            </a: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 err="1">
                <a:solidFill>
                  <a:srgbClr val="C00000"/>
                </a:solidFill>
              </a:rPr>
              <a:t>здатне</a:t>
            </a: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 err="1">
                <a:solidFill>
                  <a:srgbClr val="C00000"/>
                </a:solidFill>
              </a:rPr>
              <a:t>сформувати</a:t>
            </a: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 err="1">
                <a:solidFill>
                  <a:srgbClr val="C00000"/>
                </a:solidFill>
              </a:rPr>
              <a:t>всебічно</a:t>
            </a: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 err="1">
                <a:solidFill>
                  <a:srgbClr val="C00000"/>
                </a:solidFill>
              </a:rPr>
              <a:t>розвинену</a:t>
            </a:r>
            <a:r>
              <a:rPr lang="ru-RU" sz="2800" b="1" dirty="0">
                <a:solidFill>
                  <a:srgbClr val="C00000"/>
                </a:solidFill>
              </a:rPr>
              <a:t>, </a:t>
            </a:r>
            <a:r>
              <a:rPr lang="ru-RU" sz="2800" b="1" dirty="0" err="1">
                <a:solidFill>
                  <a:srgbClr val="C00000"/>
                </a:solidFill>
              </a:rPr>
              <a:t>активну</a:t>
            </a:r>
            <a:r>
              <a:rPr lang="ru-RU" sz="2800" b="1" dirty="0">
                <a:solidFill>
                  <a:srgbClr val="C00000"/>
                </a:solidFill>
              </a:rPr>
              <a:t>, </a:t>
            </a:r>
            <a:r>
              <a:rPr lang="ru-RU" sz="2800" b="1" dirty="0" err="1">
                <a:solidFill>
                  <a:srgbClr val="C00000"/>
                </a:solidFill>
              </a:rPr>
              <a:t>відповідальну</a:t>
            </a: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 err="1">
                <a:solidFill>
                  <a:srgbClr val="C00000"/>
                </a:solidFill>
              </a:rPr>
              <a:t>людину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3290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LocalAdmin\Desktop\педрада 14.11\Новая папка\9t0SZ49HKD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25974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81400" y="1844824"/>
            <a:ext cx="849694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>
                <a:solidFill>
                  <a:srgbClr val="FFFF00"/>
                </a:solidFill>
              </a:rPr>
              <a:t>Нема жахливішої роботи, ніж учительська</a:t>
            </a:r>
            <a:endParaRPr lang="ru-RU" sz="3200" b="1" dirty="0">
              <a:solidFill>
                <a:srgbClr val="FFFF00"/>
              </a:solidFill>
            </a:endParaRPr>
          </a:p>
          <a:p>
            <a:r>
              <a:rPr lang="ru-RU" sz="3200" b="1" dirty="0">
                <a:solidFill>
                  <a:srgbClr val="FFFF00"/>
                </a:solidFill>
              </a:rPr>
              <a:t>Нема </a:t>
            </a:r>
            <a:r>
              <a:rPr lang="ru-RU" sz="3200" b="1" dirty="0" err="1">
                <a:solidFill>
                  <a:srgbClr val="FFFF00"/>
                </a:solidFill>
              </a:rPr>
              <a:t>виснажливішої</a:t>
            </a:r>
            <a:r>
              <a:rPr lang="ru-RU" sz="3200" b="1" dirty="0">
                <a:solidFill>
                  <a:srgbClr val="FFFF00"/>
                </a:solidFill>
              </a:rPr>
              <a:t> </a:t>
            </a:r>
            <a:r>
              <a:rPr lang="ru-RU" sz="3200" b="1" dirty="0" err="1">
                <a:solidFill>
                  <a:srgbClr val="FFFF00"/>
                </a:solidFill>
              </a:rPr>
              <a:t>роботи</a:t>
            </a:r>
            <a:r>
              <a:rPr lang="ru-RU" sz="3200" b="1" dirty="0">
                <a:solidFill>
                  <a:srgbClr val="FFFF00"/>
                </a:solidFill>
              </a:rPr>
              <a:t> </a:t>
            </a:r>
            <a:r>
              <a:rPr lang="ru-RU" sz="3200" b="1" dirty="0" err="1">
                <a:solidFill>
                  <a:srgbClr val="FFFF00"/>
                </a:solidFill>
              </a:rPr>
              <a:t>від</a:t>
            </a:r>
            <a:r>
              <a:rPr lang="ru-RU" sz="3200" b="1" dirty="0">
                <a:solidFill>
                  <a:srgbClr val="FFFF00"/>
                </a:solidFill>
              </a:rPr>
              <a:t> </a:t>
            </a:r>
            <a:r>
              <a:rPr lang="ru-RU" sz="3200" b="1" dirty="0" err="1">
                <a:solidFill>
                  <a:srgbClr val="FFFF00"/>
                </a:solidFill>
              </a:rPr>
              <a:t>учительської</a:t>
            </a:r>
            <a:r>
              <a:rPr lang="ru-RU" sz="3200" b="1" dirty="0">
                <a:solidFill>
                  <a:srgbClr val="FFFF00"/>
                </a:solidFill>
              </a:rPr>
              <a:t>,</a:t>
            </a:r>
          </a:p>
          <a:p>
            <a:r>
              <a:rPr lang="ru-RU" sz="3200" b="1" dirty="0">
                <a:solidFill>
                  <a:srgbClr val="FFFF00"/>
                </a:solidFill>
              </a:rPr>
              <a:t>де </a:t>
            </a:r>
            <a:r>
              <a:rPr lang="ru-RU" sz="3200" b="1" dirty="0" err="1">
                <a:solidFill>
                  <a:srgbClr val="FFFF00"/>
                </a:solidFill>
              </a:rPr>
              <a:t>нерви</a:t>
            </a:r>
            <a:r>
              <a:rPr lang="ru-RU" sz="3200" b="1" dirty="0">
                <a:solidFill>
                  <a:srgbClr val="FFFF00"/>
                </a:solidFill>
              </a:rPr>
              <a:t> </a:t>
            </a:r>
            <a:r>
              <a:rPr lang="ru-RU" sz="3200" b="1" dirty="0" err="1">
                <a:solidFill>
                  <a:srgbClr val="FFFF00"/>
                </a:solidFill>
              </a:rPr>
              <a:t>паляться</a:t>
            </a:r>
            <a:r>
              <a:rPr lang="ru-RU" sz="3200" b="1" dirty="0">
                <a:solidFill>
                  <a:srgbClr val="FFFF00"/>
                </a:solidFill>
              </a:rPr>
              <a:t>, </a:t>
            </a:r>
            <a:r>
              <a:rPr lang="ru-RU" sz="3200" b="1" dirty="0" err="1">
                <a:solidFill>
                  <a:srgbClr val="FFFF00"/>
                </a:solidFill>
              </a:rPr>
              <a:t>мов</a:t>
            </a:r>
            <a:r>
              <a:rPr lang="ru-RU" sz="3200" b="1" dirty="0">
                <a:solidFill>
                  <a:srgbClr val="FFFF00"/>
                </a:solidFill>
              </a:rPr>
              <a:t> </a:t>
            </a:r>
            <a:r>
              <a:rPr lang="ru-RU" sz="3200" b="1" dirty="0" err="1">
                <a:solidFill>
                  <a:srgbClr val="FFFF00"/>
                </a:solidFill>
              </a:rPr>
              <a:t>хмиз</a:t>
            </a:r>
            <a:r>
              <a:rPr lang="ru-RU" sz="3200" b="1" dirty="0">
                <a:solidFill>
                  <a:srgbClr val="FFFF00"/>
                </a:solidFill>
              </a:rPr>
              <a:t> </a:t>
            </a:r>
            <a:r>
              <a:rPr lang="ru-RU" sz="3200" b="1" dirty="0" err="1">
                <a:solidFill>
                  <a:srgbClr val="FFFF00"/>
                </a:solidFill>
              </a:rPr>
              <a:t>сухий</a:t>
            </a:r>
            <a:r>
              <a:rPr lang="ru-RU" sz="3200" b="1" dirty="0">
                <a:solidFill>
                  <a:srgbClr val="FFFF00"/>
                </a:solidFill>
              </a:rPr>
              <a:t>,</a:t>
            </a:r>
          </a:p>
          <a:p>
            <a:r>
              <a:rPr lang="ru-RU" sz="3200" b="1" dirty="0">
                <a:solidFill>
                  <a:srgbClr val="FFFF00"/>
                </a:solidFill>
              </a:rPr>
              <a:t>де </a:t>
            </a:r>
            <a:r>
              <a:rPr lang="ru-RU" sz="3200" b="1" dirty="0" err="1">
                <a:solidFill>
                  <a:srgbClr val="FFFF00"/>
                </a:solidFill>
              </a:rPr>
              <a:t>серце</a:t>
            </a:r>
            <a:r>
              <a:rPr lang="ru-RU" sz="3200" b="1" dirty="0">
                <a:solidFill>
                  <a:srgbClr val="FFFF00"/>
                </a:solidFill>
              </a:rPr>
              <a:t> </a:t>
            </a:r>
            <a:r>
              <a:rPr lang="ru-RU" sz="3200" b="1" dirty="0" err="1">
                <a:solidFill>
                  <a:srgbClr val="FFFF00"/>
                </a:solidFill>
              </a:rPr>
              <a:t>рветься</a:t>
            </a:r>
            <a:r>
              <a:rPr lang="ru-RU" sz="3200" b="1" dirty="0">
                <a:solidFill>
                  <a:srgbClr val="FFFF00"/>
                </a:solidFill>
              </a:rPr>
              <a:t> .</a:t>
            </a:r>
          </a:p>
          <a:p>
            <a:r>
              <a:rPr lang="ru-RU" sz="3200" b="1" dirty="0">
                <a:solidFill>
                  <a:srgbClr val="FFFF00"/>
                </a:solidFill>
              </a:rPr>
              <a:t>Але нема </a:t>
            </a:r>
            <a:r>
              <a:rPr lang="ru-RU" sz="3200" b="1" dirty="0" err="1">
                <a:solidFill>
                  <a:srgbClr val="FFFF00"/>
                </a:solidFill>
              </a:rPr>
              <a:t>щасливішої</a:t>
            </a:r>
            <a:r>
              <a:rPr lang="ru-RU" sz="3200" b="1" dirty="0">
                <a:solidFill>
                  <a:srgbClr val="FFFF00"/>
                </a:solidFill>
              </a:rPr>
              <a:t> </a:t>
            </a:r>
            <a:r>
              <a:rPr lang="ru-RU" sz="3200" b="1" dirty="0" err="1">
                <a:solidFill>
                  <a:srgbClr val="FFFF00"/>
                </a:solidFill>
              </a:rPr>
              <a:t>долі</a:t>
            </a:r>
            <a:r>
              <a:rPr lang="ru-RU" sz="3200" b="1" dirty="0">
                <a:solidFill>
                  <a:srgbClr val="FFFF00"/>
                </a:solidFill>
              </a:rPr>
              <a:t>,</a:t>
            </a:r>
          </a:p>
          <a:p>
            <a:r>
              <a:rPr lang="ru-RU" sz="3200" b="1" dirty="0">
                <a:solidFill>
                  <a:srgbClr val="FFFF00"/>
                </a:solidFill>
              </a:rPr>
              <a:t>коли </a:t>
            </a:r>
            <a:r>
              <a:rPr lang="ru-RU" sz="3200" b="1" dirty="0" err="1">
                <a:solidFill>
                  <a:srgbClr val="FFFF00"/>
                </a:solidFill>
              </a:rPr>
              <a:t>людина</a:t>
            </a:r>
            <a:r>
              <a:rPr lang="ru-RU" sz="3200" b="1" dirty="0">
                <a:solidFill>
                  <a:srgbClr val="FFFF00"/>
                </a:solidFill>
              </a:rPr>
              <a:t> з </a:t>
            </a:r>
            <a:r>
              <a:rPr lang="ru-RU" sz="3200" b="1" dirty="0" err="1">
                <a:solidFill>
                  <a:srgbClr val="FFFF00"/>
                </a:solidFill>
              </a:rPr>
              <a:t>твоїх</a:t>
            </a:r>
            <a:r>
              <a:rPr lang="ru-RU" sz="3200" b="1" dirty="0">
                <a:solidFill>
                  <a:srgbClr val="FFFF00"/>
                </a:solidFill>
              </a:rPr>
              <a:t> рук, учителю,</a:t>
            </a:r>
          </a:p>
          <a:p>
            <a:r>
              <a:rPr lang="ru-RU" sz="3200" b="1" dirty="0" err="1">
                <a:solidFill>
                  <a:srgbClr val="FFFF00"/>
                </a:solidFill>
              </a:rPr>
              <a:t>іде</a:t>
            </a:r>
            <a:r>
              <a:rPr lang="ru-RU" sz="3200" b="1" dirty="0">
                <a:solidFill>
                  <a:srgbClr val="FFFF00"/>
                </a:solidFill>
              </a:rPr>
              <a:t> у </a:t>
            </a:r>
            <a:r>
              <a:rPr lang="ru-RU" sz="3200" b="1" dirty="0" err="1">
                <a:solidFill>
                  <a:srgbClr val="FFFF00"/>
                </a:solidFill>
              </a:rPr>
              <a:t>світ</a:t>
            </a:r>
            <a:r>
              <a:rPr lang="ru-RU" sz="3200" b="1" dirty="0">
                <a:solidFill>
                  <a:srgbClr val="FFFF00"/>
                </a:solidFill>
              </a:rPr>
              <a:t> – на </a:t>
            </a:r>
            <a:r>
              <a:rPr lang="ru-RU" sz="3200" b="1" dirty="0" err="1">
                <a:solidFill>
                  <a:srgbClr val="FFFF00"/>
                </a:solidFill>
              </a:rPr>
              <a:t>краплю</a:t>
            </a:r>
            <a:r>
              <a:rPr lang="ru-RU" sz="3200" b="1" dirty="0">
                <a:solidFill>
                  <a:srgbClr val="FFFF00"/>
                </a:solidFill>
              </a:rPr>
              <a:t> </a:t>
            </a:r>
            <a:r>
              <a:rPr lang="ru-RU" sz="3200" b="1" dirty="0" err="1">
                <a:solidFill>
                  <a:srgbClr val="FFFF00"/>
                </a:solidFill>
              </a:rPr>
              <a:t>світ</a:t>
            </a:r>
            <a:r>
              <a:rPr lang="ru-RU" sz="3200" b="1" dirty="0">
                <a:solidFill>
                  <a:srgbClr val="FFFF00"/>
                </a:solidFill>
              </a:rPr>
              <a:t> </a:t>
            </a:r>
            <a:r>
              <a:rPr lang="ru-RU" sz="3200" b="1" dirty="0" err="1">
                <a:solidFill>
                  <a:srgbClr val="FFFF00"/>
                </a:solidFill>
              </a:rPr>
              <a:t>людніє</a:t>
            </a:r>
            <a:r>
              <a:rPr lang="ru-RU" sz="3200" b="1" dirty="0">
                <a:solidFill>
                  <a:srgbClr val="FFFF00"/>
                </a:solidFill>
              </a:rPr>
              <a:t>.  </a:t>
            </a:r>
          </a:p>
          <a:p>
            <a:r>
              <a:rPr lang="ru-RU" sz="3200" b="1" dirty="0">
                <a:solidFill>
                  <a:srgbClr val="FFFF00"/>
                </a:solidFill>
              </a:rPr>
              <a:t>                           (</a:t>
            </a:r>
            <a:r>
              <a:rPr lang="uk-UA" sz="3200" b="1" dirty="0">
                <a:solidFill>
                  <a:srgbClr val="FFFF00"/>
                </a:solidFill>
              </a:rPr>
              <a:t>«</a:t>
            </a:r>
            <a:r>
              <a:rPr lang="ru-RU" sz="3200" b="1" dirty="0">
                <a:solidFill>
                  <a:srgbClr val="FFFF00"/>
                </a:solidFill>
              </a:rPr>
              <a:t>Дума про </a:t>
            </a:r>
            <a:r>
              <a:rPr lang="ru-RU" sz="3200" b="1" dirty="0" err="1">
                <a:solidFill>
                  <a:srgbClr val="FFFF00"/>
                </a:solidFill>
              </a:rPr>
              <a:t>вчителя</a:t>
            </a:r>
            <a:r>
              <a:rPr lang="uk-UA" sz="3200" b="1" dirty="0">
                <a:solidFill>
                  <a:srgbClr val="FFFF00"/>
                </a:solidFill>
              </a:rPr>
              <a:t>»</a:t>
            </a:r>
            <a:r>
              <a:rPr lang="ru-RU" sz="3200" b="1" dirty="0">
                <a:solidFill>
                  <a:srgbClr val="FFFF00"/>
                </a:solidFill>
              </a:rPr>
              <a:t> </a:t>
            </a:r>
            <a:r>
              <a:rPr lang="ru-RU" sz="3200" b="1" dirty="0" err="1">
                <a:solidFill>
                  <a:srgbClr val="FFFF00"/>
                </a:solidFill>
              </a:rPr>
              <a:t>І.Драч</a:t>
            </a:r>
            <a:r>
              <a:rPr lang="ru-RU" sz="3200" b="1" dirty="0">
                <a:solidFill>
                  <a:srgbClr val="FFFF00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xmlns="" val="3844075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38409" y="232056"/>
            <a:ext cx="8229600" cy="1252728"/>
          </a:xfrm>
        </p:spPr>
        <p:txBody>
          <a:bodyPr>
            <a:normAutofit/>
          </a:bodyPr>
          <a:lstStyle/>
          <a:p>
            <a:r>
              <a:rPr lang="ru-RU" sz="3600" b="1" dirty="0" err="1" smtClean="0">
                <a:solidFill>
                  <a:srgbClr val="C00000"/>
                </a:solidFill>
              </a:rPr>
              <a:t>Чому</a:t>
            </a:r>
            <a:r>
              <a:rPr lang="ru-RU" sz="3600" b="1" dirty="0" smtClean="0">
                <a:solidFill>
                  <a:srgbClr val="C00000"/>
                </a:solidFill>
              </a:rPr>
              <a:t> птах</a:t>
            </a:r>
            <a:r>
              <a:rPr lang="uk-UA" sz="3600" b="1" dirty="0" smtClean="0">
                <a:solidFill>
                  <a:srgbClr val="C00000"/>
                </a:solidFill>
              </a:rPr>
              <a:t>, що сидить на гілці ніколи не боїться, що вона зламається?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https://dg56.mycdn.me/image?t=0&amp;bid=839384363722&amp;id=839384363722&amp;plc=WEB&amp;tkn=*i95Kng1C6tWseIeg3x9swpQY2jc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2767" y="1621335"/>
            <a:ext cx="3096344" cy="209221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https://dg56.mycdn.me/image?t=3&amp;bid=839384363466&amp;id=839384363466&amp;plc=WEB&amp;tkn=*nxDdAEQtbHylWJQ8E7mCp6T7hWY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635894" y="1761289"/>
            <a:ext cx="2269863" cy="20792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https://dg56.mycdn.me/image?t=3&amp;bid=839384440266&amp;id=839384440266&amp;plc=WEB&amp;tkn=*S_pptK8ljzqfTe78RUMc8hditLc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49741" y="3717032"/>
            <a:ext cx="2808312" cy="29146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https://dg56.mycdn.me/image?t=3&amp;bid=839384457418&amp;id=839384457418&amp;plc=WEB&amp;tkn=*oPOclgR93E3Cm9ixuYW_eToU0hw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840541"/>
            <a:ext cx="2376264" cy="26388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https://dg56.mycdn.me/image?t=0&amp;bid=839384358602&amp;id=839384358602&amp;plc=WEB&amp;tkn=*6HseyqivXexIWUJOsHdnmBnZjx0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6" y="4222351"/>
            <a:ext cx="3061951" cy="22570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https://dg56.mycdn.me/image?t=3&amp;bid=839384363978&amp;id=839384363978&amp;plc=WEB&amp;tkn=*TbY80E-d1AwSOceZZUKRk-S196w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9165" y="1621334"/>
            <a:ext cx="2808312" cy="209221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756788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LocalAdmin\Desktop\педрада 14.11\Новая папка\-xOt5pSSDP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8226"/>
            <a:ext cx="9144000" cy="6876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116632"/>
            <a:ext cx="889248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/>
              <a:t>Проект рішення педради</a:t>
            </a:r>
            <a:endParaRPr lang="ru-RU" sz="3200" b="1" dirty="0"/>
          </a:p>
          <a:p>
            <a:pPr lvl="0"/>
            <a:r>
              <a:rPr lang="uk-UA" sz="3200" b="1" dirty="0" smtClean="0"/>
              <a:t>1. Вивчати </a:t>
            </a:r>
            <a:r>
              <a:rPr lang="uk-UA" sz="3200" b="1" dirty="0"/>
              <a:t>ППД та спираючись на нього, розвивати творчі надбання педагогів НВК.</a:t>
            </a:r>
            <a:endParaRPr lang="ru-RU" sz="3200" b="1" dirty="0"/>
          </a:p>
          <a:p>
            <a:pPr lvl="0"/>
            <a:r>
              <a:rPr lang="uk-UA" sz="3200" b="1" dirty="0" smtClean="0"/>
              <a:t>2. Педагогічну </a:t>
            </a:r>
            <a:r>
              <a:rPr lang="uk-UA" sz="3200" b="1" dirty="0"/>
              <a:t>майстерність вважати правом і обов’язком кожного вчителя.</a:t>
            </a:r>
            <a:endParaRPr lang="ru-RU" sz="3200" b="1" dirty="0"/>
          </a:p>
          <a:p>
            <a:pPr lvl="0"/>
            <a:r>
              <a:rPr lang="uk-UA" sz="3200" b="1" dirty="0" smtClean="0"/>
              <a:t>3. Підходити </a:t>
            </a:r>
            <a:r>
              <a:rPr lang="uk-UA" sz="3200" b="1" dirty="0"/>
              <a:t>творчо до створення ситуації успіху кожного вчителя.</a:t>
            </a:r>
            <a:endParaRPr lang="ru-RU" sz="3200" b="1" dirty="0"/>
          </a:p>
          <a:p>
            <a:pPr lvl="0"/>
            <a:r>
              <a:rPr lang="uk-UA" sz="3200" b="1" dirty="0" smtClean="0"/>
              <a:t>4. Створити </a:t>
            </a:r>
            <a:r>
              <a:rPr lang="uk-UA" sz="3200" b="1" dirty="0"/>
              <a:t>модель методичної роботи відповідно до </a:t>
            </a:r>
            <a:r>
              <a:rPr lang="uk-UA" sz="3200" b="1" dirty="0" err="1"/>
              <a:t>особистісно</a:t>
            </a:r>
            <a:r>
              <a:rPr lang="uk-UA" sz="3200" b="1" dirty="0"/>
              <a:t> зорієнтованого навчання</a:t>
            </a:r>
            <a:endParaRPr lang="ru-RU" sz="3200" b="1" dirty="0"/>
          </a:p>
          <a:p>
            <a:pPr lvl="0"/>
            <a:r>
              <a:rPr lang="uk-UA" sz="3200" b="1" dirty="0" smtClean="0"/>
              <a:t>5. Виробити </a:t>
            </a:r>
            <a:r>
              <a:rPr lang="uk-UA" sz="3200" b="1" dirty="0"/>
              <a:t>10 «золотих правил» методичної роботи і занести їх  до скарбниці шкільного методичного кабінету та навчальних кабінетів.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xmlns="" val="794693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DreamWolf\Рабочий стол\квіти\0_3ae3c_a9a9ad67_M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643042" y="4500570"/>
            <a:ext cx="6286544" cy="175432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 err="1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Дякую</a:t>
            </a:r>
            <a:r>
              <a:rPr lang="ru-RU" sz="54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 за </a:t>
            </a:r>
            <a:r>
              <a:rPr lang="ru-RU" sz="5400" b="1" cap="all" dirty="0" err="1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співпрацю</a:t>
            </a:r>
            <a:r>
              <a:rPr lang="ru-RU" sz="54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!</a:t>
            </a:r>
            <a:endParaRPr lang="ru-RU" sz="54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2595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hq-wall.net/i/med_thumb/01/03/parus_340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 rot="17765426">
            <a:off x="4867031" y="2235203"/>
            <a:ext cx="3936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uk-UA" b="1" dirty="0">
                <a:solidFill>
                  <a:srgbClr val="FF0000"/>
                </a:solidFill>
              </a:rPr>
              <a:t>Модель методичної роботи – </a:t>
            </a:r>
            <a:endParaRPr lang="uk-UA" b="1" dirty="0" smtClean="0">
              <a:solidFill>
                <a:srgbClr val="FF0000"/>
              </a:solidFill>
            </a:endParaRPr>
          </a:p>
          <a:p>
            <a:pPr lvl="0"/>
            <a:r>
              <a:rPr lang="uk-UA" b="1" dirty="0" smtClean="0">
                <a:solidFill>
                  <a:srgbClr val="FF0000"/>
                </a:solidFill>
              </a:rPr>
              <a:t>це </a:t>
            </a:r>
            <a:r>
              <a:rPr lang="uk-UA" b="1" dirty="0">
                <a:solidFill>
                  <a:srgbClr val="FF0000"/>
                </a:solidFill>
              </a:rPr>
              <a:t>нова ідея, фантазія чи реальність?</a:t>
            </a:r>
            <a:endParaRPr lang="ru-RU" b="1" dirty="0">
              <a:solidFill>
                <a:srgbClr val="FF0000"/>
              </a:solidFill>
            </a:endParaRPr>
          </a:p>
          <a:p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 rot="17907471">
            <a:off x="3142728" y="2428711"/>
            <a:ext cx="390004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uk-UA" b="1" dirty="0">
                <a:solidFill>
                  <a:srgbClr val="FF0000"/>
                </a:solidFill>
              </a:rPr>
              <a:t>Що краще – копіювання передового </a:t>
            </a:r>
            <a:endParaRPr lang="uk-UA" b="1" dirty="0" smtClean="0">
              <a:solidFill>
                <a:srgbClr val="FF0000"/>
              </a:solidFill>
            </a:endParaRPr>
          </a:p>
          <a:p>
            <a:pPr lvl="0"/>
            <a:r>
              <a:rPr lang="uk-UA" b="1" dirty="0" smtClean="0">
                <a:solidFill>
                  <a:srgbClr val="FF0000"/>
                </a:solidFill>
              </a:rPr>
              <a:t>педагогічного </a:t>
            </a:r>
            <a:r>
              <a:rPr lang="uk-UA" b="1" dirty="0">
                <a:solidFill>
                  <a:srgbClr val="FF0000"/>
                </a:solidFill>
              </a:rPr>
              <a:t>досвіду чи розвиток </a:t>
            </a:r>
            <a:endParaRPr lang="uk-UA" b="1" dirty="0" smtClean="0">
              <a:solidFill>
                <a:srgbClr val="FF0000"/>
              </a:solidFill>
            </a:endParaRPr>
          </a:p>
          <a:p>
            <a:pPr lvl="0"/>
            <a:r>
              <a:rPr lang="uk-UA" b="1" dirty="0" smtClean="0">
                <a:solidFill>
                  <a:srgbClr val="FF0000"/>
                </a:solidFill>
              </a:rPr>
              <a:t>власних </a:t>
            </a:r>
            <a:r>
              <a:rPr lang="uk-UA" b="1" dirty="0">
                <a:solidFill>
                  <a:srgbClr val="FF0000"/>
                </a:solidFill>
              </a:rPr>
              <a:t>творчих надбань</a:t>
            </a:r>
            <a:r>
              <a:rPr lang="uk-UA" dirty="0"/>
              <a:t>?</a:t>
            </a:r>
            <a:endParaRPr lang="ru-RU" dirty="0"/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 rot="17754169">
            <a:off x="1188873" y="2235205"/>
            <a:ext cx="61805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uk-UA" b="1" dirty="0">
                <a:solidFill>
                  <a:srgbClr val="FF0000"/>
                </a:solidFill>
              </a:rPr>
              <a:t>Педагогічна майстерність це право </a:t>
            </a:r>
            <a:r>
              <a:rPr lang="uk-UA" b="1" dirty="0" smtClean="0">
                <a:solidFill>
                  <a:srgbClr val="FF0000"/>
                </a:solidFill>
              </a:rPr>
              <a:t>чи</a:t>
            </a:r>
          </a:p>
          <a:p>
            <a:pPr lvl="0"/>
            <a:r>
              <a:rPr lang="uk-UA" b="1" dirty="0" smtClean="0">
                <a:solidFill>
                  <a:srgbClr val="FF0000"/>
                </a:solidFill>
              </a:rPr>
              <a:t> </a:t>
            </a:r>
            <a:r>
              <a:rPr lang="uk-UA" b="1" dirty="0">
                <a:solidFill>
                  <a:srgbClr val="FF0000"/>
                </a:solidFill>
              </a:rPr>
              <a:t>обов`язок учителя?</a:t>
            </a:r>
            <a:endParaRPr lang="ru-RU" b="1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 rot="18111383">
            <a:off x="1534992" y="2473216"/>
            <a:ext cx="391517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uk-UA" b="1" dirty="0">
                <a:solidFill>
                  <a:srgbClr val="FF0000"/>
                </a:solidFill>
              </a:rPr>
              <a:t>Які можна створити «ситуації успіху</a:t>
            </a:r>
            <a:r>
              <a:rPr lang="uk-UA" b="1" dirty="0" smtClean="0">
                <a:solidFill>
                  <a:srgbClr val="FF0000"/>
                </a:solidFill>
              </a:rPr>
              <a:t>»</a:t>
            </a:r>
          </a:p>
          <a:p>
            <a:pPr lvl="0"/>
            <a:r>
              <a:rPr lang="uk-UA" b="1" dirty="0" smtClean="0">
                <a:solidFill>
                  <a:srgbClr val="FF0000"/>
                </a:solidFill>
              </a:rPr>
              <a:t> </a:t>
            </a:r>
            <a:r>
              <a:rPr lang="uk-UA" b="1" dirty="0">
                <a:solidFill>
                  <a:srgbClr val="FF0000"/>
                </a:solidFill>
              </a:rPr>
              <a:t>для творчої самореалізації вчителя?</a:t>
            </a:r>
            <a:endParaRPr lang="ru-RU" b="1" dirty="0">
              <a:solidFill>
                <a:srgbClr val="FF0000"/>
              </a:solidFill>
            </a:endParaRPr>
          </a:p>
          <a:p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8306188">
            <a:off x="-49266" y="2492775"/>
            <a:ext cx="50561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uk-UA" b="1" dirty="0">
                <a:solidFill>
                  <a:srgbClr val="FF0000"/>
                </a:solidFill>
              </a:rPr>
              <a:t>Що потрібно зробити </a:t>
            </a:r>
            <a:r>
              <a:rPr lang="ru-RU" b="1" dirty="0">
                <a:solidFill>
                  <a:srgbClr val="FF0000"/>
                </a:solidFill>
              </a:rPr>
              <a:t> в </a:t>
            </a:r>
            <a:r>
              <a:rPr lang="uk-UA" b="1" dirty="0">
                <a:solidFill>
                  <a:srgbClr val="FF0000"/>
                </a:solidFill>
              </a:rPr>
              <a:t>НВК, аби </a:t>
            </a:r>
            <a:r>
              <a:rPr lang="uk-UA" b="1" dirty="0" smtClean="0">
                <a:solidFill>
                  <a:srgbClr val="FF0000"/>
                </a:solidFill>
              </a:rPr>
              <a:t>забезпечити</a:t>
            </a:r>
          </a:p>
          <a:p>
            <a:pPr lvl="0"/>
            <a:r>
              <a:rPr lang="uk-UA" b="1" dirty="0" smtClean="0">
                <a:solidFill>
                  <a:srgbClr val="FF0000"/>
                </a:solidFill>
              </a:rPr>
              <a:t> </a:t>
            </a:r>
            <a:r>
              <a:rPr lang="uk-UA" b="1" dirty="0">
                <a:solidFill>
                  <a:srgbClr val="FF0000"/>
                </a:solidFill>
              </a:rPr>
              <a:t>успішний рух уперед?</a:t>
            </a:r>
            <a:endParaRPr lang="ru-RU" b="1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1680824" y="67764"/>
            <a:ext cx="57823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err="1" smtClean="0">
                <a:solidFill>
                  <a:srgbClr val="FFFF00"/>
                </a:solidFill>
                <a:latin typeface="Arial Black" pitchFamily="34" charset="0"/>
              </a:rPr>
              <a:t>Життєтворчисть</a:t>
            </a:r>
            <a:endParaRPr lang="ru-RU" sz="4800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3306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LocalAdmin\Desktop\педрада 14.11\Новая папка\SAM_28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5" y="16317"/>
            <a:ext cx="9133565" cy="6850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9512" y="46292"/>
            <a:ext cx="8568952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dirty="0">
                <a:solidFill>
                  <a:srgbClr val="FFFF00"/>
                </a:solidFill>
              </a:rPr>
              <a:t>Методична робота – це цілісна система взаємопов`язаних заходів і дій, яка ґрунтується на досягненнях науки, передового досвіду й конкретному аналізі діяльності педагогів та спрямована на всебічне підвищення професійної майстерності кожного педагога, на забезпечення й розвиток творчого потенціалу педагогічного колективу, досягнення оптимальних результатів освіти, виховання й розвитку майбутнього громадянина.</a:t>
            </a:r>
            <a:endParaRPr lang="ru-RU" sz="36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5656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LocalAdmin\Desktop\педрада 14.11\Новая папка\IMG_108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0458" y="-1"/>
            <a:ext cx="9272977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31554" y="404664"/>
            <a:ext cx="856895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dirty="0">
                <a:solidFill>
                  <a:srgbClr val="FF0000"/>
                </a:solidFill>
              </a:rPr>
              <a:t>Головна її мета – допомогти педагогічним кадрам розвивати, удосконалювати й підвищувати професійну майстерність та фаховий рівень; активізувати творчий потенціал; формувати здатність до швидкої адаптації  до змін в освіті. Реалізується вона різними шляхами, але основним є організація і проведення на належному рівні методичної роботи з педагогічними кадрами. 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1054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LocalAdmin\Desktop\педрада 14.11\Новая папка\IMG_108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2007" y="1"/>
            <a:ext cx="9216008" cy="6912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14243"/>
            <a:ext cx="9036496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dirty="0">
                <a:solidFill>
                  <a:srgbClr val="C00000"/>
                </a:solidFill>
              </a:rPr>
              <a:t>Участь у методичній роботі є невід`ємним складником професійної діяльності педагога, про що йдеться в ст.. 56 «Обов`язки педагогічних і науково-педагогічних працівників» Закону України «Про загальну середню освіту», де сказано: «Педагогічні працівники зобов`язані постійно підвищувати професійний рівень, педагогічну майстерність, загальну культуру ».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768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LocalAdmin\Desktop\педрада 14.11\Новая папка\IMG_10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613" y="0"/>
            <a:ext cx="9127387" cy="7098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39804" y="8994"/>
            <a:ext cx="8784976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>
                <a:solidFill>
                  <a:srgbClr val="C00000"/>
                </a:solidFill>
              </a:rPr>
              <a:t>У ст.. 41 розділу 7 «Науково-методичне забезпечення системи загальної середньої освіти»   Закону України «Про загальну середню освіту» сформульовано такі завдання:</a:t>
            </a:r>
            <a:endParaRPr lang="ru-RU" sz="3200" b="1" dirty="0">
              <a:solidFill>
                <a:srgbClr val="C00000"/>
              </a:solidFill>
            </a:endParaRPr>
          </a:p>
          <a:p>
            <a:pPr lvl="0"/>
            <a:r>
              <a:rPr lang="uk-UA" sz="3200" b="1" dirty="0">
                <a:solidFill>
                  <a:srgbClr val="C00000"/>
                </a:solidFill>
              </a:rPr>
              <a:t>Координація діяльності інститутів післядипломної педагогічної </a:t>
            </a:r>
            <a:r>
              <a:rPr lang="uk-UA" sz="3200" b="1" dirty="0" err="1">
                <a:solidFill>
                  <a:srgbClr val="C00000"/>
                </a:solidFill>
              </a:rPr>
              <a:t>освті</a:t>
            </a:r>
            <a:r>
              <a:rPr lang="uk-UA" sz="3200" b="1" dirty="0">
                <a:solidFill>
                  <a:srgbClr val="C00000"/>
                </a:solidFill>
              </a:rPr>
              <a:t>, методичних кабінетів і методичних об`єднань;</a:t>
            </a:r>
            <a:endParaRPr lang="ru-RU" sz="3200" b="1" dirty="0">
              <a:solidFill>
                <a:srgbClr val="C00000"/>
              </a:solidFill>
            </a:endParaRPr>
          </a:p>
          <a:p>
            <a:pPr lvl="0"/>
            <a:r>
              <a:rPr lang="uk-UA" sz="3200" b="1" dirty="0">
                <a:solidFill>
                  <a:srgbClr val="C00000"/>
                </a:solidFill>
              </a:rPr>
              <a:t>Розроблення і видання  навчальних програм, навчально-методичних посібників;</a:t>
            </a:r>
            <a:endParaRPr lang="ru-RU" sz="3200" b="1" dirty="0">
              <a:solidFill>
                <a:srgbClr val="C00000"/>
              </a:solidFill>
            </a:endParaRPr>
          </a:p>
          <a:p>
            <a:pPr lvl="0"/>
            <a:r>
              <a:rPr lang="uk-UA" sz="3200" b="1" dirty="0">
                <a:solidFill>
                  <a:srgbClr val="C00000"/>
                </a:solidFill>
              </a:rPr>
              <a:t>Організація підготовки, перепідготовки й підвищення кваліфікації педагогічних працівників;</a:t>
            </a:r>
            <a:endParaRPr lang="ru-RU" sz="3200" b="1" dirty="0">
              <a:solidFill>
                <a:srgbClr val="C00000"/>
              </a:solidFill>
            </a:endParaRPr>
          </a:p>
          <a:p>
            <a:pPr lvl="0"/>
            <a:r>
              <a:rPr lang="uk-UA" sz="3200" b="1" dirty="0">
                <a:solidFill>
                  <a:srgbClr val="C00000"/>
                </a:solidFill>
              </a:rPr>
              <a:t>Вивчення рівня знань, умінь і навичок учнів загальноосвітніх навчальних закладів.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0716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19944" y="413048"/>
            <a:ext cx="8219256" cy="11569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pic>
        <p:nvPicPr>
          <p:cNvPr id="7170" name="Picture 2" descr="C:\Users\LocalAdmin\Desktop\педрада 14.11\Новая папка\SAM_28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112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1520" y="1658196"/>
            <a:ext cx="83716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dirty="0">
                <a:solidFill>
                  <a:srgbClr val="FFFF00"/>
                </a:solidFill>
              </a:rPr>
              <a:t>Методична робота має цілісну систему дій і заходів, спрямованих на підвищення кваліфікації та професійної майстерності кожного педагогічного працівника, розвиток творчого потенціалу. </a:t>
            </a:r>
            <a:endParaRPr lang="ru-RU" sz="36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4905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LocalAdmin\Desktop\педрада 14.11\Новая папка\SAM_283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595" y="0"/>
            <a:ext cx="912140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78841" y="1412776"/>
            <a:ext cx="820891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dirty="0">
                <a:solidFill>
                  <a:srgbClr val="FFFF00"/>
                </a:solidFill>
              </a:rPr>
              <a:t>Структура методичної роботи включає взаємопов`язані елементи, що відповідають цілям і завданням, які стоять перед навчальним закладом та втілюються в різних формах, різними методами й засобами. </a:t>
            </a:r>
            <a:endParaRPr lang="ru-RU" sz="36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527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260</TotalTime>
  <Words>1213</Words>
  <Application>Microsoft Office PowerPoint</Application>
  <PresentationFormat>Экран (4:3)</PresentationFormat>
  <Paragraphs>92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Волна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Чому птах, що сидить на гілці ніколи не боїться, що вона зламається?</vt:lpstr>
      <vt:lpstr>Слайд 24</vt:lpstr>
      <vt:lpstr>Слайд 25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PC</dc:creator>
  <cp:lastModifiedBy>Подвірський НВК</cp:lastModifiedBy>
  <cp:revision>24</cp:revision>
  <dcterms:created xsi:type="dcterms:W3CDTF">2016-11-11T18:28:26Z</dcterms:created>
  <dcterms:modified xsi:type="dcterms:W3CDTF">2016-11-14T10:35:22Z</dcterms:modified>
</cp:coreProperties>
</file>