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Microsoft%20Office%20Excel%20Workshee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uk-UA"/>
  <c:chart>
    <c:title>
      <c:tx>
        <c:rich>
          <a:bodyPr/>
          <a:lstStyle/>
          <a:p>
            <a:pPr>
              <a:defRPr/>
            </a:pPr>
            <a:r>
              <a:rPr lang="ru-RU"/>
              <a:t>Типи</a:t>
            </a:r>
            <a:r>
              <a:rPr lang="ru-RU" baseline="0"/>
              <a:t> робочої мотивації</a:t>
            </a:r>
            <a:endParaRPr lang="ru-RU"/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Лист1!$A$1</c:f>
              <c:strCache>
                <c:ptCount val="1"/>
              </c:strCache>
            </c:strRef>
          </c:tx>
          <c:val>
            <c:numRef>
              <c:f>Лист1!$B$1:$C$1</c:f>
              <c:numCache>
                <c:formatCode>General</c:formatCode>
                <c:ptCount val="2"/>
              </c:numCache>
            </c:numRef>
          </c:val>
        </c:ser>
        <c:ser>
          <c:idx val="1"/>
          <c:order val="1"/>
          <c:tx>
            <c:strRef>
              <c:f>Лист1!$A$2</c:f>
              <c:strCache>
                <c:ptCount val="1"/>
                <c:pt idx="0">
                  <c:v>інструментальний</c:v>
                </c:pt>
              </c:strCache>
            </c:strRef>
          </c:tx>
          <c:val>
            <c:numRef>
              <c:f>Лист1!$B$2:$C$2</c:f>
              <c:numCache>
                <c:formatCode>General</c:formatCode>
                <c:ptCount val="2"/>
                <c:pt idx="0">
                  <c:v>8</c:v>
                </c:pt>
              </c:numCache>
            </c:numRef>
          </c:val>
        </c:ser>
        <c:ser>
          <c:idx val="2"/>
          <c:order val="2"/>
          <c:tx>
            <c:strRef>
              <c:f>Лист1!$A$3</c:f>
              <c:strCache>
                <c:ptCount val="1"/>
                <c:pt idx="0">
                  <c:v>професійний</c:v>
                </c:pt>
              </c:strCache>
            </c:strRef>
          </c:tx>
          <c:val>
            <c:numRef>
              <c:f>Лист1!$B$3:$C$3</c:f>
              <c:numCache>
                <c:formatCode>General</c:formatCode>
                <c:ptCount val="2"/>
                <c:pt idx="0">
                  <c:v>43</c:v>
                </c:pt>
              </c:numCache>
            </c:numRef>
          </c:val>
        </c:ser>
        <c:ser>
          <c:idx val="3"/>
          <c:order val="3"/>
          <c:tx>
            <c:strRef>
              <c:f>Лист1!$A$4</c:f>
              <c:strCache>
                <c:ptCount val="1"/>
                <c:pt idx="0">
                  <c:v>патріотичний</c:v>
                </c:pt>
              </c:strCache>
            </c:strRef>
          </c:tx>
          <c:val>
            <c:numRef>
              <c:f>Лист1!$B$4:$C$4</c:f>
              <c:numCache>
                <c:formatCode>General</c:formatCode>
                <c:ptCount val="2"/>
                <c:pt idx="0">
                  <c:v>20</c:v>
                </c:pt>
              </c:numCache>
            </c:numRef>
          </c:val>
        </c:ser>
        <c:ser>
          <c:idx val="4"/>
          <c:order val="4"/>
          <c:tx>
            <c:strRef>
              <c:f>Лист1!$A$5</c:f>
              <c:strCache>
                <c:ptCount val="1"/>
                <c:pt idx="0">
                  <c:v>господарський</c:v>
                </c:pt>
              </c:strCache>
            </c:strRef>
          </c:tx>
          <c:val>
            <c:numRef>
              <c:f>Лист1!$B$5:$C$5</c:f>
              <c:numCache>
                <c:formatCode>General</c:formatCode>
                <c:ptCount val="2"/>
                <c:pt idx="0">
                  <c:v>0</c:v>
                </c:pt>
              </c:numCache>
            </c:numRef>
          </c:val>
        </c:ser>
        <c:ser>
          <c:idx val="5"/>
          <c:order val="5"/>
          <c:tx>
            <c:strRef>
              <c:f>Лист1!$A$6</c:f>
              <c:strCache>
                <c:ptCount val="1"/>
                <c:pt idx="0">
                  <c:v>люмпенізований</c:v>
                </c:pt>
              </c:strCache>
            </c:strRef>
          </c:tx>
          <c:val>
            <c:numRef>
              <c:f>Лист1!$B$6:$C$6</c:f>
              <c:numCache>
                <c:formatCode>General</c:formatCode>
                <c:ptCount val="2"/>
                <c:pt idx="0">
                  <c:v>28</c:v>
                </c:pt>
              </c:numCache>
            </c:numRef>
          </c:val>
        </c:ser>
        <c:gapWidth val="75"/>
        <c:shape val="box"/>
        <c:axId val="71004928"/>
        <c:axId val="72517504"/>
        <c:axId val="0"/>
      </c:bar3DChart>
      <c:catAx>
        <c:axId val="71004928"/>
        <c:scaling>
          <c:orientation val="minMax"/>
        </c:scaling>
        <c:axPos val="b"/>
        <c:majorTickMark val="none"/>
        <c:tickLblPos val="nextTo"/>
        <c:crossAx val="72517504"/>
        <c:crosses val="autoZero"/>
        <c:auto val="1"/>
        <c:lblAlgn val="ctr"/>
        <c:lblOffset val="100"/>
      </c:catAx>
      <c:valAx>
        <c:axId val="7251750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crossAx val="71004928"/>
        <c:crosses val="autoZero"/>
        <c:crossBetween val="between"/>
      </c:valAx>
    </c:plotArea>
    <c:legend>
      <c:legendPos val="b"/>
      <c:legendEntry>
        <c:idx val="0"/>
        <c:delete val="1"/>
      </c:legendEntry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8077200" cy="4814910"/>
          </a:xfrm>
        </p:spPr>
        <p:txBody>
          <a:bodyPr>
            <a:normAutofit/>
          </a:bodyPr>
          <a:lstStyle/>
          <a:p>
            <a:pPr algn="ctr"/>
            <a:r>
              <a:rPr lang="uk-UA" sz="5400" dirty="0" smtClean="0"/>
              <a:t>Результати </a:t>
            </a:r>
            <a:r>
              <a:rPr lang="uk-UA" sz="5400" dirty="0" err="1" smtClean="0"/>
              <a:t>психодіагностичного</a:t>
            </a:r>
            <a:r>
              <a:rPr lang="uk-UA" sz="5400" dirty="0" smtClean="0"/>
              <a:t> обстеження педагогічного колективу </a:t>
            </a:r>
            <a:r>
              <a:rPr lang="uk-UA" sz="5400" dirty="0" err="1" smtClean="0"/>
              <a:t>Подвірського</a:t>
            </a:r>
            <a:r>
              <a:rPr lang="uk-UA" sz="5400" dirty="0" smtClean="0"/>
              <a:t> НВК </a:t>
            </a:r>
            <a:endParaRPr lang="uk-UA" sz="5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Типи робочої мотивації</a:t>
            </a:r>
            <a:endParaRPr lang="uk-UA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uk-UA" b="0" dirty="0" smtClean="0"/>
              <a:t>Ціннісні</a:t>
            </a:r>
            <a:r>
              <a:rPr lang="uk-UA" dirty="0" smtClean="0"/>
              <a:t> орієнтири педагогічних працівників навчального закладу.</a:t>
            </a:r>
            <a:br>
              <a:rPr lang="uk-UA" dirty="0" smtClean="0"/>
            </a:br>
            <a:endParaRPr lang="uk-UA" dirty="0"/>
          </a:p>
        </p:txBody>
      </p:sp>
      <p:pic>
        <p:nvPicPr>
          <p:cNvPr id="5" name="Диаграмма 8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1472" y="1571612"/>
            <a:ext cx="8214859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Диаграмма 9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57256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Мотивація </a:t>
            </a:r>
            <a:r>
              <a:rPr lang="uk-UA" dirty="0" smtClean="0"/>
              <a:t>успіху та страху невдачі</a:t>
            </a:r>
            <a:endParaRPr lang="uk-UA" dirty="0"/>
          </a:p>
        </p:txBody>
      </p:sp>
      <p:pic>
        <p:nvPicPr>
          <p:cNvPr id="4" name="Диаграмма 1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643050"/>
            <a:ext cx="8358245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dirty="0" smtClean="0"/>
              <a:t>Мотиваційні фактори, які впливають на ефективність робочого процесу</a:t>
            </a:r>
            <a:endParaRPr lang="uk-UA" sz="3600" dirty="0"/>
          </a:p>
        </p:txBody>
      </p:sp>
      <p:pic>
        <p:nvPicPr>
          <p:cNvPr id="4" name="Диаграмма 11"/>
          <p:cNvPicPr>
            <a:picLocks noGrp="1"/>
          </p:cNvPicPr>
          <p:nvPr>
            <p:ph idx="1"/>
          </p:nvPr>
        </p:nvPicPr>
        <p:blipFill>
          <a:blip r:embed="rId2" cstate="print"/>
          <a:srcRect b="-108"/>
          <a:stretch>
            <a:fillRect/>
          </a:stretch>
        </p:blipFill>
        <p:spPr bwMode="auto">
          <a:xfrm>
            <a:off x="357158" y="1714488"/>
            <a:ext cx="850112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Диаграмма 12"/>
          <p:cNvPicPr>
            <a:picLocks noGrp="1"/>
          </p:cNvPicPr>
          <p:nvPr>
            <p:ph idx="1"/>
          </p:nvPr>
        </p:nvPicPr>
        <p:blipFill>
          <a:blip r:embed="rId2" cstate="print"/>
          <a:srcRect b="-56"/>
          <a:stretch>
            <a:fillRect/>
          </a:stretch>
        </p:blipFill>
        <p:spPr bwMode="auto">
          <a:xfrm>
            <a:off x="214282" y="285728"/>
            <a:ext cx="8715435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Оцінка задоволеності роботою</a:t>
            </a:r>
            <a:endParaRPr lang="uk-UA" dirty="0"/>
          </a:p>
        </p:txBody>
      </p:sp>
      <p:pic>
        <p:nvPicPr>
          <p:cNvPr id="4" name="Диаграмма 1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14488"/>
            <a:ext cx="8429683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5972196"/>
          </a:xfrm>
        </p:spPr>
        <p:txBody>
          <a:bodyPr/>
          <a:lstStyle/>
          <a:p>
            <a:pPr algn="ctr">
              <a:buNone/>
            </a:pPr>
            <a:r>
              <a:rPr lang="uk-UA" sz="8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Творчої Вам наснаги і задоволення від роботи! </a:t>
            </a:r>
            <a:endParaRPr lang="uk-UA" sz="8000" dirty="0" smtClean="0"/>
          </a:p>
          <a:p>
            <a:endParaRPr lang="uk-UA" dirty="0" smtClean="0"/>
          </a:p>
          <a:p>
            <a:endParaRPr lang="uk-UA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15</TotalTime>
  <Words>45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Модульная</vt:lpstr>
      <vt:lpstr>Результати психодіагностичного обстеження педагогічного колективу Подвірського НВК </vt:lpstr>
      <vt:lpstr>Типи робочої мотивації</vt:lpstr>
      <vt:lpstr>Ціннісні орієнтири педагогічних працівників навчального закладу. </vt:lpstr>
      <vt:lpstr>Слайд 4</vt:lpstr>
      <vt:lpstr>Мотивація успіху та страху невдачі</vt:lpstr>
      <vt:lpstr>Мотиваційні фактори, які впливають на ефективність робочого процесу</vt:lpstr>
      <vt:lpstr>Слайд 7</vt:lpstr>
      <vt:lpstr>Оцінка задоволеності роботою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Результати психодіагностичного обстеження педагогічного колективу Подвірського НВК </dc:title>
  <dc:creator>Uchenik_1</dc:creator>
  <cp:lastModifiedBy>Uchenik_1</cp:lastModifiedBy>
  <cp:revision>3</cp:revision>
  <dcterms:created xsi:type="dcterms:W3CDTF">2016-10-28T05:57:12Z</dcterms:created>
  <dcterms:modified xsi:type="dcterms:W3CDTF">2016-10-28T06:22:39Z</dcterms:modified>
</cp:coreProperties>
</file>