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681D"/>
    <a:srgbClr val="11FB7B"/>
    <a:srgbClr val="30E7FA"/>
    <a:srgbClr val="F11B8B"/>
    <a:srgbClr val="FD0F0F"/>
    <a:srgbClr val="11FB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olpl\Desktop\1715119-704e0b54306038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323528" y="2276872"/>
            <a:ext cx="2232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1600" dirty="0" smtClean="0"/>
              <a:t>Бажання вчитися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Взаємоповага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Взаємодопомога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Гуманність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…</a:t>
            </a:r>
            <a:endParaRPr lang="uk-UA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467544" y="5013176"/>
            <a:ext cx="22322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1600" dirty="0" smtClean="0"/>
              <a:t>Дружелюбні стосунки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Порозуміння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Взаємоповага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Гуманність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…</a:t>
            </a:r>
            <a:endParaRPr lang="uk-UA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6300192" y="2276872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1600" dirty="0" smtClean="0"/>
              <a:t>Повага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Відчуття престижності</a:t>
            </a:r>
          </a:p>
          <a:p>
            <a:pPr marL="342900" indent="-342900">
              <a:buAutoNum type="arabicPeriod"/>
            </a:pPr>
            <a:r>
              <a:rPr lang="uk-UA" sz="1600" dirty="0" err="1" smtClean="0"/>
              <a:t>“Біла</a:t>
            </a:r>
            <a:r>
              <a:rPr lang="uk-UA" sz="1600" dirty="0" smtClean="0"/>
              <a:t> </a:t>
            </a:r>
            <a:r>
              <a:rPr lang="uk-UA" sz="1600" dirty="0" err="1" smtClean="0"/>
              <a:t>заздрість”</a:t>
            </a:r>
            <a:endParaRPr lang="uk-UA" sz="1600" dirty="0" smtClean="0"/>
          </a:p>
          <a:p>
            <a:pPr marL="342900" indent="-342900">
              <a:buAutoNum type="arabicPeriod"/>
            </a:pPr>
            <a:r>
              <a:rPr lang="uk-UA" sz="1600" dirty="0" smtClean="0"/>
              <a:t>…</a:t>
            </a:r>
            <a:endParaRPr lang="uk-UA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6444208" y="5085184"/>
            <a:ext cx="2699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uk-UA" sz="1600" dirty="0" smtClean="0"/>
              <a:t>Захист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Реальні  вимоги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Демократичний контроль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Взаємодопомога</a:t>
            </a:r>
          </a:p>
          <a:p>
            <a:pPr marL="342900" indent="-342900">
              <a:buFontTx/>
              <a:buAutoNum type="arabicPeriod"/>
            </a:pPr>
            <a:r>
              <a:rPr lang="uk-UA" sz="1600" dirty="0" smtClean="0"/>
              <a:t>Гуманність</a:t>
            </a:r>
          </a:p>
          <a:p>
            <a:pPr marL="342900" indent="-342900">
              <a:buFontTx/>
              <a:buAutoNum type="arabicPeriod"/>
            </a:pPr>
            <a:r>
              <a:rPr lang="uk-UA" sz="1600" dirty="0" smtClean="0"/>
              <a:t>…</a:t>
            </a:r>
          </a:p>
          <a:p>
            <a:pPr marL="342900" indent="-342900">
              <a:buAutoNum type="arabicPeriod"/>
            </a:pPr>
            <a:endParaRPr lang="uk-UA" sz="16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059832" y="6093296"/>
            <a:ext cx="2880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uk-UA" sz="1600" dirty="0" smtClean="0"/>
              <a:t>Позитивна стабільність</a:t>
            </a:r>
          </a:p>
          <a:p>
            <a:pPr marL="342900" indent="-342900">
              <a:buAutoNum type="arabicPeriod"/>
            </a:pPr>
            <a:r>
              <a:rPr lang="uk-UA" sz="1600" dirty="0" smtClean="0"/>
              <a:t>Захист (соц., мед., матеріал.  …)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539552" y="260648"/>
            <a:ext cx="8424936" cy="5904656"/>
            <a:chOff x="539552" y="260648"/>
            <a:chExt cx="8424936" cy="5904656"/>
          </a:xfrm>
        </p:grpSpPr>
        <p:sp>
          <p:nvSpPr>
            <p:cNvPr id="41" name="Овал 40"/>
            <p:cNvSpPr/>
            <p:nvPr/>
          </p:nvSpPr>
          <p:spPr>
            <a:xfrm>
              <a:off x="3635896" y="1844824"/>
              <a:ext cx="1224136" cy="1080120"/>
            </a:xfrm>
            <a:prstGeom prst="ellipse">
              <a:avLst/>
            </a:prstGeom>
            <a:solidFill>
              <a:srgbClr val="F11B8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39552" y="260648"/>
              <a:ext cx="8424936" cy="5904656"/>
              <a:chOff x="539552" y="260648"/>
              <a:chExt cx="8424936" cy="5904656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539552" y="1196752"/>
                <a:ext cx="8424936" cy="4968552"/>
                <a:chOff x="539552" y="1196752"/>
                <a:chExt cx="8424936" cy="4968552"/>
              </a:xfrm>
            </p:grpSpPr>
            <p:grpSp>
              <p:nvGrpSpPr>
                <p:cNvPr id="21" name="Группа 20"/>
                <p:cNvGrpSpPr/>
                <p:nvPr/>
              </p:nvGrpSpPr>
              <p:grpSpPr>
                <a:xfrm>
                  <a:off x="2988082" y="2296030"/>
                  <a:ext cx="2531736" cy="2095804"/>
                  <a:chOff x="2988082" y="2296030"/>
                  <a:chExt cx="2531736" cy="2095804"/>
                </a:xfrm>
              </p:grpSpPr>
              <p:sp>
                <p:nvSpPr>
                  <p:cNvPr id="4" name="Пятно 2 3"/>
                  <p:cNvSpPr/>
                  <p:nvPr/>
                </p:nvSpPr>
                <p:spPr>
                  <a:xfrm rot="1239440">
                    <a:off x="2988082" y="2296030"/>
                    <a:ext cx="2531736" cy="2095804"/>
                  </a:xfrm>
                  <a:prstGeom prst="irregularSeal2">
                    <a:avLst/>
                  </a:prstGeom>
                  <a:solidFill>
                    <a:srgbClr val="11FB27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3419872" y="2988241"/>
                    <a:ext cx="180020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>
                        <a:solidFill>
                          <a:srgbClr val="7030A0"/>
                        </a:solidFill>
                      </a:rPr>
                      <a:t>Вчитель</a:t>
                    </a:r>
                    <a:endParaRPr lang="uk-UA" sz="3200" b="1" dirty="0">
                      <a:solidFill>
                        <a:srgbClr val="7030A0"/>
                      </a:solidFill>
                    </a:endParaRPr>
                  </a:p>
                </p:txBody>
              </p:sp>
            </p:grpSp>
            <p:sp>
              <p:nvSpPr>
                <p:cNvPr id="6" name="Двойная стрелка влево/вправо 5"/>
                <p:cNvSpPr/>
                <p:nvPr/>
              </p:nvSpPr>
              <p:spPr>
                <a:xfrm rot="2013923">
                  <a:off x="2151591" y="2335729"/>
                  <a:ext cx="1127272" cy="44076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grpSp>
              <p:nvGrpSpPr>
                <p:cNvPr id="24" name="Группа 23"/>
                <p:cNvGrpSpPr/>
                <p:nvPr/>
              </p:nvGrpSpPr>
              <p:grpSpPr>
                <a:xfrm>
                  <a:off x="539552" y="4293096"/>
                  <a:ext cx="1584176" cy="648072"/>
                  <a:chOff x="755576" y="4725144"/>
                  <a:chExt cx="1584176" cy="648072"/>
                </a:xfrm>
              </p:grpSpPr>
              <p:sp>
                <p:nvSpPr>
                  <p:cNvPr id="12" name="Загнутый угол 11"/>
                  <p:cNvSpPr/>
                  <p:nvPr/>
                </p:nvSpPr>
                <p:spPr>
                  <a:xfrm>
                    <a:off x="755576" y="4725144"/>
                    <a:ext cx="1512168" cy="648072"/>
                  </a:xfrm>
                  <a:prstGeom prst="foldedCorner">
                    <a:avLst/>
                  </a:prstGeom>
                  <a:solidFill>
                    <a:srgbClr val="FF00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827584" y="4725144"/>
                    <a:ext cx="1512168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/>
                      <a:t>Батьки</a:t>
                    </a:r>
                    <a:endParaRPr lang="uk-UA" sz="3200" b="1" dirty="0"/>
                  </a:p>
                </p:txBody>
              </p:sp>
            </p:grpSp>
            <p:grpSp>
              <p:nvGrpSpPr>
                <p:cNvPr id="22" name="Группа 21"/>
                <p:cNvGrpSpPr/>
                <p:nvPr/>
              </p:nvGrpSpPr>
              <p:grpSpPr>
                <a:xfrm>
                  <a:off x="1043608" y="1196752"/>
                  <a:ext cx="1152128" cy="1008112"/>
                  <a:chOff x="1043608" y="1196752"/>
                  <a:chExt cx="1152128" cy="1008112"/>
                </a:xfrm>
              </p:grpSpPr>
              <p:sp>
                <p:nvSpPr>
                  <p:cNvPr id="13" name="Блок-схема: перфолента 12"/>
                  <p:cNvSpPr/>
                  <p:nvPr/>
                </p:nvSpPr>
                <p:spPr>
                  <a:xfrm>
                    <a:off x="1043608" y="1196752"/>
                    <a:ext cx="1152128" cy="1008112"/>
                  </a:xfrm>
                  <a:prstGeom prst="flowChartPunchedTape">
                    <a:avLst/>
                  </a:prstGeom>
                  <a:solidFill>
                    <a:srgbClr val="FFFF0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187624" y="1404065"/>
                    <a:ext cx="1008112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>
                        <a:solidFill>
                          <a:srgbClr val="0070C0"/>
                        </a:solidFill>
                      </a:rPr>
                      <a:t>Діти</a:t>
                    </a:r>
                    <a:endParaRPr lang="uk-UA" sz="3200" b="1" dirty="0">
                      <a:solidFill>
                        <a:srgbClr val="0070C0"/>
                      </a:solidFill>
                    </a:endParaRPr>
                  </a:p>
                </p:txBody>
              </p:sp>
            </p:grpSp>
            <p:grpSp>
              <p:nvGrpSpPr>
                <p:cNvPr id="26" name="Группа 25"/>
                <p:cNvGrpSpPr/>
                <p:nvPr/>
              </p:nvGrpSpPr>
              <p:grpSpPr>
                <a:xfrm>
                  <a:off x="6300192" y="1196752"/>
                  <a:ext cx="1656184" cy="792088"/>
                  <a:chOff x="6300192" y="1196752"/>
                  <a:chExt cx="1656184" cy="792088"/>
                </a:xfrm>
              </p:grpSpPr>
              <p:sp>
                <p:nvSpPr>
                  <p:cNvPr id="14" name="Блок-схема: задержка 13"/>
                  <p:cNvSpPr/>
                  <p:nvPr/>
                </p:nvSpPr>
                <p:spPr>
                  <a:xfrm>
                    <a:off x="6300192" y="1196752"/>
                    <a:ext cx="1656184" cy="792088"/>
                  </a:xfrm>
                  <a:prstGeom prst="flowChartDelay">
                    <a:avLst/>
                  </a:prstGeom>
                  <a:solidFill>
                    <a:srgbClr val="7030A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6372200" y="1268760"/>
                    <a:ext cx="1512168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>
                        <a:solidFill>
                          <a:srgbClr val="FFFF00"/>
                        </a:solidFill>
                      </a:rPr>
                      <a:t>Соціум</a:t>
                    </a:r>
                    <a:endParaRPr lang="uk-UA" sz="3200" b="1" dirty="0">
                      <a:solidFill>
                        <a:srgbClr val="FFFF00"/>
                      </a:solidFill>
                    </a:endParaRPr>
                  </a:p>
                </p:txBody>
              </p:sp>
            </p:grpSp>
            <p:grpSp>
              <p:nvGrpSpPr>
                <p:cNvPr id="31" name="Группа 30"/>
                <p:cNvGrpSpPr/>
                <p:nvPr/>
              </p:nvGrpSpPr>
              <p:grpSpPr>
                <a:xfrm>
                  <a:off x="3491880" y="5373216"/>
                  <a:ext cx="1584176" cy="792088"/>
                  <a:chOff x="3491880" y="5157192"/>
                  <a:chExt cx="1584176" cy="792088"/>
                </a:xfrm>
              </p:grpSpPr>
              <p:sp>
                <p:nvSpPr>
                  <p:cNvPr id="28" name="Табличка 27"/>
                  <p:cNvSpPr/>
                  <p:nvPr/>
                </p:nvSpPr>
                <p:spPr>
                  <a:xfrm>
                    <a:off x="3491880" y="5157192"/>
                    <a:ext cx="1512168" cy="792088"/>
                  </a:xfrm>
                  <a:prstGeom prst="plaqu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635896" y="5220489"/>
                    <a:ext cx="1440160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>
                        <a:solidFill>
                          <a:srgbClr val="C00000"/>
                        </a:solidFill>
                      </a:rPr>
                      <a:t>Влада</a:t>
                    </a:r>
                    <a:endParaRPr lang="uk-UA" sz="3200" b="1" dirty="0">
                      <a:solidFill>
                        <a:srgbClr val="C00000"/>
                      </a:solidFill>
                    </a:endParaRPr>
                  </a:p>
                </p:txBody>
              </p:sp>
            </p:grpSp>
            <p:grpSp>
              <p:nvGrpSpPr>
                <p:cNvPr id="29" name="Группа 28"/>
                <p:cNvGrpSpPr/>
                <p:nvPr/>
              </p:nvGrpSpPr>
              <p:grpSpPr>
                <a:xfrm>
                  <a:off x="6300192" y="3717032"/>
                  <a:ext cx="2664296" cy="1368152"/>
                  <a:chOff x="5508104" y="4797152"/>
                  <a:chExt cx="2664296" cy="1368152"/>
                </a:xfrm>
              </p:grpSpPr>
              <p:sp>
                <p:nvSpPr>
                  <p:cNvPr id="27" name="Облако 26"/>
                  <p:cNvSpPr/>
                  <p:nvPr/>
                </p:nvSpPr>
                <p:spPr>
                  <a:xfrm>
                    <a:off x="5508104" y="4797152"/>
                    <a:ext cx="2376264" cy="1368152"/>
                  </a:xfrm>
                  <a:prstGeom prst="cloud">
                    <a:avLst/>
                  </a:prstGeom>
                  <a:solidFill>
                    <a:srgbClr val="30E7F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5544616" y="5157192"/>
                    <a:ext cx="2627784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uk-UA" sz="3200" b="1" dirty="0" smtClean="0">
                        <a:solidFill>
                          <a:srgbClr val="FF0000"/>
                        </a:solidFill>
                      </a:rPr>
                      <a:t>Керівництво</a:t>
                    </a:r>
                    <a:endParaRPr lang="uk-UA" sz="32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23" name="Двойная стрелка влево/вправо 22"/>
                <p:cNvSpPr/>
                <p:nvPr/>
              </p:nvSpPr>
              <p:spPr>
                <a:xfrm rot="19538888">
                  <a:off x="2077770" y="3996640"/>
                  <a:ext cx="1127272" cy="44076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25" name="Двойная стрелка влево/вправо 24"/>
                <p:cNvSpPr/>
                <p:nvPr/>
              </p:nvSpPr>
              <p:spPr>
                <a:xfrm rot="19627127">
                  <a:off x="5105405" y="2115515"/>
                  <a:ext cx="1127272" cy="44076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30" name="Двойная стрелка влево/вправо 29"/>
                <p:cNvSpPr/>
                <p:nvPr/>
              </p:nvSpPr>
              <p:spPr>
                <a:xfrm rot="2013923">
                  <a:off x="5103920" y="3847896"/>
                  <a:ext cx="1127272" cy="44076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  <p:sp>
              <p:nvSpPr>
                <p:cNvPr id="32" name="Двойная стрелка влево/вправо 31"/>
                <p:cNvSpPr/>
                <p:nvPr/>
              </p:nvSpPr>
              <p:spPr>
                <a:xfrm rot="5400000">
                  <a:off x="3663759" y="4445183"/>
                  <a:ext cx="1127272" cy="440762"/>
                </a:xfrm>
                <a:prstGeom prst="leftRight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uk-UA"/>
                </a:p>
              </p:txBody>
            </p:sp>
          </p:grpSp>
          <p:sp>
            <p:nvSpPr>
              <p:cNvPr id="34" name="Прямоугольник 33"/>
              <p:cNvSpPr/>
              <p:nvPr/>
            </p:nvSpPr>
            <p:spPr>
              <a:xfrm>
                <a:off x="2699792" y="260648"/>
                <a:ext cx="3245435" cy="17543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uk-UA" sz="5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Ситуація</a:t>
                </a:r>
                <a:r>
                  <a:rPr lang="ru-RU" sz="5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 </a:t>
                </a:r>
              </a:p>
              <a:p>
                <a:pPr algn="ctr"/>
                <a:r>
                  <a:rPr lang="uk-UA" sz="5400" b="1" cap="none" spc="50" dirty="0" smtClean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</a:rPr>
                  <a:t>успіху</a:t>
                </a:r>
                <a:endParaRPr lang="uk-UA" sz="5400" b="1" cap="none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3707904" y="1908121"/>
              <a:ext cx="11521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3200" b="1" dirty="0" smtClean="0">
                  <a:solidFill>
                    <a:srgbClr val="11FB27"/>
                  </a:solidFill>
                </a:rPr>
                <a:t>Сім</a:t>
              </a:r>
              <a:r>
                <a:rPr lang="en-US" sz="3200" b="1" dirty="0" smtClean="0">
                  <a:solidFill>
                    <a:srgbClr val="11FB27"/>
                  </a:solidFill>
                </a:rPr>
                <a:t>’</a:t>
              </a:r>
              <a:r>
                <a:rPr lang="uk-UA" sz="3200" b="1" dirty="0" smtClean="0">
                  <a:solidFill>
                    <a:srgbClr val="11FB27"/>
                  </a:solidFill>
                </a:rPr>
                <a:t>я</a:t>
              </a:r>
              <a:endParaRPr lang="uk-UA" sz="3200" b="1" dirty="0">
                <a:solidFill>
                  <a:srgbClr val="11FB27"/>
                </a:solidFill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668344" y="4462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+ колектив</a:t>
            </a:r>
            <a:endParaRPr lang="uk-U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olpl\Desktop\rozovyj-fon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6156176" y="5517232"/>
            <a:ext cx="2592288" cy="36004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1" name="Группа 20"/>
          <p:cNvGrpSpPr/>
          <p:nvPr/>
        </p:nvGrpSpPr>
        <p:grpSpPr>
          <a:xfrm>
            <a:off x="3635896" y="3140968"/>
            <a:ext cx="1728192" cy="1512168"/>
            <a:chOff x="3419872" y="2564904"/>
            <a:chExt cx="1728192" cy="1512168"/>
          </a:xfrm>
        </p:grpSpPr>
        <p:sp>
          <p:nvSpPr>
            <p:cNvPr id="4" name="Овал 3"/>
            <p:cNvSpPr/>
            <p:nvPr/>
          </p:nvSpPr>
          <p:spPr>
            <a:xfrm>
              <a:off x="3419872" y="2564904"/>
              <a:ext cx="1728192" cy="1512168"/>
            </a:xfrm>
            <a:prstGeom prst="ellipse">
              <a:avLst/>
            </a:prstGeom>
            <a:solidFill>
              <a:srgbClr val="30E7F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63888" y="2924944"/>
              <a:ext cx="15121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b="1" dirty="0" smtClean="0"/>
                <a:t>Педагогічна майстерність учителя</a:t>
              </a:r>
              <a:endParaRPr lang="uk-UA" b="1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467544" y="2204864"/>
            <a:ext cx="1584176" cy="504056"/>
            <a:chOff x="1115616" y="1916832"/>
            <a:chExt cx="1584176" cy="504056"/>
          </a:xfrm>
        </p:grpSpPr>
        <p:sp>
          <p:nvSpPr>
            <p:cNvPr id="7" name="Параллелограмм 6"/>
            <p:cNvSpPr/>
            <p:nvPr/>
          </p:nvSpPr>
          <p:spPr>
            <a:xfrm>
              <a:off x="1115616" y="1916832"/>
              <a:ext cx="1584176" cy="504056"/>
            </a:xfrm>
            <a:prstGeom prst="parallelogram">
              <a:avLst/>
            </a:prstGeom>
            <a:solidFill>
              <a:srgbClr val="11FB7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75656" y="1979548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Знання</a:t>
              </a:r>
              <a:endParaRPr lang="uk-UA" b="1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372200" y="2204864"/>
            <a:ext cx="2520280" cy="504056"/>
            <a:chOff x="6228184" y="1916832"/>
            <a:chExt cx="2520280" cy="504056"/>
          </a:xfrm>
        </p:grpSpPr>
        <p:sp>
          <p:nvSpPr>
            <p:cNvPr id="15" name="Параллелограмм 14"/>
            <p:cNvSpPr/>
            <p:nvPr/>
          </p:nvSpPr>
          <p:spPr>
            <a:xfrm>
              <a:off x="6228184" y="1916832"/>
              <a:ext cx="2520280" cy="504056"/>
            </a:xfrm>
            <a:prstGeom prst="parallelogram">
              <a:avLst/>
            </a:prstGeom>
            <a:solidFill>
              <a:srgbClr val="11FB7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72200" y="1988840"/>
              <a:ext cx="2304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err="1" smtClean="0"/>
                <a:t>Мовленева</a:t>
              </a:r>
              <a:r>
                <a:rPr lang="uk-UA" b="1" dirty="0" smtClean="0"/>
                <a:t> культура</a:t>
              </a:r>
              <a:endParaRPr lang="uk-UA" b="1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059832" y="1772816"/>
            <a:ext cx="3168352" cy="504056"/>
            <a:chOff x="2267744" y="1340768"/>
            <a:chExt cx="3168352" cy="504056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267744" y="1340768"/>
              <a:ext cx="2808312" cy="50405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339752" y="1412776"/>
              <a:ext cx="3096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Методична майстерність</a:t>
              </a:r>
              <a:endParaRPr lang="uk-UA" b="1" dirty="0"/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1753747" y="476672"/>
            <a:ext cx="565174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Складові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частини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педагогічної</a:t>
            </a:r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майстерності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323528" y="3501008"/>
            <a:ext cx="1944216" cy="792088"/>
            <a:chOff x="323528" y="3501008"/>
            <a:chExt cx="1944216" cy="792088"/>
          </a:xfrm>
        </p:grpSpPr>
        <p:sp>
          <p:nvSpPr>
            <p:cNvPr id="8" name="Овал 7"/>
            <p:cNvSpPr/>
            <p:nvPr/>
          </p:nvSpPr>
          <p:spPr>
            <a:xfrm>
              <a:off x="323528" y="3501008"/>
              <a:ext cx="1944216" cy="792088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3568" y="3573016"/>
              <a:ext cx="15121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Педагогічні здібності</a:t>
              </a:r>
              <a:endParaRPr lang="uk-UA" b="1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948264" y="3429000"/>
            <a:ext cx="2016224" cy="792088"/>
            <a:chOff x="6948264" y="3429000"/>
            <a:chExt cx="2016224" cy="792088"/>
          </a:xfrm>
        </p:grpSpPr>
        <p:sp>
          <p:nvSpPr>
            <p:cNvPr id="9" name="Овал 8"/>
            <p:cNvSpPr/>
            <p:nvPr/>
          </p:nvSpPr>
          <p:spPr>
            <a:xfrm>
              <a:off x="6948264" y="3429000"/>
              <a:ext cx="1944216" cy="79208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92280" y="3645024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Особисті якості</a:t>
              </a:r>
              <a:endParaRPr lang="uk-UA" b="1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67544" y="5517232"/>
            <a:ext cx="2232248" cy="432048"/>
            <a:chOff x="467544" y="5517232"/>
            <a:chExt cx="2232248" cy="43204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67544" y="5517232"/>
              <a:ext cx="2016224" cy="432048"/>
            </a:xfrm>
            <a:prstGeom prst="rect">
              <a:avLst/>
            </a:prstGeom>
            <a:solidFill>
              <a:srgbClr val="EF681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7544" y="551723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Педагогічний такт</a:t>
              </a:r>
              <a:endParaRPr lang="uk-UA" b="1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419872" y="5517232"/>
            <a:ext cx="2232248" cy="432048"/>
            <a:chOff x="3059832" y="5517232"/>
            <a:chExt cx="2232248" cy="432048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3059832" y="5517232"/>
              <a:ext cx="2160240" cy="432048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059832" y="5517232"/>
              <a:ext cx="2232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b="1" dirty="0" smtClean="0"/>
                <a:t>Педагогічна техніка</a:t>
              </a:r>
              <a:endParaRPr lang="uk-UA" b="1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156176" y="55172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Педагогічний оптимізм</a:t>
            </a:r>
            <a:endParaRPr lang="uk-UA" b="1" dirty="0"/>
          </a:p>
        </p:txBody>
      </p:sp>
      <p:cxnSp>
        <p:nvCxnSpPr>
          <p:cNvPr id="35" name="Прямая соединительная линия 34"/>
          <p:cNvCxnSpPr>
            <a:stCxn id="14" idx="3"/>
          </p:cNvCxnSpPr>
          <p:nvPr/>
        </p:nvCxnSpPr>
        <p:spPr>
          <a:xfrm>
            <a:off x="1979712" y="2452246"/>
            <a:ext cx="1728192" cy="976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3" idx="3"/>
            <a:endCxn id="4" idx="2"/>
          </p:cNvCxnSpPr>
          <p:nvPr/>
        </p:nvCxnSpPr>
        <p:spPr>
          <a:xfrm>
            <a:off x="2195736" y="3896182"/>
            <a:ext cx="1440160" cy="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4" idx="3"/>
            <a:endCxn id="27" idx="0"/>
          </p:cNvCxnSpPr>
          <p:nvPr/>
        </p:nvCxnSpPr>
        <p:spPr>
          <a:xfrm flipH="1">
            <a:off x="1583668" y="4431684"/>
            <a:ext cx="2305316" cy="1085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4" idx="4"/>
          </p:cNvCxnSpPr>
          <p:nvPr/>
        </p:nvCxnSpPr>
        <p:spPr>
          <a:xfrm>
            <a:off x="4499992" y="465313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4" idx="6"/>
            <a:endCxn id="9" idx="2"/>
          </p:cNvCxnSpPr>
          <p:nvPr/>
        </p:nvCxnSpPr>
        <p:spPr>
          <a:xfrm flipV="1">
            <a:off x="5364088" y="3825044"/>
            <a:ext cx="158417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4" idx="7"/>
            <a:endCxn id="15" idx="5"/>
          </p:cNvCxnSpPr>
          <p:nvPr/>
        </p:nvCxnSpPr>
        <p:spPr>
          <a:xfrm flipV="1">
            <a:off x="5111000" y="2456892"/>
            <a:ext cx="1324207" cy="9055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stCxn id="4" idx="0"/>
          </p:cNvCxnSpPr>
          <p:nvPr/>
        </p:nvCxnSpPr>
        <p:spPr>
          <a:xfrm flipV="1">
            <a:off x="4499992" y="2276872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>
            <a:stCxn id="32" idx="0"/>
          </p:cNvCxnSpPr>
          <p:nvPr/>
        </p:nvCxnSpPr>
        <p:spPr>
          <a:xfrm flipH="1" flipV="1">
            <a:off x="5220072" y="4365104"/>
            <a:ext cx="223224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74</Words>
  <Application>Microsoft Office PowerPoint</Application>
  <PresentationFormat>Экран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Marchenko Family</dc:creator>
  <cp:lastModifiedBy>Marchenko Family</cp:lastModifiedBy>
  <cp:revision>10</cp:revision>
  <dcterms:created xsi:type="dcterms:W3CDTF">2016-11-13T18:44:15Z</dcterms:created>
  <dcterms:modified xsi:type="dcterms:W3CDTF">2016-11-14T11:23:49Z</dcterms:modified>
</cp:coreProperties>
</file>