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60" r:id="rId4"/>
    <p:sldId id="261" r:id="rId5"/>
    <p:sldId id="280" r:id="rId6"/>
    <p:sldId id="258" r:id="rId7"/>
    <p:sldId id="262" r:id="rId8"/>
    <p:sldId id="281" r:id="rId9"/>
    <p:sldId id="26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65" r:id="rId23"/>
    <p:sldId id="274" r:id="rId24"/>
    <p:sldId id="297" r:id="rId25"/>
    <p:sldId id="298" r:id="rId26"/>
    <p:sldId id="267" r:id="rId27"/>
    <p:sldId id="296" r:id="rId28"/>
    <p:sldId id="273" r:id="rId29"/>
    <p:sldId id="29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4;&#1086;&#1085;&#1110;&#1090;&#1086;&#1088;&#1080;&#1085;&#1075;%20&#1030;%20&#1089;&#1077;&#1084;&#1077;&#1089;&#1090;&#1088;%20&#1087;&#1086;&#1095;&#1072;&#1090;&#1082;&#1086;&#1074;&#1072;%202017-2018%20&#1096;&#1082;&#1086;&#1083;&#1072;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6;&#1089;&#1085;.%20&#1110;%20&#1089;&#1090;.%20&#1030;%20&#1089;&#1077;&#1084;&#1077;&#1089;&#1090;&#1088;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4;&#1086;&#1085;&#1110;&#1090;&#1086;&#1088;&#1080;&#1085;&#1075;%20&#1030;%20&#1089;&#1077;&#1084;&#1077;&#1089;&#1090;&#1088;%20&#1087;&#1086;&#1095;&#1072;&#1090;&#1082;&#1086;&#1074;&#1072;%202017-2018%20&#1096;&#1082;&#1086;&#1083;&#1072;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6;&#1089;&#1085;.%20&#1110;%20&#1089;&#1090;.%20&#1030;%20&#1089;&#1077;&#1084;&#1077;&#1089;&#1090;&#1088;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4;&#1086;&#1085;&#1110;&#1090;&#1086;&#1088;&#1080;&#1085;&#1075;%20&#1030;%20&#1089;&#1077;&#1084;&#1077;&#1089;&#1090;&#1088;%20&#1087;&#1086;&#1095;&#1072;&#1090;&#1082;&#1086;&#1074;&#1072;%202017-2018%20&#1096;&#1082;&#1086;&#1083;&#1072;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52;&#1086;&#1085;&#1110;&#1090;&#1086;&#1088;&#1080;&#1085;&#1075;%20&#1085;&#1072;&#1074;&#1095;&#1072;&#1083;&#1100;&#1085;&#1080;&#1093;%20&#1076;&#1086;&#1089;&#1103;&#1075;&#1085;&#1077;&#1085;&#1100;%20&#1091;&#1095;&#1085;&#1110;&#1074;\2017-2018\&#1086;&#1089;&#1085;.%20&#1110;%20&#1089;&#1090;.%20&#1030;%20&#1089;&#1077;&#1084;&#1077;&#1089;&#1090;&#1088;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УКРАЇНСЬКА МОВА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Лист1!$C$1:$H$1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Лист1!$C$2:$H$2</c:f>
              <c:numCache>
                <c:formatCode>0.00%</c:formatCode>
                <c:ptCount val="6"/>
                <c:pt idx="0">
                  <c:v>7.6900000000000024E-2</c:v>
                </c:pt>
                <c:pt idx="1">
                  <c:v>0.1538000000000001</c:v>
                </c:pt>
                <c:pt idx="2">
                  <c:v>0.30770000000000008</c:v>
                </c:pt>
                <c:pt idx="3">
                  <c:v>0.1538000000000001</c:v>
                </c:pt>
                <c:pt idx="4">
                  <c:v>0.30770000000000008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Лист1!$B$3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Лист1!$C$1:$H$1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Лист1!$C$3:$H$3</c:f>
              <c:numCache>
                <c:formatCode>0.00%</c:formatCode>
                <c:ptCount val="6"/>
                <c:pt idx="0">
                  <c:v>7.1400000000000033E-2</c:v>
                </c:pt>
                <c:pt idx="1">
                  <c:v>7.1400000000000033E-2</c:v>
                </c:pt>
                <c:pt idx="2">
                  <c:v>0.4286000000000002</c:v>
                </c:pt>
                <c:pt idx="3">
                  <c:v>0.14290000000000011</c:v>
                </c:pt>
                <c:pt idx="4">
                  <c:v>0.14290000000000011</c:v>
                </c:pt>
                <c:pt idx="5">
                  <c:v>0.14290000000000011</c:v>
                </c:pt>
              </c:numCache>
            </c:numRef>
          </c:val>
        </c:ser>
        <c:shape val="cylinder"/>
        <c:axId val="44669568"/>
        <c:axId val="38465920"/>
        <c:axId val="0"/>
      </c:bar3DChart>
      <c:catAx>
        <c:axId val="446695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38465920"/>
        <c:crosses val="autoZero"/>
        <c:auto val="1"/>
        <c:lblAlgn val="ctr"/>
        <c:lblOffset val="100"/>
      </c:catAx>
      <c:valAx>
        <c:axId val="38465920"/>
        <c:scaling>
          <c:orientation val="minMax"/>
        </c:scaling>
        <c:axPos val="l"/>
        <c:majorGridlines/>
        <c:numFmt formatCode="0.00%" sourceLinked="1"/>
        <c:tickLblPos val="nextTo"/>
        <c:crossAx val="44669568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schemeClr val="accent2">
        <a:lumMod val="20000"/>
        <a:lumOff val="80000"/>
      </a:schemeClr>
    </a:solidFill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/>
            </a:pPr>
            <a:r>
              <a:rPr lang="ru-RU"/>
              <a:t>призові місця за останні 3 роки</a:t>
            </a:r>
          </a:p>
        </c:rich>
      </c:tx>
    </c:title>
    <c:view3D>
      <c:rAngAx val="1"/>
    </c:view3D>
    <c:sideWall>
      <c:spPr>
        <a:solidFill>
          <a:schemeClr val="accent3">
            <a:lumMod val="40000"/>
            <a:lumOff val="60000"/>
          </a:schemeClr>
        </a:solidFill>
      </c:spPr>
    </c:sideWall>
    <c:backWall>
      <c:spPr>
        <a:solidFill>
          <a:schemeClr val="accent3">
            <a:lumMod val="40000"/>
            <a:lumOff val="60000"/>
          </a:schemeClr>
        </a:solidFill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Лист1!$A$5</c:f>
              <c:strCache>
                <c:ptCount val="1"/>
                <c:pt idx="0">
                  <c:v>1 місце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Лист1!$B$4:$D$4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Лист1!$B$5:$D$5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Лист1!$A$6</c:f>
              <c:strCache>
                <c:ptCount val="1"/>
                <c:pt idx="0">
                  <c:v>2 місце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Лист1!$B$4:$D$4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Лист1!$B$6:$D$6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Лист1!$A$7</c:f>
              <c:strCache>
                <c:ptCount val="1"/>
                <c:pt idx="0">
                  <c:v>3 місце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Лист1!$B$4:$D$4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Лист1!$B$7:$D$7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hape val="cylinder"/>
        <c:axId val="73471872"/>
        <c:axId val="73473408"/>
        <c:axId val="0"/>
      </c:bar3DChart>
      <c:catAx>
        <c:axId val="7347187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73473408"/>
        <c:crosses val="autoZero"/>
        <c:auto val="1"/>
        <c:lblAlgn val="ctr"/>
        <c:lblOffset val="100"/>
      </c:catAx>
      <c:valAx>
        <c:axId val="734734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73471872"/>
        <c:crosses val="autoZero"/>
        <c:crossBetween val="between"/>
      </c:valAx>
    </c:plotArea>
    <c:legend>
      <c:legendPos val="r"/>
      <c:sp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</c:spPr>
      <c:txPr>
        <a:bodyPr/>
        <a:lstStyle/>
        <a:p>
          <a:pPr>
            <a:defRPr b="1"/>
          </a:pPr>
          <a:endParaRPr lang="uk-UA"/>
        </a:p>
      </c:txPr>
    </c:legend>
    <c:plotVisOnly val="1"/>
    <c:dispBlanksAs val="gap"/>
  </c:chart>
  <c:spPr>
    <a:solidFill>
      <a:schemeClr val="bg2"/>
    </a:solidFill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7"/>
  <c:chart>
    <c:title>
      <c:tx>
        <c:rich>
          <a:bodyPr/>
          <a:lstStyle/>
          <a:p>
            <a:pPr>
              <a:defRPr>
                <a:latin typeface="Arial Narrow" pitchFamily="34" charset="0"/>
              </a:defRPr>
            </a:pPr>
            <a:r>
              <a:rPr lang="ru-RU" sz="1800">
                <a:latin typeface="Arial Narrow" pitchFamily="34" charset="0"/>
              </a:rPr>
              <a:t>РНУ по предметах</a:t>
            </a:r>
          </a:p>
        </c:rich>
      </c:tx>
      <c:spPr>
        <a:noFill/>
        <a:ln w="25400">
          <a:noFill/>
        </a:ln>
      </c:spPr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339966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uk-UA"/>
              </a:p>
            </c:txPr>
            <c:showVal val="1"/>
          </c:dLbls>
          <c:cat>
            <c:strRef>
              <c:f>'РНУ+ДВ'!$B$1:$AF$1</c:f>
              <c:strCache>
                <c:ptCount val="31"/>
                <c:pt idx="0">
                  <c:v>Українська мова</c:v>
                </c:pt>
                <c:pt idx="1">
                  <c:v>літературне читання</c:v>
                </c:pt>
                <c:pt idx="2">
                  <c:v>Зарубіжна література</c:v>
                </c:pt>
                <c:pt idx="3">
                  <c:v>Англійська мова</c:v>
                </c:pt>
                <c:pt idx="4">
                  <c:v>художня культура 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Геометрія</c:v>
                </c:pt>
                <c:pt idx="8">
                  <c:v>Інформатика</c:v>
                </c:pt>
                <c:pt idx="9">
                  <c:v>Історія України</c:v>
                </c:pt>
                <c:pt idx="10">
                  <c:v>Всесвітня історія</c:v>
                </c:pt>
                <c:pt idx="11">
                  <c:v>Людина і світ</c:v>
                </c:pt>
                <c:pt idx="12">
                  <c:v>Правознавство</c:v>
                </c:pt>
                <c:pt idx="13">
                  <c:v>Природознавство</c:v>
                </c:pt>
                <c:pt idx="14">
                  <c:v>Географія</c:v>
                </c:pt>
                <c:pt idx="15">
                  <c:v>Основи економіки</c:v>
                </c:pt>
                <c:pt idx="16">
                  <c:v>Харківщинознавство</c:v>
                </c:pt>
                <c:pt idx="17">
                  <c:v>Біологія</c:v>
                </c:pt>
                <c:pt idx="18">
                  <c:v>Астрономія</c:v>
                </c:pt>
                <c:pt idx="19">
                  <c:v>Фізика</c:v>
                </c:pt>
                <c:pt idx="20">
                  <c:v>Хімія</c:v>
                </c:pt>
                <c:pt idx="21">
                  <c:v>літературне читання(рос.)</c:v>
                </c:pt>
                <c:pt idx="22">
                  <c:v>Етика</c:v>
                </c:pt>
                <c:pt idx="23">
                  <c:v>Російська мова</c:v>
                </c:pt>
                <c:pt idx="24">
                  <c:v>Музика</c:v>
                </c:pt>
                <c:pt idx="25">
                  <c:v>Образотворче мистецтво</c:v>
                </c:pt>
                <c:pt idx="26">
                  <c:v>Фізкультура</c:v>
                </c:pt>
                <c:pt idx="27">
                  <c:v>Основи здоровя</c:v>
                </c:pt>
                <c:pt idx="28">
                  <c:v>Креслення</c:v>
                </c:pt>
                <c:pt idx="29">
                  <c:v>ДПЮ</c:v>
                </c:pt>
                <c:pt idx="30">
                  <c:v>Трудове навчання</c:v>
                </c:pt>
              </c:strCache>
            </c:strRef>
          </c:cat>
          <c:val>
            <c:numRef>
              <c:f>'РНУ+ДВ'!$B$14:$AF$14</c:f>
              <c:numCache>
                <c:formatCode>0.00</c:formatCode>
                <c:ptCount val="31"/>
                <c:pt idx="0">
                  <c:v>0.73611111111111105</c:v>
                </c:pt>
                <c:pt idx="1">
                  <c:v>0.80833333333333324</c:v>
                </c:pt>
                <c:pt idx="2">
                  <c:v>0</c:v>
                </c:pt>
                <c:pt idx="3">
                  <c:v>0.71805555555555622</c:v>
                </c:pt>
                <c:pt idx="4">
                  <c:v>0</c:v>
                </c:pt>
                <c:pt idx="5">
                  <c:v>0.74444444444444513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0.82777777777777783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0.91666666666666652</c:v>
                </c:pt>
                <c:pt idx="22">
                  <c:v>0</c:v>
                </c:pt>
                <c:pt idx="23">
                  <c:v>0.72361111111111165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</c:numCache>
            </c:numRef>
          </c:val>
        </c:ser>
        <c:gapWidth val="75"/>
        <c:overlap val="-25"/>
        <c:axId val="44717568"/>
        <c:axId val="44719104"/>
      </c:barChart>
      <c:catAx>
        <c:axId val="447175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540000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4719104"/>
        <c:crosses val="autoZero"/>
        <c:auto val="1"/>
        <c:lblAlgn val="ctr"/>
        <c:lblOffset val="100"/>
      </c:catAx>
      <c:valAx>
        <c:axId val="44719104"/>
        <c:scaling>
          <c:orientation val="minMax"/>
          <c:max val="1"/>
        </c:scaling>
        <c:axPos val="l"/>
        <c:majorGridlines/>
        <c:numFmt formatCode="0.0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4717568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plotVisOnly val="1"/>
    <c:dispBlanksAs val="gap"/>
  </c:chart>
  <c:spPr>
    <a:solidFill>
      <a:srgbClr val="FFFF00"/>
    </a:solidFill>
    <a:ln w="3175">
      <a:solidFill>
        <a:srgbClr val="808080"/>
      </a:solidFill>
      <a:prstDash val="solid"/>
    </a:ln>
  </c:spPr>
  <c:txPr>
    <a:bodyPr/>
    <a:lstStyle/>
    <a:p>
      <a:pPr>
        <a:defRPr sz="1050">
          <a:solidFill>
            <a:srgbClr val="FFFF00"/>
          </a:solidFill>
        </a:defRPr>
      </a:pPr>
      <a:endParaRPr lang="uk-UA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7"/>
  <c:chart>
    <c:title>
      <c:tx>
        <c:rich>
          <a:bodyPr/>
          <a:lstStyle/>
          <a:p>
            <a:pPr>
              <a:defRPr>
                <a:latin typeface="Arial Narrow" pitchFamily="34" charset="0"/>
              </a:defRPr>
            </a:pPr>
            <a:r>
              <a:rPr lang="ru-RU" sz="1800">
                <a:latin typeface="Arial Narrow" pitchFamily="34" charset="0"/>
              </a:rPr>
              <a:t>РНУ по предметах</a:t>
            </a:r>
          </a:p>
        </c:rich>
      </c:tx>
      <c:spPr>
        <a:noFill/>
        <a:ln w="25400">
          <a:noFill/>
        </a:ln>
      </c:spPr>
    </c:title>
    <c:plotArea>
      <c:layout/>
      <c:barChart>
        <c:barDir val="col"/>
        <c:grouping val="clustered"/>
        <c:ser>
          <c:idx val="0"/>
          <c:order val="0"/>
          <c:spPr>
            <a:gradFill rotWithShape="0">
              <a:gsLst>
                <a:gs pos="0">
                  <a:srgbClr val="0000FF"/>
                </a:gs>
                <a:gs pos="100000">
                  <a:srgbClr val="00FFFF"/>
                </a:gs>
              </a:gsLst>
              <a:path path="rect">
                <a:fillToRect l="50000" t="50000" r="50000" b="50000"/>
              </a:path>
            </a:gra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uk-UA"/>
              </a:p>
            </c:txPr>
            <c:showVal val="1"/>
          </c:dLbls>
          <c:cat>
            <c:strRef>
              <c:f>'РНУ+ДВ'!$B$1:$AF$1</c:f>
              <c:strCache>
                <c:ptCount val="31"/>
                <c:pt idx="0">
                  <c:v>Українська мова</c:v>
                </c:pt>
                <c:pt idx="1">
                  <c:v>Українська література</c:v>
                </c:pt>
                <c:pt idx="2">
                  <c:v>Зарубіжна література</c:v>
                </c:pt>
                <c:pt idx="3">
                  <c:v>Англійська мова</c:v>
                </c:pt>
                <c:pt idx="4">
                  <c:v>художня культура </c:v>
                </c:pt>
                <c:pt idx="5">
                  <c:v>Математика</c:v>
                </c:pt>
                <c:pt idx="6">
                  <c:v>Алгебра</c:v>
                </c:pt>
                <c:pt idx="7">
                  <c:v>Геометрія</c:v>
                </c:pt>
                <c:pt idx="8">
                  <c:v>Інформатика</c:v>
                </c:pt>
                <c:pt idx="9">
                  <c:v>Історія України</c:v>
                </c:pt>
                <c:pt idx="10">
                  <c:v>Всесвітня історія</c:v>
                </c:pt>
                <c:pt idx="11">
                  <c:v>Людина і світ</c:v>
                </c:pt>
                <c:pt idx="12">
                  <c:v>Правознавство</c:v>
                </c:pt>
                <c:pt idx="13">
                  <c:v>Природознавство</c:v>
                </c:pt>
                <c:pt idx="14">
                  <c:v>Географія</c:v>
                </c:pt>
                <c:pt idx="15">
                  <c:v>Основи економіки</c:v>
                </c:pt>
                <c:pt idx="16">
                  <c:v>Харківщинознавство</c:v>
                </c:pt>
                <c:pt idx="17">
                  <c:v>Біологія</c:v>
                </c:pt>
                <c:pt idx="18">
                  <c:v>Астрономія</c:v>
                </c:pt>
                <c:pt idx="19">
                  <c:v>Фізика</c:v>
                </c:pt>
                <c:pt idx="20">
                  <c:v>Хімія</c:v>
                </c:pt>
                <c:pt idx="21">
                  <c:v>країнознавство</c:v>
                </c:pt>
                <c:pt idx="22">
                  <c:v>Етика</c:v>
                </c:pt>
                <c:pt idx="23">
                  <c:v>Російська мова</c:v>
                </c:pt>
                <c:pt idx="24">
                  <c:v>Музика</c:v>
                </c:pt>
                <c:pt idx="25">
                  <c:v>Образотворче мистецтво</c:v>
                </c:pt>
                <c:pt idx="26">
                  <c:v>Фізкультура</c:v>
                </c:pt>
                <c:pt idx="27">
                  <c:v>Основи здоровя</c:v>
                </c:pt>
                <c:pt idx="28">
                  <c:v>екологія</c:v>
                </c:pt>
                <c:pt idx="29">
                  <c:v>ДПЮ</c:v>
                </c:pt>
                <c:pt idx="30">
                  <c:v>Трудове навчання</c:v>
                </c:pt>
              </c:strCache>
            </c:strRef>
          </c:cat>
          <c:val>
            <c:numRef>
              <c:f>'РНУ+ДВ'!$B$14:$AF$14</c:f>
              <c:numCache>
                <c:formatCode>0.00</c:formatCode>
                <c:ptCount val="31"/>
                <c:pt idx="0">
                  <c:v>0.71197211779448677</c:v>
                </c:pt>
                <c:pt idx="1">
                  <c:v>0.75992324561403579</c:v>
                </c:pt>
                <c:pt idx="2">
                  <c:v>0.78271459899749352</c:v>
                </c:pt>
                <c:pt idx="3">
                  <c:v>0.66921679197994921</c:v>
                </c:pt>
                <c:pt idx="4">
                  <c:v>0.91249999999999998</c:v>
                </c:pt>
                <c:pt idx="5">
                  <c:v>0.64385964912280769</c:v>
                </c:pt>
                <c:pt idx="6">
                  <c:v>0.59749342105263092</c:v>
                </c:pt>
                <c:pt idx="7">
                  <c:v>0.58646491228070152</c:v>
                </c:pt>
                <c:pt idx="8">
                  <c:v>0.8095441729323305</c:v>
                </c:pt>
                <c:pt idx="9">
                  <c:v>0.67967418546365965</c:v>
                </c:pt>
                <c:pt idx="10">
                  <c:v>0.65342982456140453</c:v>
                </c:pt>
                <c:pt idx="11">
                  <c:v>0.7750000000000008</c:v>
                </c:pt>
                <c:pt idx="12">
                  <c:v>0.7083333333333337</c:v>
                </c:pt>
                <c:pt idx="13">
                  <c:v>0.71666666666666667</c:v>
                </c:pt>
                <c:pt idx="14">
                  <c:v>0.65894736842105261</c:v>
                </c:pt>
                <c:pt idx="15">
                  <c:v>0.72500000000000053</c:v>
                </c:pt>
                <c:pt idx="16">
                  <c:v>0.63875000000000071</c:v>
                </c:pt>
                <c:pt idx="17">
                  <c:v>0.65844298245614064</c:v>
                </c:pt>
                <c:pt idx="18">
                  <c:v>0</c:v>
                </c:pt>
                <c:pt idx="19">
                  <c:v>0.68699780701754443</c:v>
                </c:pt>
                <c:pt idx="20">
                  <c:v>0.60519298245614062</c:v>
                </c:pt>
                <c:pt idx="21">
                  <c:v>0</c:v>
                </c:pt>
                <c:pt idx="22">
                  <c:v>0.74305555555555625</c:v>
                </c:pt>
                <c:pt idx="23">
                  <c:v>0.66227192982456162</c:v>
                </c:pt>
                <c:pt idx="24">
                  <c:v>0.97339181286549825</c:v>
                </c:pt>
                <c:pt idx="25">
                  <c:v>0.84829166666666722</c:v>
                </c:pt>
                <c:pt idx="26">
                  <c:v>0.87816527484719764</c:v>
                </c:pt>
                <c:pt idx="27">
                  <c:v>0.77386184210526365</c:v>
                </c:pt>
                <c:pt idx="28">
                  <c:v>0.75000000000000056</c:v>
                </c:pt>
                <c:pt idx="29">
                  <c:v>0.97500000000000053</c:v>
                </c:pt>
                <c:pt idx="30">
                  <c:v>0.90760694349510163</c:v>
                </c:pt>
              </c:numCache>
            </c:numRef>
          </c:val>
        </c:ser>
        <c:gapWidth val="75"/>
        <c:overlap val="-25"/>
        <c:axId val="45681280"/>
        <c:axId val="45687168"/>
      </c:barChart>
      <c:catAx>
        <c:axId val="456812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-540000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687168"/>
        <c:crosses val="autoZero"/>
        <c:auto val="1"/>
        <c:lblAlgn val="ctr"/>
        <c:lblOffset val="100"/>
      </c:catAx>
      <c:valAx>
        <c:axId val="45687168"/>
        <c:scaling>
          <c:orientation val="minMax"/>
          <c:max val="1"/>
        </c:scaling>
        <c:axPos val="l"/>
        <c:majorGridlines/>
        <c:numFmt formatCode="0.0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681280"/>
        <c:crosses val="autoZero"/>
        <c:crossBetween val="between"/>
      </c:valAx>
      <c:spPr>
        <a:solidFill>
          <a:srgbClr val="FFFF00"/>
        </a:solidFill>
        <a:ln w="25400">
          <a:noFill/>
        </a:ln>
      </c:spPr>
    </c:plotArea>
    <c:plotVisOnly val="1"/>
    <c:dispBlanksAs val="gap"/>
  </c:chart>
  <c:spPr>
    <a:solidFill>
      <a:srgbClr val="FFFF00"/>
    </a:solidFill>
    <a:ln w="3175">
      <a:solidFill>
        <a:srgbClr val="808080"/>
      </a:solidFill>
      <a:prstDash val="solid"/>
    </a:ln>
  </c:spPr>
  <c:txPr>
    <a:bodyPr/>
    <a:lstStyle/>
    <a:p>
      <a:pPr>
        <a:defRPr sz="1050">
          <a:solidFill>
            <a:srgbClr val="FFFF00"/>
          </a:solidFill>
        </a:defRPr>
      </a:pPr>
      <a:endParaRPr lang="uk-UA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6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6600"/>
                </a:solidFill>
                <a:latin typeface="Arial Narrow"/>
                <a:ea typeface="Arial Narrow"/>
                <a:cs typeface="Arial Narrow"/>
              </a:defRPr>
            </a:pPr>
            <a:r>
              <a:rPr lang="uk-UA"/>
              <a:t>Кількість учнів на достатньому та високому рівні</a:t>
            </a:r>
          </a:p>
        </c:rich>
      </c:tx>
      <c:layout>
        <c:manualLayout>
          <c:xMode val="edge"/>
          <c:yMode val="edge"/>
          <c:x val="0.27334178566662232"/>
          <c:y val="2.2813688212927799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4.4705191512077962E-2"/>
          <c:y val="0.1111090486312785"/>
          <c:w val="0.93380381689576963"/>
          <c:h val="0.67995149845813196"/>
        </c:manualLayout>
      </c:layout>
      <c:barChart>
        <c:barDir val="col"/>
        <c:grouping val="clustered"/>
        <c:ser>
          <c:idx val="0"/>
          <c:order val="0"/>
          <c:tx>
            <c:v>На достатньому рівні</c:v>
          </c:tx>
          <c:spPr>
            <a:solidFill>
              <a:srgbClr val="00B050"/>
            </a:solidFill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6600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5"/>
                <c:pt idx="0">
                  <c:v>3</c:v>
                </c:pt>
                <c:pt idx="2">
                  <c:v>4-а</c:v>
                </c:pt>
                <c:pt idx="4">
                  <c:v>4-б</c:v>
                </c:pt>
              </c:strCache>
            </c:strRef>
          </c:cat>
          <c:val>
            <c:numRef>
              <c:f>'РНУ+ДВ'!$AH$2:$AH$13</c:f>
              <c:numCache>
                <c:formatCode>General</c:formatCode>
                <c:ptCount val="12"/>
                <c:pt idx="0">
                  <c:v>16</c:v>
                </c:pt>
                <c:pt idx="2">
                  <c:v>13</c:v>
                </c:pt>
                <c:pt idx="4">
                  <c:v>9</c:v>
                </c:pt>
                <c:pt idx="6">
                  <c:v>0</c:v>
                </c:pt>
                <c:pt idx="8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ser>
          <c:idx val="1"/>
          <c:order val="1"/>
          <c:tx>
            <c:v>На високому рівні</c:v>
          </c:tx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6600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5"/>
                <c:pt idx="0">
                  <c:v>3</c:v>
                </c:pt>
                <c:pt idx="2">
                  <c:v>4-а</c:v>
                </c:pt>
                <c:pt idx="4">
                  <c:v>4-б</c:v>
                </c:pt>
              </c:strCache>
            </c:strRef>
          </c:cat>
          <c:val>
            <c:numRef>
              <c:f>'РНУ+ДВ'!$AI$2:$AI$13</c:f>
              <c:numCache>
                <c:formatCode>General</c:formatCode>
                <c:ptCount val="12"/>
                <c:pt idx="0">
                  <c:v>2</c:v>
                </c:pt>
                <c:pt idx="2">
                  <c:v>2</c:v>
                </c:pt>
                <c:pt idx="4">
                  <c:v>1</c:v>
                </c:pt>
                <c:pt idx="6">
                  <c:v>0</c:v>
                </c:pt>
                <c:pt idx="8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gapWidth val="25"/>
        <c:overlap val="36"/>
        <c:axId val="45737088"/>
        <c:axId val="45738624"/>
      </c:barChart>
      <c:catAx>
        <c:axId val="45737088"/>
        <c:scaling>
          <c:orientation val="minMax"/>
        </c:scaling>
        <c:axPos val="b"/>
        <c:numFmt formatCode="@" sourceLinked="1"/>
        <c:majorTickMark val="none"/>
        <c:tickLblPos val="nextTo"/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738624"/>
        <c:crosses val="autoZero"/>
        <c:auto val="1"/>
        <c:lblAlgn val="ctr"/>
        <c:lblOffset val="100"/>
      </c:catAx>
      <c:valAx>
        <c:axId val="457386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737088"/>
        <c:crosses val="autoZero"/>
        <c:crossBetween val="between"/>
      </c:valAx>
      <c:spPr>
        <a:solidFill>
          <a:srgbClr val="FFFF99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36949170336758802"/>
          <c:y val="0.92775745237168661"/>
          <c:w val="0.25084754659904795"/>
          <c:h val="5.323193916349811E-2"/>
        </c:manualLayout>
      </c:layout>
      <c:txPr>
        <a:bodyPr/>
        <a:lstStyle/>
        <a:p>
          <a:pPr>
            <a:defRPr sz="1010" b="1" i="0" u="none" strike="noStrike" baseline="0">
              <a:solidFill>
                <a:srgbClr val="FF0000"/>
              </a:solidFill>
              <a:latin typeface="Arial Narrow"/>
              <a:ea typeface="Arial Narrow"/>
              <a:cs typeface="Arial Narrow"/>
            </a:defRPr>
          </a:pPr>
          <a:endParaRPr lang="uk-UA"/>
        </a:p>
      </c:txPr>
    </c:legend>
    <c:plotVisOnly val="1"/>
    <c:dispBlanksAs val="gap"/>
  </c:chart>
  <c:spPr>
    <a:solidFill>
      <a:srgbClr val="FFFF99"/>
    </a:solidFill>
    <a:ln w="3175">
      <a:solidFill>
        <a:srgbClr val="808080"/>
      </a:solidFill>
      <a:prstDash val="solid"/>
    </a:ln>
  </c:sp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6600"/>
                </a:solidFill>
                <a:latin typeface="Arial Narrow"/>
                <a:ea typeface="Arial Narrow"/>
                <a:cs typeface="Arial Narrow"/>
              </a:defRPr>
            </a:pPr>
            <a:r>
              <a:rPr lang="uk-UA"/>
              <a:t>Кількість учнів на достатньому та високому рівні 2017-2018 н.р. </a:t>
            </a:r>
          </a:p>
        </c:rich>
      </c:tx>
      <c:layout>
        <c:manualLayout>
          <c:xMode val="edge"/>
          <c:yMode val="edge"/>
          <c:x val="0.27457636015837045"/>
          <c:y val="2.851711026615973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4.4705191512077962E-2"/>
          <c:y val="0.1111090486312785"/>
          <c:w val="0.93380381689576963"/>
          <c:h val="0.67995149845813196"/>
        </c:manualLayout>
      </c:layout>
      <c:barChart>
        <c:barDir val="col"/>
        <c:grouping val="clustered"/>
        <c:ser>
          <c:idx val="0"/>
          <c:order val="0"/>
          <c:tx>
            <c:v>На достатньому рівні</c:v>
          </c:tx>
          <c:spPr>
            <a:solidFill>
              <a:srgbClr val="00B050"/>
            </a:solidFill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6600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12"/>
                <c:pt idx="0">
                  <c:v>5</c:v>
                </c:pt>
                <c:pt idx="2">
                  <c:v>6</c:v>
                </c:pt>
                <c:pt idx="4">
                  <c:v>7</c:v>
                </c:pt>
                <c:pt idx="6">
                  <c:v>8</c:v>
                </c:pt>
                <c:pt idx="8">
                  <c:v>9</c:v>
                </c:pt>
                <c:pt idx="10">
                  <c:v>10</c:v>
                </c:pt>
                <c:pt idx="11">
                  <c:v>11</c:v>
                </c:pt>
              </c:strCache>
            </c:strRef>
          </c:cat>
          <c:val>
            <c:numRef>
              <c:f>'РНУ+ДВ'!$AH$2:$AH$13</c:f>
              <c:numCache>
                <c:formatCode>General</c:formatCode>
                <c:ptCount val="12"/>
                <c:pt idx="0">
                  <c:v>6</c:v>
                </c:pt>
                <c:pt idx="2">
                  <c:v>9</c:v>
                </c:pt>
                <c:pt idx="4">
                  <c:v>2</c:v>
                </c:pt>
                <c:pt idx="6">
                  <c:v>6</c:v>
                </c:pt>
                <c:pt idx="8">
                  <c:v>5</c:v>
                </c:pt>
                <c:pt idx="10">
                  <c:v>0</c:v>
                </c:pt>
                <c:pt idx="11">
                  <c:v>5</c:v>
                </c:pt>
              </c:numCache>
            </c:numRef>
          </c:val>
        </c:ser>
        <c:ser>
          <c:idx val="1"/>
          <c:order val="1"/>
          <c:tx>
            <c:v>На високому рівні</c:v>
          </c:tx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FF6600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12"/>
                <c:pt idx="0">
                  <c:v>5</c:v>
                </c:pt>
                <c:pt idx="2">
                  <c:v>6</c:v>
                </c:pt>
                <c:pt idx="4">
                  <c:v>7</c:v>
                </c:pt>
                <c:pt idx="6">
                  <c:v>8</c:v>
                </c:pt>
                <c:pt idx="8">
                  <c:v>9</c:v>
                </c:pt>
                <c:pt idx="10">
                  <c:v>10</c:v>
                </c:pt>
                <c:pt idx="11">
                  <c:v>11</c:v>
                </c:pt>
              </c:strCache>
            </c:strRef>
          </c:cat>
          <c:val>
            <c:numRef>
              <c:f>'РНУ+ДВ'!$AI$2:$AI$13</c:f>
              <c:numCache>
                <c:formatCode>General</c:formatCode>
                <c:ptCount val="12"/>
                <c:pt idx="0">
                  <c:v>1</c:v>
                </c:pt>
                <c:pt idx="2">
                  <c:v>0</c:v>
                </c:pt>
                <c:pt idx="4">
                  <c:v>0</c:v>
                </c:pt>
                <c:pt idx="6">
                  <c:v>0</c:v>
                </c:pt>
                <c:pt idx="8">
                  <c:v>2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</c:ser>
        <c:gapWidth val="25"/>
        <c:overlap val="36"/>
        <c:axId val="45907968"/>
        <c:axId val="45909504"/>
      </c:barChart>
      <c:catAx>
        <c:axId val="45907968"/>
        <c:scaling>
          <c:orientation val="minMax"/>
        </c:scaling>
        <c:axPos val="b"/>
        <c:numFmt formatCode="@" sourceLinked="1"/>
        <c:majorTickMark val="none"/>
        <c:tickLblPos val="nextTo"/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909504"/>
        <c:crosses val="autoZero"/>
        <c:auto val="1"/>
        <c:lblAlgn val="ctr"/>
        <c:lblOffset val="100"/>
      </c:catAx>
      <c:valAx>
        <c:axId val="459095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907968"/>
        <c:crosses val="autoZero"/>
        <c:crossBetween val="between"/>
      </c:valAx>
      <c:spPr>
        <a:solidFill>
          <a:srgbClr val="FFFF99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36949170336758802"/>
          <c:y val="0.92775745237168661"/>
          <c:w val="0.25084754659904795"/>
          <c:h val="5.323193916349811E-2"/>
        </c:manualLayout>
      </c:layout>
      <c:txPr>
        <a:bodyPr/>
        <a:lstStyle/>
        <a:p>
          <a:pPr>
            <a:defRPr sz="1010" b="1" i="0" u="none" strike="noStrike" baseline="0">
              <a:solidFill>
                <a:srgbClr val="FF0000"/>
              </a:solidFill>
              <a:latin typeface="Arial Narrow"/>
              <a:ea typeface="Arial Narrow"/>
              <a:cs typeface="Arial Narrow"/>
            </a:defRPr>
          </a:pPr>
          <a:endParaRPr lang="uk-UA"/>
        </a:p>
      </c:txPr>
    </c:legend>
    <c:plotVisOnly val="1"/>
    <c:dispBlanksAs val="gap"/>
  </c:chart>
  <c:spPr>
    <a:solidFill>
      <a:srgbClr val="FFFF99"/>
    </a:solidFill>
    <a:ln w="3175">
      <a:solidFill>
        <a:srgbClr val="808080"/>
      </a:solidFill>
      <a:prstDash val="solid"/>
    </a:ln>
  </c:sp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0000"/>
                </a:solidFill>
                <a:latin typeface="Arial Narrow"/>
                <a:ea typeface="Arial Narrow"/>
                <a:cs typeface="Arial Narrow"/>
              </a:defRPr>
            </a:pPr>
            <a:r>
              <a:rPr lang="uk-UA"/>
              <a:t>Рейтинг класів</a:t>
            </a:r>
          </a:p>
        </c:rich>
      </c:tx>
      <c:spPr>
        <a:noFill/>
        <a:ln w="25400">
          <a:noFill/>
        </a:ln>
      </c:spPr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5"/>
                <c:pt idx="0">
                  <c:v>3</c:v>
                </c:pt>
                <c:pt idx="2">
                  <c:v>4-а</c:v>
                </c:pt>
                <c:pt idx="4">
                  <c:v>4-б</c:v>
                </c:pt>
              </c:strCache>
            </c:strRef>
          </c:cat>
          <c:val>
            <c:numRef>
              <c:f>'РНУ+ДВ'!$AG$2:$AG$13</c:f>
              <c:numCache>
                <c:formatCode>General</c:formatCode>
                <c:ptCount val="12"/>
                <c:pt idx="0" formatCode="0.00">
                  <c:v>0.76111111111111163</c:v>
                </c:pt>
                <c:pt idx="2" formatCode="0.00">
                  <c:v>0.75416666666666676</c:v>
                </c:pt>
                <c:pt idx="4" formatCode="0.00">
                  <c:v>0.78571428571428559</c:v>
                </c:pt>
                <c:pt idx="6" formatCode="0.00">
                  <c:v>0</c:v>
                </c:pt>
                <c:pt idx="8" formatCode="0.00">
                  <c:v>0</c:v>
                </c:pt>
                <c:pt idx="10" formatCode="0.00">
                  <c:v>0</c:v>
                </c:pt>
                <c:pt idx="11" formatCode="0.00">
                  <c:v>0</c:v>
                </c:pt>
              </c:numCache>
            </c:numRef>
          </c:val>
        </c:ser>
        <c:gapWidth val="75"/>
        <c:overlap val="-25"/>
        <c:axId val="45954944"/>
        <c:axId val="45956480"/>
      </c:barChart>
      <c:catAx>
        <c:axId val="45954944"/>
        <c:scaling>
          <c:orientation val="minMax"/>
        </c:scaling>
        <c:axPos val="b"/>
        <c:numFmt formatCode="@" sourceLinked="1"/>
        <c:majorTickMark val="none"/>
        <c:tickLblPos val="nextTo"/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956480"/>
        <c:crosses val="autoZero"/>
        <c:auto val="1"/>
        <c:lblAlgn val="ctr"/>
        <c:lblOffset val="100"/>
      </c:catAx>
      <c:valAx>
        <c:axId val="45956480"/>
        <c:scaling>
          <c:orientation val="minMax"/>
        </c:scaling>
        <c:axPos val="l"/>
        <c:majorGridlines/>
        <c:numFmt formatCode="0.0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uk-UA"/>
          </a:p>
        </c:txPr>
        <c:crossAx val="45954944"/>
        <c:crosses val="autoZero"/>
        <c:crossBetween val="between"/>
      </c:valAx>
      <c:spPr>
        <a:solidFill>
          <a:srgbClr val="FFCC99"/>
        </a:solidFill>
        <a:ln w="25400">
          <a:noFill/>
        </a:ln>
      </c:spPr>
    </c:plotArea>
    <c:plotVisOnly val="1"/>
    <c:dispBlanksAs val="gap"/>
  </c:chart>
  <c:spPr>
    <a:solidFill>
      <a:srgbClr val="FFCC99"/>
    </a:solidFill>
    <a:ln w="3175">
      <a:solidFill>
        <a:srgbClr val="808080"/>
      </a:solidFill>
      <a:prstDash val="solid"/>
    </a:ln>
  </c:sp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6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FF0000"/>
                </a:solidFill>
                <a:latin typeface="Arial Narrow"/>
                <a:ea typeface="Arial Narrow"/>
                <a:cs typeface="Arial Narrow"/>
              </a:defRPr>
            </a:pPr>
            <a:r>
              <a:rPr lang="uk-UA"/>
              <a:t> рейтинг класів 2017-2018 н.р. </a:t>
            </a:r>
          </a:p>
        </c:rich>
      </c:tx>
      <c:layout>
        <c:manualLayout>
          <c:xMode val="edge"/>
          <c:yMode val="edge"/>
          <c:x val="0.48047538200339557"/>
          <c:y val="1.927710843373494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6.1969439728353143E-2"/>
          <c:y val="0.17831346281233901"/>
          <c:w val="0.9252971137521222"/>
          <c:h val="0.6313260440112525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00"/>
            </a:solidFill>
            <a:ln w="25400">
              <a:noFill/>
            </a:ln>
            <a:effectLst>
              <a:outerShdw dist="35921" dir="2700000" algn="br">
                <a:srgbClr val="000000"/>
              </a:outerShdw>
            </a:effectLst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uk-UA"/>
              </a:p>
            </c:txPr>
            <c:showVal val="1"/>
          </c:dLbls>
          <c:cat>
            <c:strRef>
              <c:f>'РНУ+ДВ'!$A$2:$A$13</c:f>
              <c:strCache>
                <c:ptCount val="12"/>
                <c:pt idx="0">
                  <c:v>5</c:v>
                </c:pt>
                <c:pt idx="2">
                  <c:v>6</c:v>
                </c:pt>
                <c:pt idx="4">
                  <c:v>7</c:v>
                </c:pt>
                <c:pt idx="6">
                  <c:v>8</c:v>
                </c:pt>
                <c:pt idx="8">
                  <c:v>9</c:v>
                </c:pt>
                <c:pt idx="10">
                  <c:v>10</c:v>
                </c:pt>
                <c:pt idx="11">
                  <c:v>11</c:v>
                </c:pt>
              </c:strCache>
            </c:strRef>
          </c:cat>
          <c:val>
            <c:numRef>
              <c:f>'РНУ+ДВ'!$AG$2:$AG$13</c:f>
              <c:numCache>
                <c:formatCode>General</c:formatCode>
                <c:ptCount val="12"/>
                <c:pt idx="0" formatCode="0.00">
                  <c:v>0.80333333333333334</c:v>
                </c:pt>
                <c:pt idx="2" formatCode="0.00">
                  <c:v>0.75625913742690065</c:v>
                </c:pt>
                <c:pt idx="4" formatCode="0.00">
                  <c:v>0.63781163434903143</c:v>
                </c:pt>
                <c:pt idx="6" formatCode="0.00">
                  <c:v>0.69997711670480622</c:v>
                </c:pt>
                <c:pt idx="8" formatCode="0.00">
                  <c:v>0.74192708333333401</c:v>
                </c:pt>
                <c:pt idx="10" formatCode="0.00">
                  <c:v>0.73707664884135449</c:v>
                </c:pt>
                <c:pt idx="11" formatCode="0.00">
                  <c:v>0.78552631578947352</c:v>
                </c:pt>
              </c:numCache>
            </c:numRef>
          </c:val>
        </c:ser>
        <c:gapWidth val="75"/>
        <c:overlap val="-25"/>
        <c:axId val="45976576"/>
        <c:axId val="45998848"/>
      </c:barChart>
      <c:catAx>
        <c:axId val="45976576"/>
        <c:scaling>
          <c:orientation val="minMax"/>
        </c:scaling>
        <c:axPos val="b"/>
        <c:numFmt formatCode="@" sourceLinked="1"/>
        <c:majorTickMark val="none"/>
        <c:tickLblPos val="nextTo"/>
        <c:spPr>
          <a:ln w="3175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uk-UA"/>
          </a:p>
        </c:txPr>
        <c:crossAx val="45998848"/>
        <c:crosses val="autoZero"/>
        <c:auto val="1"/>
        <c:lblAlgn val="ctr"/>
        <c:lblOffset val="100"/>
        <c:tickLblSkip val="1"/>
        <c:tickMarkSkip val="1"/>
      </c:catAx>
      <c:valAx>
        <c:axId val="45998848"/>
        <c:scaling>
          <c:orientation val="minMax"/>
        </c:scaling>
        <c:axPos val="l"/>
        <c:majorGridlines>
          <c:spPr>
            <a:ln w="3175">
              <a:solidFill>
                <a:srgbClr val="808080"/>
              </a:solidFill>
              <a:prstDash val="solid"/>
            </a:ln>
          </c:spPr>
        </c:majorGridlines>
        <c:numFmt formatCode="0.00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uk-UA"/>
          </a:p>
        </c:txPr>
        <c:crossAx val="45976576"/>
        <c:crosses val="autoZero"/>
        <c:crossBetween val="between"/>
      </c:valAx>
      <c:spPr>
        <a:solidFill>
          <a:srgbClr val="FFCC99"/>
        </a:solidFill>
        <a:ln w="25400">
          <a:noFill/>
        </a:ln>
      </c:spPr>
    </c:plotArea>
    <c:plotVisOnly val="1"/>
    <c:dispBlanksAs val="gap"/>
  </c:chart>
  <c:spPr>
    <a:solidFill>
      <a:srgbClr val="FFCC99"/>
    </a:solidFill>
    <a:ln w="3175">
      <a:solidFill>
        <a:srgbClr val="80808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ІСТОРІЯ України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Лист1!$B$7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Лист1!$C$6:$H$6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Лист1!$C$7:$H$7</c:f>
              <c:numCache>
                <c:formatCode>0.00%</c:formatCode>
                <c:ptCount val="6"/>
                <c:pt idx="0">
                  <c:v>0.18180000000000004</c:v>
                </c:pt>
                <c:pt idx="1">
                  <c:v>0.2727</c:v>
                </c:pt>
                <c:pt idx="2">
                  <c:v>0.3636000000000002</c:v>
                </c:pt>
                <c:pt idx="3">
                  <c:v>0.18180000000000004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Лист1!$B$8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Лист1!$C$6:$H$6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Лист1!$C$8:$H$8</c:f>
              <c:numCache>
                <c:formatCode>0.00%</c:formatCode>
                <c:ptCount val="6"/>
                <c:pt idx="0">
                  <c:v>0.33330000000000037</c:v>
                </c:pt>
                <c:pt idx="1">
                  <c:v>0.25</c:v>
                </c:pt>
                <c:pt idx="2">
                  <c:v>8.3300000000000041E-2</c:v>
                </c:pt>
                <c:pt idx="3">
                  <c:v>8.3300000000000041E-2</c:v>
                </c:pt>
                <c:pt idx="4">
                  <c:v>8.3300000000000041E-2</c:v>
                </c:pt>
                <c:pt idx="5">
                  <c:v>0.16669999999999999</c:v>
                </c:pt>
              </c:numCache>
            </c:numRef>
          </c:val>
        </c:ser>
        <c:shape val="cylinder"/>
        <c:axId val="45240320"/>
        <c:axId val="45241856"/>
        <c:axId val="0"/>
      </c:bar3DChart>
      <c:catAx>
        <c:axId val="45240320"/>
        <c:scaling>
          <c:orientation val="minMax"/>
        </c:scaling>
        <c:axPos val="b"/>
        <c:tickLblPos val="nextTo"/>
        <c:crossAx val="45241856"/>
        <c:crosses val="autoZero"/>
        <c:auto val="1"/>
        <c:lblAlgn val="ctr"/>
        <c:lblOffset val="100"/>
      </c:catAx>
      <c:valAx>
        <c:axId val="45241856"/>
        <c:scaling>
          <c:orientation val="minMax"/>
        </c:scaling>
        <c:axPos val="l"/>
        <c:majorGridlines/>
        <c:numFmt formatCode="0.00%" sourceLinked="1"/>
        <c:tickLblPos val="nextTo"/>
        <c:crossAx val="45240320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schemeClr val="accent5">
        <a:lumMod val="20000"/>
        <a:lumOff val="80000"/>
      </a:schemeClr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математика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Лист1!$C$12:$H$12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Лист1!$C$13:$H$13</c:f>
              <c:numCache>
                <c:formatCode>0.00%</c:formatCode>
                <c:ptCount val="6"/>
                <c:pt idx="0">
                  <c:v>0.33330000000000037</c:v>
                </c:pt>
                <c:pt idx="1">
                  <c:v>0.33330000000000037</c:v>
                </c:pt>
                <c:pt idx="2">
                  <c:v>0.16669999999999999</c:v>
                </c:pt>
                <c:pt idx="3">
                  <c:v>0.16669999999999999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Лист1!$B$14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Лист1!$C$12:$H$12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Лист1!$C$14:$H$14</c:f>
              <c:numCache>
                <c:formatCode>0.00%</c:formatCode>
                <c:ptCount val="6"/>
                <c:pt idx="0">
                  <c:v>0.37500000000000022</c:v>
                </c:pt>
                <c:pt idx="1">
                  <c:v>0.125</c:v>
                </c:pt>
                <c:pt idx="2">
                  <c:v>0.25</c:v>
                </c:pt>
                <c:pt idx="3">
                  <c:v>0.125</c:v>
                </c:pt>
                <c:pt idx="4">
                  <c:v>0.125</c:v>
                </c:pt>
                <c:pt idx="5">
                  <c:v>0</c:v>
                </c:pt>
              </c:numCache>
            </c:numRef>
          </c:val>
        </c:ser>
        <c:shape val="cylinder"/>
        <c:axId val="45264256"/>
        <c:axId val="45270144"/>
        <c:axId val="0"/>
      </c:bar3DChart>
      <c:catAx>
        <c:axId val="4526425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270144"/>
        <c:crosses val="autoZero"/>
        <c:auto val="1"/>
        <c:lblAlgn val="ctr"/>
        <c:lblOffset val="100"/>
      </c:catAx>
      <c:valAx>
        <c:axId val="45270144"/>
        <c:scaling>
          <c:orientation val="minMax"/>
        </c:scaling>
        <c:axPos val="l"/>
        <c:majorGridlines/>
        <c:numFmt formatCode="0.00%" sourceLinked="1"/>
        <c:tickLblPos val="nextTo"/>
        <c:crossAx val="45264256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schemeClr val="accent6">
        <a:lumMod val="40000"/>
        <a:lumOff val="60000"/>
      </a:schemeClr>
    </a:solidFill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фізика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Лист1!$B$18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Лист1!$C$17:$H$17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Лист1!$C$18:$H$18</c:f>
              <c:numCache>
                <c:formatCode>0.00%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0.5</c:v>
                </c:pt>
                <c:pt idx="4">
                  <c:v>0.5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Лист1!$B$19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Лист1!$C$17:$H$17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Лист1!$C$19:$H$19</c:f>
              <c:numCache>
                <c:formatCode>0.00%</c:formatCode>
                <c:ptCount val="6"/>
                <c:pt idx="0">
                  <c:v>0.66670000000000074</c:v>
                </c:pt>
                <c:pt idx="1">
                  <c:v>0.16669999999999999</c:v>
                </c:pt>
                <c:pt idx="2">
                  <c:v>0.16669999999999999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Лист1!$B$20</c:f>
              <c:strCache>
                <c:ptCount val="1"/>
              </c:strCache>
            </c:strRef>
          </c:tx>
          <c:cat>
            <c:strRef>
              <c:f>Лист1!$C$17:$H$17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Лист1!$C$20:$H$20</c:f>
              <c:numCache>
                <c:formatCode>General</c:formatCode>
                <c:ptCount val="6"/>
              </c:numCache>
            </c:numRef>
          </c:val>
        </c:ser>
        <c:shape val="cylinder"/>
        <c:axId val="45435520"/>
        <c:axId val="45441408"/>
        <c:axId val="0"/>
      </c:bar3DChart>
      <c:catAx>
        <c:axId val="4543552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441408"/>
        <c:crosses val="autoZero"/>
        <c:auto val="1"/>
        <c:lblAlgn val="ctr"/>
        <c:lblOffset val="100"/>
      </c:catAx>
      <c:valAx>
        <c:axId val="45441408"/>
        <c:scaling>
          <c:orientation val="minMax"/>
        </c:scaling>
        <c:axPos val="l"/>
        <c:majorGridlines/>
        <c:numFmt formatCode="0.00%" sourceLinked="1"/>
        <c:tickLblPos val="nextTo"/>
        <c:crossAx val="45435520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solidFill>
      <a:schemeClr val="accent1">
        <a:lumMod val="20000"/>
        <a:lumOff val="80000"/>
      </a:schemeClr>
    </a:solidFill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хімія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Лист1!$B$23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Лист1!$C$22:$H$22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Лист1!$C$23:$H$23</c:f>
              <c:numCache>
                <c:formatCode>0.00%</c:formatCode>
                <c:ptCount val="6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Лист1!$B$24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Лист1!$C$22:$H$22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Лист1!$C$24:$H$24</c:f>
              <c:numCache>
                <c:formatCode>0.00%</c:formatCode>
                <c:ptCount val="6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hape val="cylinder"/>
        <c:axId val="45467136"/>
        <c:axId val="45468672"/>
        <c:axId val="0"/>
      </c:bar3DChart>
      <c:catAx>
        <c:axId val="4546713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468672"/>
        <c:crosses val="autoZero"/>
        <c:auto val="1"/>
        <c:lblAlgn val="ctr"/>
        <c:lblOffset val="100"/>
      </c:catAx>
      <c:valAx>
        <c:axId val="45468672"/>
        <c:scaling>
          <c:orientation val="minMax"/>
        </c:scaling>
        <c:axPos val="l"/>
        <c:majorGridlines/>
        <c:numFmt formatCode="0.00%" sourceLinked="1"/>
        <c:tickLblPos val="nextTo"/>
        <c:crossAx val="45467136"/>
        <c:crosses val="autoZero"/>
        <c:crossBetween val="between"/>
      </c:valAx>
    </c:plotArea>
    <c:legend>
      <c:legendPos val="r"/>
    </c:legend>
    <c:plotVisOnly val="1"/>
    <c:dispBlanksAs val="gap"/>
  </c:chart>
  <c:spPr>
    <a:solidFill>
      <a:schemeClr val="accent6">
        <a:lumMod val="60000"/>
        <a:lumOff val="40000"/>
      </a:schemeClr>
    </a:solidFill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біологія 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Лист1!$B$28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Лист1!$C$27:$H$27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Лист1!$C$28:$H$28</c:f>
              <c:numCache>
                <c:formatCode>0.00%</c:formatCode>
                <c:ptCount val="6"/>
                <c:pt idx="0">
                  <c:v>0</c:v>
                </c:pt>
                <c:pt idx="1">
                  <c:v>0.2</c:v>
                </c:pt>
                <c:pt idx="2">
                  <c:v>0.8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Лист1!$B$29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Лист1!$C$27:$H$27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Лист1!$C$29:$H$29</c:f>
              <c:numCache>
                <c:formatCode>0.00%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hape val="cylinder"/>
        <c:axId val="45518848"/>
        <c:axId val="45520384"/>
        <c:axId val="0"/>
      </c:bar3DChart>
      <c:catAx>
        <c:axId val="4551884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520384"/>
        <c:crosses val="autoZero"/>
        <c:auto val="1"/>
        <c:lblAlgn val="ctr"/>
        <c:lblOffset val="100"/>
      </c:catAx>
      <c:valAx>
        <c:axId val="45520384"/>
        <c:scaling>
          <c:orientation val="minMax"/>
        </c:scaling>
        <c:axPos val="l"/>
        <c:majorGridlines/>
        <c:numFmt formatCode="0.00%" sourceLinked="1"/>
        <c:tickLblPos val="nextTo"/>
        <c:crossAx val="45518848"/>
        <c:crosses val="autoZero"/>
        <c:crossBetween val="between"/>
      </c:valAx>
    </c:plotArea>
    <c:legend>
      <c:legendPos val="r"/>
      <c:txPr>
        <a:bodyPr/>
        <a:lstStyle/>
        <a:p>
          <a:pPr>
            <a:defRPr b="1"/>
          </a:pPr>
          <a:endParaRPr lang="uk-UA"/>
        </a:p>
      </c:txPr>
    </c:legend>
    <c:plotVisOnly val="1"/>
    <c:dispBlanksAs val="gap"/>
  </c:chart>
  <c:spPr>
    <a:solidFill>
      <a:schemeClr val="bg2"/>
    </a:solidFill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географія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Лист1!$B$33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Лист1!$C$32:$H$32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Лист1!$C$33:$H$33</c:f>
              <c:numCache>
                <c:formatCode>0.00%</c:formatCode>
                <c:ptCount val="6"/>
                <c:pt idx="0">
                  <c:v>0</c:v>
                </c:pt>
                <c:pt idx="1">
                  <c:v>0.5</c:v>
                </c:pt>
                <c:pt idx="2">
                  <c:v>0.5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Лист1!$B$34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Лист1!$C$32:$H$32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Лист1!$C$34:$H$34</c:f>
              <c:numCache>
                <c:formatCode>0.00%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0.5</c:v>
                </c:pt>
                <c:pt idx="3">
                  <c:v>0</c:v>
                </c:pt>
                <c:pt idx="4">
                  <c:v>0.5</c:v>
                </c:pt>
                <c:pt idx="5">
                  <c:v>0</c:v>
                </c:pt>
              </c:numCache>
            </c:numRef>
          </c:val>
        </c:ser>
        <c:shape val="cylinder"/>
        <c:axId val="45537536"/>
        <c:axId val="45613056"/>
        <c:axId val="0"/>
      </c:bar3DChart>
      <c:catAx>
        <c:axId val="4553753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613056"/>
        <c:crosses val="autoZero"/>
        <c:auto val="1"/>
        <c:lblAlgn val="ctr"/>
        <c:lblOffset val="100"/>
      </c:catAx>
      <c:valAx>
        <c:axId val="45613056"/>
        <c:scaling>
          <c:orientation val="minMax"/>
        </c:scaling>
        <c:axPos val="l"/>
        <c:majorGridlines/>
        <c:numFmt formatCode="0.00%" sourceLinked="1"/>
        <c:tickLblPos val="nextTo"/>
        <c:crossAx val="45537536"/>
        <c:crosses val="autoZero"/>
        <c:crossBetween val="between"/>
      </c:valAx>
    </c:plotArea>
    <c:legend>
      <c:legendPos val="r"/>
      <c:txPr>
        <a:bodyPr/>
        <a:lstStyle/>
        <a:p>
          <a:pPr>
            <a:defRPr b="1"/>
          </a:pPr>
          <a:endParaRPr lang="uk-UA"/>
        </a:p>
      </c:txPr>
    </c:legend>
    <c:plotVisOnly val="1"/>
    <c:dispBlanksAs val="gap"/>
  </c:chart>
  <c:spPr>
    <a:solidFill>
      <a:schemeClr val="accent3"/>
    </a:solidFill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англійська мова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Лист1!$B$38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Лист1!$C$37:$H$37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Лист1!$C$38:$H$38</c:f>
              <c:numCache>
                <c:formatCode>0.00%</c:formatCode>
                <c:ptCount val="6"/>
                <c:pt idx="0">
                  <c:v>0.2</c:v>
                </c:pt>
                <c:pt idx="1">
                  <c:v>0.4</c:v>
                </c:pt>
                <c:pt idx="2">
                  <c:v>0.4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Лист1!$B$39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Лист1!$C$37:$H$37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Лист1!$C$39:$H$39</c:f>
              <c:numCache>
                <c:formatCode>0.00%</c:formatCode>
                <c:ptCount val="6"/>
                <c:pt idx="0">
                  <c:v>0.5</c:v>
                </c:pt>
                <c:pt idx="1">
                  <c:v>0.25</c:v>
                </c:pt>
                <c:pt idx="2">
                  <c:v>0</c:v>
                </c:pt>
                <c:pt idx="3">
                  <c:v>0</c:v>
                </c:pt>
                <c:pt idx="4">
                  <c:v>0.25</c:v>
                </c:pt>
                <c:pt idx="5">
                  <c:v>0</c:v>
                </c:pt>
              </c:numCache>
            </c:numRef>
          </c:val>
        </c:ser>
        <c:shape val="cylinder"/>
        <c:axId val="45630208"/>
        <c:axId val="45631744"/>
        <c:axId val="0"/>
      </c:bar3DChart>
      <c:catAx>
        <c:axId val="4563020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631744"/>
        <c:crosses val="autoZero"/>
        <c:auto val="1"/>
        <c:lblAlgn val="ctr"/>
        <c:lblOffset val="100"/>
      </c:catAx>
      <c:valAx>
        <c:axId val="45631744"/>
        <c:scaling>
          <c:orientation val="minMax"/>
        </c:scaling>
        <c:axPos val="l"/>
        <c:majorGridlines/>
        <c:numFmt formatCode="0.00%" sourceLinked="1"/>
        <c:tickLblPos val="nextTo"/>
        <c:crossAx val="45630208"/>
        <c:crosses val="autoZero"/>
        <c:crossBetween val="between"/>
      </c:valAx>
    </c:plotArea>
    <c:legend>
      <c:legendPos val="r"/>
      <c:txPr>
        <a:bodyPr/>
        <a:lstStyle/>
        <a:p>
          <a:pPr>
            <a:defRPr b="1"/>
          </a:pPr>
          <a:endParaRPr lang="uk-UA"/>
        </a:p>
      </c:txPr>
    </c:legend>
    <c:plotVisOnly val="1"/>
    <c:dispBlanksAs val="gap"/>
  </c:chart>
  <c:spPr>
    <a:solidFill>
      <a:schemeClr val="accent4">
        <a:lumMod val="20000"/>
        <a:lumOff val="80000"/>
      </a:schemeClr>
    </a:solidFill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/>
            </a:pPr>
            <a:r>
              <a:rPr lang="uk-UA"/>
              <a:t>російська мова</a:t>
            </a:r>
          </a:p>
        </c:rich>
      </c:tx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Лист1!$B$43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F0"/>
            </a:solidFill>
          </c:spPr>
          <c:cat>
            <c:strRef>
              <c:f>Лист1!$C$42:$H$42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Лист1!$C$43:$H$43</c:f>
              <c:numCache>
                <c:formatCode>0.00%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Лист1!$B$44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Лист1!$C$42:$H$42</c:f>
              <c:strCache>
                <c:ptCount val="6"/>
                <c:pt idx="0">
                  <c:v>не подолали проріг</c:v>
                </c:pt>
                <c:pt idx="1">
                  <c:v>100-120</c:v>
                </c:pt>
                <c:pt idx="2">
                  <c:v>120-140</c:v>
                </c:pt>
                <c:pt idx="3">
                  <c:v>140-160</c:v>
                </c:pt>
                <c:pt idx="4">
                  <c:v>160-180</c:v>
                </c:pt>
                <c:pt idx="5">
                  <c:v>180-200</c:v>
                </c:pt>
              </c:strCache>
            </c:strRef>
          </c:cat>
          <c:val>
            <c:numRef>
              <c:f>Лист1!$C$44:$H$44</c:f>
              <c:numCache>
                <c:formatCode>0.00%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hape val="cylinder"/>
        <c:axId val="45652992"/>
        <c:axId val="45667072"/>
        <c:axId val="0"/>
      </c:bar3DChart>
      <c:catAx>
        <c:axId val="4565299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uk-UA"/>
          </a:p>
        </c:txPr>
        <c:crossAx val="45667072"/>
        <c:crosses val="autoZero"/>
        <c:auto val="1"/>
        <c:lblAlgn val="ctr"/>
        <c:lblOffset val="100"/>
      </c:catAx>
      <c:valAx>
        <c:axId val="45667072"/>
        <c:scaling>
          <c:orientation val="minMax"/>
        </c:scaling>
        <c:axPos val="l"/>
        <c:majorGridlines/>
        <c:numFmt formatCode="0.00%" sourceLinked="1"/>
        <c:tickLblPos val="nextTo"/>
        <c:crossAx val="45652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6531058617716"/>
          <c:y val="0.54816929133858316"/>
          <c:w val="0.10351246719160105"/>
          <c:h val="0.16743438320209994"/>
        </c:manualLayout>
      </c:layout>
      <c:txPr>
        <a:bodyPr/>
        <a:lstStyle/>
        <a:p>
          <a:pPr>
            <a:defRPr b="1"/>
          </a:pPr>
          <a:endParaRPr lang="uk-UA"/>
        </a:p>
      </c:txPr>
    </c:legend>
    <c:plotVisOnly val="1"/>
    <c:dispBlanksAs val="gap"/>
  </c:chart>
  <c:spPr>
    <a:solidFill>
      <a:schemeClr val="accent5">
        <a:lumMod val="20000"/>
        <a:lumOff val="80000"/>
      </a:schemeClr>
    </a:solidFill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01971-BCA7-4DEE-B942-F758D1B57BE5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809C9-5F91-49E6-B056-43D427D777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1798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1375-22BB-4405-AB7E-912796F4349C}" type="slidenum">
              <a:rPr lang="uk-UA" smtClean="0"/>
              <a:pPr/>
              <a:t>14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1375-22BB-4405-AB7E-912796F4349C}" type="slidenum">
              <a:rPr lang="uk-UA" smtClean="0"/>
              <a:pPr/>
              <a:t>15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BC817BB-84B9-4C04-8EBB-445023122C5E}" type="datetimeFigureOut">
              <a:rPr lang="ru-RU" smtClean="0"/>
              <a:pPr/>
              <a:t>10.01.2018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F2BC6D7-F075-41D0-90C4-E87EF11AFC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wm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C:\Users\UserT\Desktop\&#1055;&#1077;&#1076;&#1056;&#1072;&#1076;&#1072;\&#1052;&#1091;&#1083;&#1100;&#1090;%20&#1088;&#1086;&#1083;&#1080;&#1082;%20-%20&#1052;&#1086;&#1090;&#1080;&#1074;&#1072;&#1094;&#1080;&#1103;%20&#1076;&#1083;&#1103;%20&#1076;&#1086;&#1089;&#1090;&#1080;&#1078;&#1077;&#1085;&#1080;&#1103;%20&#1094;&#1077;&#1083;&#1080;!.mp4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7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9;&#1110;&#1095;&#1085;&#1077;&#1074;&#1072;%20&#1087;&#1077;&#1076;&#1088;&#1072;&#1076;&#1072;\&#1053;&#1045;%20&#1093;&#1086;&#1095;&#1091;%20&#1074;%20&#1096;&#1082;&#1086;&#1083;&#1091;.avi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к@ртинки\фоны\СИНИЕ ФОНЫ\124647020736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89" y="637816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17" y="236196"/>
            <a:ext cx="8643966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err="1"/>
              <a:t>Використання</a:t>
            </a:r>
            <a:r>
              <a:rPr lang="ru-RU" sz="2800" b="1" dirty="0"/>
              <a:t> </a:t>
            </a:r>
            <a:r>
              <a:rPr lang="ru-RU" sz="2800" b="1" dirty="0" err="1"/>
              <a:t>інноваційних</a:t>
            </a:r>
            <a:r>
              <a:rPr lang="ru-RU" sz="2800" b="1" dirty="0"/>
              <a:t> </a:t>
            </a:r>
            <a:r>
              <a:rPr lang="ru-RU" sz="2800" b="1" dirty="0" err="1"/>
              <a:t>технологій</a:t>
            </a:r>
            <a:r>
              <a:rPr lang="ru-RU" sz="2800" b="1" dirty="0"/>
              <a:t> як шлях до  </a:t>
            </a:r>
            <a:r>
              <a:rPr lang="uk-UA" sz="2800" b="1" dirty="0"/>
              <a:t>розвитку самостійної та творчої активності </a:t>
            </a:r>
            <a:r>
              <a:rPr lang="ru-RU" sz="2800" b="1" dirty="0" err="1"/>
              <a:t>учасників</a:t>
            </a:r>
            <a:r>
              <a:rPr lang="ru-RU" sz="2800" b="1" dirty="0"/>
              <a:t> </a:t>
            </a:r>
            <a:r>
              <a:rPr lang="ru-RU" sz="2800" b="1" dirty="0" err="1"/>
              <a:t>навчально-виховного</a:t>
            </a:r>
            <a:r>
              <a:rPr lang="ru-RU" sz="2800" b="1" dirty="0"/>
              <a:t> </a:t>
            </a:r>
            <a:r>
              <a:rPr lang="ru-RU" sz="2800" b="1" dirty="0" err="1"/>
              <a:t>процесу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4557" y="1646063"/>
            <a:ext cx="6501819" cy="715089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педрада-вернісаж думок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D:\КАРТИНКИ\к@ртинки\Анимации 1\Новая папка\86716808_68.gif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115616" y="3585779"/>
            <a:ext cx="2664296" cy="2522201"/>
          </a:xfrm>
          <a:prstGeom prst="ellipse">
            <a:avLst/>
          </a:prstGeom>
          <a:noFill/>
        </p:spPr>
      </p:pic>
      <p:pic>
        <p:nvPicPr>
          <p:cNvPr id="1031" name="Picture 7" descr="D:\КАРТИНКИ\к@ртинки\Анимации 1\Новая папка\14406611004d887d1011cdb4.2575357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100392" y="1901452"/>
            <a:ext cx="904627" cy="750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pic>
        <p:nvPicPr>
          <p:cNvPr id="8" name="Picture 2" descr="F:\картинки 1\Content\English\Education\ED0965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489732"/>
            <a:ext cx="2123728" cy="236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Picture 1" descr="C:\Users\комп\Desktop\Школа_анимации\0_78b98_10a5dd6f_XL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4408" y="2874846"/>
            <a:ext cx="2500298" cy="431085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09628" y="2412376"/>
            <a:ext cx="45725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/>
              <a:t>Якщо</a:t>
            </a:r>
            <a:r>
              <a:rPr lang="ru-RU" sz="3200" b="1" dirty="0"/>
              <a:t> </a:t>
            </a:r>
            <a:r>
              <a:rPr lang="ru-RU" sz="3200" b="1" dirty="0" err="1"/>
              <a:t>учень</a:t>
            </a:r>
            <a:r>
              <a:rPr lang="ru-RU" sz="3200" b="1" dirty="0"/>
              <a:t> </a:t>
            </a:r>
            <a:r>
              <a:rPr lang="ru-RU" sz="3200" b="1" dirty="0" smtClean="0"/>
              <a:t>у </a:t>
            </a:r>
            <a:r>
              <a:rPr lang="ru-RU" sz="3200" b="1" dirty="0" err="1" smtClean="0"/>
              <a:t>школі</a:t>
            </a:r>
            <a:r>
              <a:rPr lang="ru-RU" sz="3200" b="1" dirty="0"/>
              <a:t> </a:t>
            </a:r>
            <a:r>
              <a:rPr lang="ru-RU" sz="3200" b="1" dirty="0" smtClean="0"/>
              <a:t>не</a:t>
            </a:r>
            <a:r>
              <a:rPr lang="ru-RU" sz="3200" b="1" dirty="0"/>
              <a:t> </a:t>
            </a:r>
            <a:r>
              <a:rPr lang="ru-RU" sz="3200" b="1" dirty="0" err="1"/>
              <a:t>навчиться</a:t>
            </a:r>
            <a:r>
              <a:rPr lang="ru-RU" sz="3200" b="1" dirty="0"/>
              <a:t> </a:t>
            </a:r>
            <a:r>
              <a:rPr lang="ru-RU" sz="3200" b="1" dirty="0" smtClean="0"/>
              <a:t>сам </a:t>
            </a:r>
            <a:r>
              <a:rPr lang="ru-RU" sz="3200" dirty="0"/>
              <a:t> </a:t>
            </a:r>
            <a:r>
              <a:rPr lang="ru-RU" sz="3200" b="1" dirty="0" err="1" smtClean="0"/>
              <a:t>нічого</a:t>
            </a:r>
            <a:r>
              <a:rPr lang="ru-RU" sz="3200" b="1" dirty="0" smtClean="0"/>
              <a:t> </a:t>
            </a:r>
            <a:r>
              <a:rPr lang="ru-RU" sz="3200" b="1" dirty="0"/>
              <a:t> </a:t>
            </a:r>
            <a:r>
              <a:rPr lang="ru-RU" sz="3200" b="1" dirty="0" err="1"/>
              <a:t>творити</a:t>
            </a:r>
            <a:r>
              <a:rPr lang="ru-RU" sz="3200" b="1" dirty="0"/>
              <a:t>, то і </a:t>
            </a:r>
            <a:r>
              <a:rPr lang="ru-RU" sz="3200" b="1" dirty="0" smtClean="0"/>
              <a:t>в </a:t>
            </a:r>
            <a:r>
              <a:rPr lang="ru-RU" sz="3200" b="1" dirty="0" err="1" smtClean="0"/>
              <a:t>житті</a:t>
            </a:r>
            <a:r>
              <a:rPr lang="ru-RU" sz="3200" b="1" dirty="0" smtClean="0"/>
              <a:t> </a:t>
            </a:r>
            <a:r>
              <a:rPr lang="ru-RU" sz="3200" b="1" dirty="0"/>
              <a:t> </a:t>
            </a:r>
            <a:r>
              <a:rPr lang="ru-RU" sz="3200" b="1" dirty="0" err="1" smtClean="0"/>
              <a:t>він</a:t>
            </a:r>
            <a:r>
              <a:rPr lang="ru-RU" sz="3200" b="1" dirty="0" smtClean="0"/>
              <a:t> </a:t>
            </a:r>
            <a:r>
              <a:rPr lang="ru-RU" sz="3200" b="1" dirty="0"/>
              <a:t>буде </a:t>
            </a:r>
            <a:r>
              <a:rPr lang="ru-RU" sz="3200" b="1" dirty="0" err="1"/>
              <a:t>тільки</a:t>
            </a:r>
            <a:r>
              <a:rPr lang="ru-RU" sz="3200" b="1" dirty="0"/>
              <a:t> </a:t>
            </a:r>
            <a:r>
              <a:rPr lang="ru-RU" sz="3200" b="1" dirty="0" err="1"/>
              <a:t>наслідувати</a:t>
            </a:r>
            <a:r>
              <a:rPr lang="ru-RU" sz="3200" b="1" dirty="0"/>
              <a:t>, </a:t>
            </a:r>
            <a:r>
              <a:rPr lang="ru-RU" sz="3200" b="1" dirty="0" err="1"/>
              <a:t>копіювати</a:t>
            </a:r>
            <a:r>
              <a:rPr lang="ru-RU" sz="3200" b="1" dirty="0"/>
              <a:t>.</a:t>
            </a:r>
            <a:endParaRPr lang="ru-RU" sz="3200" dirty="0"/>
          </a:p>
          <a:p>
            <a:r>
              <a:rPr lang="ru-RU" sz="3200" b="1" dirty="0" smtClean="0"/>
              <a:t>            Л</a:t>
            </a:r>
            <a:r>
              <a:rPr lang="ru-RU" sz="3200" b="1" dirty="0"/>
              <a:t>. Толстой</a:t>
            </a:r>
            <a:endParaRPr lang="ru-RU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928802"/>
            <a:ext cx="5000660" cy="2800767"/>
          </a:xfrm>
          <a:prstGeom prst="rect">
            <a:avLst/>
          </a:prstGeom>
          <a:noFill/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«Всі наші задуми і пошуки перетворюються в прах, якщо у учня немає бажання вчитися»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О. Сухомлинський. 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5" descr="http://nvk59.dnepredu.com/uploads/editor/2607/98035/sitepage_276/images/suchomlinskij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1214438"/>
            <a:ext cx="3167062" cy="415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307496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559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504" y="0"/>
            <a:ext cx="9144000" cy="68580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7504" y="692696"/>
            <a:ext cx="9036496" cy="6043791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k-UA" sz="2800" b="1" i="1" dirty="0">
                <a:solidFill>
                  <a:srgbClr val="860000"/>
                </a:solidFill>
              </a:rPr>
              <a:t>Учень  по-справжньому включиться в роботу лише тоді, коли поставлені  завдання перед ним будуть не тільки зрозумілими йому, а й внутрішньо прийняті ним, тобто задачі  набувають значущості перед учнем і знаходять відгук і опорну крапку  в його переживаннях.</a:t>
            </a:r>
            <a:endParaRPr lang="ru-RU" sz="2800" b="1" i="1" dirty="0">
              <a:solidFill>
                <a:srgbClr val="860000"/>
              </a:solidFill>
            </a:endParaRPr>
          </a:p>
        </p:txBody>
      </p:sp>
      <p:pic>
        <p:nvPicPr>
          <p:cNvPr id="2051" name="Picture 3" descr="E:\фон\Школа_анимации\weather74ts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6643702" y="0"/>
            <a:ext cx="2095508" cy="2724160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="" xmlns:p14="http://schemas.microsoft.com/office/powerpoint/2010/main" val="39569097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620688"/>
            <a:ext cx="849694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Законодавча база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впровадження інноваційних процесів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«Про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освіту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ст. 35.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Загальна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середня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освіта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ст.36.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Занальноосвітні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навчальні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заклади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«Про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інноваційну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діяльність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«Про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загальну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середню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освіту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Розділ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2.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Стаття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8.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Розділ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3.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Стаття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15.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Наказ МОН України № 522 від 7 листопада 2000 р. «Положення про порядок здійснення інноваційної освітньої діяльності»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Концепція розвитку національної інноваційної системи (схвалено розпорядженням Кабінету Міністрів України від 17.06.2009 №680-р 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13845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2962" y="-452954"/>
            <a:ext cx="8797088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Інновації поряд з нами… </a:t>
            </a:r>
            <a:endParaRPr kumimoji="0" lang="uk-UA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Їх вплив на результати ЗНО,  ДПА, олімпіад, конкурсів </a:t>
            </a:r>
            <a:endParaRPr kumimoji="0" lang="uk-UA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Кожна школа бере участь у інноваційні діяльності,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яку ініціює міністерство освіти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здійснення інноваційної діяльності існує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законодавча </a:t>
            </a:r>
            <a:r>
              <a:rPr kumimoji="0" lang="uk-UA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база.Починати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впроваджувати новітні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технології потрібно поступово, адже до них потрібно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звикнути. Краще старанно підготувати кілька занять у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навчальному році, ніж часто їх проводити нашвидкуруч.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Використання педагогічних інновацій не самоціль.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 лише засіб досягнення максимально можливого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результату.  Кожен учитель творець власної технології,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 </a:t>
            </a:r>
            <a:r>
              <a:rPr kumimoji="0" lang="uk-UA" sz="2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головне -  результат, а не інновації собі по собі.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Давайте розглянемо результати проходження ЗНО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учнями </a:t>
            </a:r>
            <a:r>
              <a:rPr kumimoji="0" lang="uk-UA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нашого НВК у 2017 році, </a:t>
            </a:r>
            <a:r>
              <a:rPr kumimoji="0" lang="uk-UA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порівнюючиїх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результатами ЗНО 2016 року</a:t>
            </a:r>
            <a:r>
              <a:rPr kumimoji="0" lang="uk-UA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84355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4572000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4572000" y="0"/>
          <a:ext cx="4572000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0" y="3356992"/>
          <a:ext cx="4572000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72000" y="3356992"/>
          <a:ext cx="4572000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7244933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0" y="0"/>
          <a:ext cx="3347864" cy="3284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347864" y="0"/>
          <a:ext cx="2880320" cy="335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0" y="3284984"/>
          <a:ext cx="3347864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3347864" y="3356992"/>
          <a:ext cx="2880320" cy="3501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228184" y="0"/>
          <a:ext cx="2915816" cy="666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="" xmlns:p14="http://schemas.microsoft.com/office/powerpoint/2010/main" val="95794902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24580807"/>
              </p:ext>
            </p:extLst>
          </p:nvPr>
        </p:nvGraphicFramePr>
        <p:xfrm>
          <a:off x="251520" y="476672"/>
          <a:ext cx="79208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3284984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ІІ </a:t>
            </a:r>
            <a:r>
              <a:rPr lang="ru-RU" sz="2800" dirty="0" err="1"/>
              <a:t>місце</a:t>
            </a:r>
            <a:endParaRPr lang="ru-RU" sz="2800" dirty="0"/>
          </a:p>
          <a:p>
            <a:r>
              <a:rPr lang="uk-UA" sz="2800" dirty="0"/>
              <a:t>1. Суслов В’ячеслав – учень 8 класу (математика)</a:t>
            </a:r>
            <a:endParaRPr lang="ru-RU" sz="2800" dirty="0"/>
          </a:p>
          <a:p>
            <a:r>
              <a:rPr lang="uk-UA" sz="2800" dirty="0"/>
              <a:t>2. </a:t>
            </a:r>
            <a:r>
              <a:rPr lang="uk-UA" sz="2800" dirty="0" err="1"/>
              <a:t>Ліщинська</a:t>
            </a:r>
            <a:r>
              <a:rPr lang="uk-UA" sz="2800" dirty="0"/>
              <a:t> Анна – учениця 11 класу (біологія</a:t>
            </a:r>
            <a:r>
              <a:rPr lang="uk-UA" sz="2800" dirty="0" smtClean="0"/>
              <a:t>)</a:t>
            </a:r>
            <a:endParaRPr lang="ru-RU" sz="2800" dirty="0"/>
          </a:p>
          <a:p>
            <a:r>
              <a:rPr lang="uk-UA" sz="2800" dirty="0"/>
              <a:t>ІІІ місце</a:t>
            </a:r>
            <a:endParaRPr lang="ru-RU" sz="2800" dirty="0"/>
          </a:p>
          <a:p>
            <a:r>
              <a:rPr lang="uk-UA" sz="2800" dirty="0"/>
              <a:t>1. Євтушенко Анастасія – учениця 9 класу (російська мова та література)</a:t>
            </a:r>
            <a:endParaRPr lang="ru-RU" sz="2800" dirty="0"/>
          </a:p>
          <a:p>
            <a:r>
              <a:rPr lang="uk-UA" sz="2800" dirty="0"/>
              <a:t>2. </a:t>
            </a:r>
            <a:r>
              <a:rPr lang="uk-UA" sz="2800" dirty="0" err="1"/>
              <a:t>Риндя</a:t>
            </a:r>
            <a:r>
              <a:rPr lang="uk-UA" sz="2800" dirty="0"/>
              <a:t> Анастасія – учениця 9 класу (екологія)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445705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79512" y="332656"/>
          <a:ext cx="878497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251520" y="2924944"/>
          <a:ext cx="8712968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7855878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23528" y="404664"/>
          <a:ext cx="8568952" cy="2145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179512" y="2840757"/>
          <a:ext cx="8784976" cy="3828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649746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251520" y="260648"/>
          <a:ext cx="8712967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179512" y="2780928"/>
          <a:ext cx="8712968" cy="3736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8705401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\к@ртинки\фоны\СИНИЕ ФОНЫ\170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6" name="Picture 8" descr="D:\КАРТИНКИ\анимация школа\0044533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8694" y="0"/>
            <a:ext cx="2885306" cy="2885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D:\КАРТИНКИ\новенькі\3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500306"/>
            <a:ext cx="1557956" cy="1557956"/>
          </a:xfrm>
          <a:prstGeom prst="rect">
            <a:avLst/>
          </a:prstGeom>
          <a:noFill/>
        </p:spPr>
      </p:pic>
      <p:pic>
        <p:nvPicPr>
          <p:cNvPr id="8196" name="Picture 4" descr="D:\КАРТИНКИ\новенькі\dna6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877272"/>
            <a:ext cx="9144000" cy="764282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214290"/>
            <a:ext cx="6072230" cy="5754767"/>
          </a:xfrm>
          <a:prstGeom prst="roundRect">
            <a:avLst/>
          </a:prstGeom>
          <a:ln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spc="300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Мета:</a:t>
            </a:r>
            <a:r>
              <a:rPr kumimoji="0" lang="uk-UA" sz="2000" b="1" i="0" u="none" strike="noStrike" cap="none" spc="300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R="0" lvl="0" indent="952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сприяти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формуванню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вмінь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навичок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здобувати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знання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самостійно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допомогою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різних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джерел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інформації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952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формувати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потреби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навчатися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протягом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усього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952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створити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оптимальні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умови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виявлення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пізнавальної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активності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учнів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952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формувати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професійні компетенції педагогічних працівників для  провадження інноваційних педагогічних технологій;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952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-створити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узагальнений «професійний портрет» сучасного, компетентного вчителя;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952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иявити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педагогічний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досвід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використання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інноваційних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технологій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практиці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вчителів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D:\КАРТИНКИ\новенькі\8e72c5d29b9f.gif"/>
          <p:cNvPicPr>
            <a:picLocks noChangeAspect="1" noChangeArrowheads="1" noCrop="1"/>
          </p:cNvPicPr>
          <p:nvPr/>
        </p:nvPicPr>
        <p:blipFill>
          <a:blip r:embed="rId6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079403" y="4572008"/>
            <a:ext cx="3907679" cy="2285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7" name="Picture 1" descr="C:\Users\комп\Desktop\Школа_анимации\03.gif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 flipH="1">
            <a:off x="0" y="5352054"/>
            <a:ext cx="1071538" cy="1505945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" name="Picture 4" descr="D:\КАРТИНКИ\новенькі\74334886_3571750_1bcce1a572da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52" y="285728"/>
            <a:ext cx="3933825" cy="457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300" dirty="0" smtClean="0">
                <a:solidFill>
                  <a:srgbClr val="FF0000"/>
                </a:solidFill>
              </a:rPr>
              <a:t>5 клас</a:t>
            </a:r>
            <a:r>
              <a:rPr lang="uk-UA" sz="2300" dirty="0" smtClean="0"/>
              <a:t>: Ільїн М. (англ. Мова, математика) – </a:t>
            </a:r>
            <a:r>
              <a:rPr lang="uk-UA" sz="2300" dirty="0" smtClean="0">
                <a:solidFill>
                  <a:srgbClr val="FF0000"/>
                </a:solidFill>
              </a:rPr>
              <a:t>1 учень – 7%</a:t>
            </a:r>
          </a:p>
          <a:p>
            <a:r>
              <a:rPr lang="uk-UA" sz="2300" dirty="0" smtClean="0">
                <a:solidFill>
                  <a:srgbClr val="FF0000"/>
                </a:solidFill>
              </a:rPr>
              <a:t>6 клас</a:t>
            </a:r>
            <a:r>
              <a:rPr lang="uk-UA" sz="2300" dirty="0" smtClean="0"/>
              <a:t>: </a:t>
            </a:r>
            <a:r>
              <a:rPr lang="uk-UA" sz="2300" dirty="0" err="1" smtClean="0"/>
              <a:t>Лозицька</a:t>
            </a:r>
            <a:r>
              <a:rPr lang="uk-UA" sz="2300" dirty="0" smtClean="0"/>
              <a:t> М.(математика, англ. мова, біологія) </a:t>
            </a:r>
          </a:p>
          <a:p>
            <a:r>
              <a:rPr lang="uk-UA" sz="2300" dirty="0" err="1" smtClean="0"/>
              <a:t>Ємцова</a:t>
            </a:r>
            <a:r>
              <a:rPr lang="uk-UA" sz="2300" dirty="0" smtClean="0"/>
              <a:t> Н. (математика) – </a:t>
            </a:r>
            <a:r>
              <a:rPr lang="uk-UA" sz="2300" dirty="0" smtClean="0">
                <a:solidFill>
                  <a:srgbClr val="FF0000"/>
                </a:solidFill>
              </a:rPr>
              <a:t>2 учні  - 10 %</a:t>
            </a:r>
          </a:p>
          <a:p>
            <a:r>
              <a:rPr lang="uk-UA" sz="2300" dirty="0" smtClean="0">
                <a:solidFill>
                  <a:srgbClr val="FF0000"/>
                </a:solidFill>
              </a:rPr>
              <a:t>7 клас</a:t>
            </a:r>
            <a:r>
              <a:rPr lang="uk-UA" sz="2300" dirty="0" smtClean="0"/>
              <a:t>: </a:t>
            </a:r>
            <a:r>
              <a:rPr lang="uk-UA" sz="2300" dirty="0" err="1" smtClean="0"/>
              <a:t>Боровицький</a:t>
            </a:r>
            <a:r>
              <a:rPr lang="uk-UA" sz="2300" dirty="0" smtClean="0"/>
              <a:t> (укр. л., геометрія, </a:t>
            </a:r>
            <a:r>
              <a:rPr lang="uk-UA" sz="2300" dirty="0" err="1" smtClean="0"/>
              <a:t>іст</a:t>
            </a:r>
            <a:r>
              <a:rPr lang="uk-UA" sz="2300" dirty="0" smtClean="0"/>
              <a:t>. України, </a:t>
            </a:r>
            <a:r>
              <a:rPr lang="uk-UA" sz="2300" dirty="0" err="1" smtClean="0"/>
              <a:t>всесв</a:t>
            </a:r>
            <a:r>
              <a:rPr lang="uk-UA" sz="2300" dirty="0" smtClean="0"/>
              <a:t>. Історія) Ведмідь (укр. літ.) </a:t>
            </a:r>
            <a:r>
              <a:rPr lang="uk-UA" sz="2300" dirty="0" err="1" smtClean="0"/>
              <a:t>Гурін</a:t>
            </a:r>
            <a:r>
              <a:rPr lang="uk-UA" sz="2300" dirty="0" smtClean="0"/>
              <a:t> О. (укр. </a:t>
            </a:r>
            <a:r>
              <a:rPr lang="uk-UA" sz="2300" dirty="0"/>
              <a:t>л</a:t>
            </a:r>
            <a:r>
              <a:rPr lang="uk-UA" sz="2300" dirty="0" smtClean="0"/>
              <a:t>., </a:t>
            </a:r>
            <a:r>
              <a:rPr lang="uk-UA" sz="2300" dirty="0" err="1" smtClean="0"/>
              <a:t>іст</a:t>
            </a:r>
            <a:r>
              <a:rPr lang="uk-UA" sz="2300" dirty="0" smtClean="0"/>
              <a:t>. України, </a:t>
            </a:r>
            <a:r>
              <a:rPr lang="uk-UA" sz="2300" dirty="0" err="1" smtClean="0"/>
              <a:t>всесв</a:t>
            </a:r>
            <a:r>
              <a:rPr lang="uk-UA" sz="2300" dirty="0" smtClean="0"/>
              <a:t>. Історія, </a:t>
            </a:r>
            <a:r>
              <a:rPr lang="uk-UA" sz="2300" dirty="0" err="1" smtClean="0"/>
              <a:t>геграфія</a:t>
            </a:r>
            <a:r>
              <a:rPr lang="uk-UA" sz="2300" dirty="0" smtClean="0"/>
              <a:t> ), Ільченко Н. (алгебра, геометрія),</a:t>
            </a:r>
          </a:p>
          <a:p>
            <a:r>
              <a:rPr lang="uk-UA" sz="2300" dirty="0" err="1" smtClean="0"/>
              <a:t>Комарєвцев</a:t>
            </a:r>
            <a:r>
              <a:rPr lang="uk-UA" sz="2300" dirty="0" smtClean="0"/>
              <a:t> А (укр. л., алгебра, геометрія, </a:t>
            </a:r>
            <a:r>
              <a:rPr lang="uk-UA" sz="2300" dirty="0" err="1" smtClean="0"/>
              <a:t>іст</a:t>
            </a:r>
            <a:r>
              <a:rPr lang="uk-UA" sz="2300" dirty="0" smtClean="0"/>
              <a:t>. України, </a:t>
            </a:r>
            <a:r>
              <a:rPr lang="uk-UA" sz="2300" dirty="0" err="1" smtClean="0"/>
              <a:t>всесв</a:t>
            </a:r>
            <a:r>
              <a:rPr lang="uk-UA" sz="2300" dirty="0" smtClean="0"/>
              <a:t>. Історія, географія, фізика, рос. мова), Коротков Д. (</a:t>
            </a:r>
            <a:r>
              <a:rPr lang="uk-UA" sz="2300" dirty="0" err="1" smtClean="0"/>
              <a:t>укл</a:t>
            </a:r>
            <a:r>
              <a:rPr lang="uk-UA" sz="2300" dirty="0" smtClean="0"/>
              <a:t>. </a:t>
            </a:r>
            <a:r>
              <a:rPr lang="uk-UA" sz="2300" dirty="0"/>
              <a:t>л</a:t>
            </a:r>
            <a:r>
              <a:rPr lang="uk-UA" sz="2300" dirty="0" smtClean="0"/>
              <a:t>іт.,  англ. мова, фізика ), Красномовець Ж. (алгебра, геометрія), Світличний І. (14 предметів)  - </a:t>
            </a:r>
            <a:r>
              <a:rPr lang="uk-UA" sz="2300" dirty="0" smtClean="0">
                <a:solidFill>
                  <a:srgbClr val="FF0000"/>
                </a:solidFill>
              </a:rPr>
              <a:t>8 учнів  - 42%</a:t>
            </a:r>
          </a:p>
          <a:p>
            <a:r>
              <a:rPr lang="uk-UA" sz="2300" dirty="0" smtClean="0">
                <a:solidFill>
                  <a:srgbClr val="FF0000"/>
                </a:solidFill>
              </a:rPr>
              <a:t>8 клас</a:t>
            </a:r>
            <a:r>
              <a:rPr lang="uk-UA" sz="2300" dirty="0" smtClean="0"/>
              <a:t>: </a:t>
            </a:r>
            <a:r>
              <a:rPr lang="uk-UA" sz="2300" dirty="0" err="1" smtClean="0"/>
              <a:t>Вінник</a:t>
            </a:r>
            <a:r>
              <a:rPr lang="uk-UA" sz="2300" dirty="0" smtClean="0"/>
              <a:t> М. (алгебра, х – </a:t>
            </a:r>
            <a:r>
              <a:rPr lang="uk-UA" sz="2300" dirty="0" err="1" smtClean="0"/>
              <a:t>во</a:t>
            </a:r>
            <a:r>
              <a:rPr lang="uk-UA" sz="2300" dirty="0" smtClean="0"/>
              <a:t>), Дегтярьов О. (укр. л., фізика, </a:t>
            </a:r>
            <a:r>
              <a:rPr lang="uk-UA" sz="2300" dirty="0" err="1" smtClean="0"/>
              <a:t>іст</a:t>
            </a:r>
            <a:r>
              <a:rPr lang="uk-UA" sz="2300" dirty="0" smtClean="0"/>
              <a:t>. України, </a:t>
            </a:r>
            <a:r>
              <a:rPr lang="uk-UA" sz="2300" dirty="0" err="1" smtClean="0"/>
              <a:t>всесв</a:t>
            </a:r>
            <a:r>
              <a:rPr lang="uk-UA" sz="2300" dirty="0" smtClean="0"/>
              <a:t>. Історія), </a:t>
            </a:r>
            <a:r>
              <a:rPr lang="uk-UA" sz="2300" dirty="0" err="1" smtClean="0"/>
              <a:t>Живолун</a:t>
            </a:r>
            <a:r>
              <a:rPr lang="uk-UA" sz="2300" dirty="0" smtClean="0"/>
              <a:t> Л (алгебра, геометрія), </a:t>
            </a:r>
            <a:r>
              <a:rPr lang="uk-UA" sz="2300" dirty="0" err="1" smtClean="0"/>
              <a:t>Лозицька</a:t>
            </a:r>
            <a:r>
              <a:rPr lang="uk-UA" sz="2300" dirty="0" smtClean="0"/>
              <a:t> Н. (алгебра, геометрія, </a:t>
            </a:r>
            <a:r>
              <a:rPr lang="uk-UA" sz="2300" dirty="0" err="1" smtClean="0"/>
              <a:t>Х-во</a:t>
            </a:r>
            <a:r>
              <a:rPr lang="uk-UA" sz="2300" dirty="0" smtClean="0"/>
              <a:t>, фізика, хімія), Миргородський М. (алгебра, геометрія, В. історія, географія), </a:t>
            </a:r>
            <a:r>
              <a:rPr lang="uk-UA" sz="2300" dirty="0" err="1" smtClean="0"/>
              <a:t>Ніколенко</a:t>
            </a:r>
            <a:r>
              <a:rPr lang="uk-UA" sz="2300" dirty="0" smtClean="0"/>
              <a:t> (алгебра, геометрія), </a:t>
            </a:r>
            <a:r>
              <a:rPr lang="uk-UA" sz="2300" dirty="0" err="1" smtClean="0"/>
              <a:t>Хімічев</a:t>
            </a:r>
            <a:r>
              <a:rPr lang="uk-UA" sz="2300" dirty="0" smtClean="0"/>
              <a:t> (геометрія) – </a:t>
            </a:r>
            <a:r>
              <a:rPr lang="uk-UA" sz="2300" dirty="0" smtClean="0">
                <a:solidFill>
                  <a:srgbClr val="FF0000"/>
                </a:solidFill>
              </a:rPr>
              <a:t>7 учнів -28%</a:t>
            </a:r>
          </a:p>
          <a:p>
            <a:r>
              <a:rPr lang="uk-UA" sz="2300" dirty="0" smtClean="0">
                <a:solidFill>
                  <a:srgbClr val="FF0000"/>
                </a:solidFill>
              </a:rPr>
              <a:t>9 клас</a:t>
            </a:r>
            <a:r>
              <a:rPr lang="uk-UA" sz="2300" dirty="0" smtClean="0"/>
              <a:t>: </a:t>
            </a:r>
            <a:r>
              <a:rPr lang="uk-UA" sz="2300" dirty="0" err="1" smtClean="0"/>
              <a:t>Безух</a:t>
            </a:r>
            <a:r>
              <a:rPr lang="uk-UA" sz="2300" dirty="0" smtClean="0"/>
              <a:t> Я. (алгебра, </a:t>
            </a:r>
            <a:r>
              <a:rPr lang="uk-UA" sz="2300" dirty="0" err="1" smtClean="0"/>
              <a:t>Х-во</a:t>
            </a:r>
            <a:r>
              <a:rPr lang="uk-UA" sz="2300" dirty="0" smtClean="0"/>
              <a:t>, хімія), Єна  В. (правознавство), </a:t>
            </a:r>
            <a:r>
              <a:rPr lang="uk-UA" sz="2300" dirty="0" err="1" smtClean="0"/>
              <a:t>Надточий</a:t>
            </a:r>
            <a:r>
              <a:rPr lang="uk-UA" sz="2300" dirty="0" smtClean="0"/>
              <a:t> Р. (геометрія, фізика, хімія) – </a:t>
            </a:r>
            <a:r>
              <a:rPr lang="uk-UA" sz="2300" dirty="0" smtClean="0">
                <a:solidFill>
                  <a:srgbClr val="FF0000"/>
                </a:solidFill>
              </a:rPr>
              <a:t>3 </a:t>
            </a:r>
            <a:r>
              <a:rPr lang="uk-UA" sz="2300" dirty="0" err="1" smtClean="0">
                <a:solidFill>
                  <a:srgbClr val="FF0000"/>
                </a:solidFill>
              </a:rPr>
              <a:t>учні.-</a:t>
            </a:r>
            <a:r>
              <a:rPr lang="uk-UA" sz="2300" dirty="0" smtClean="0">
                <a:solidFill>
                  <a:srgbClr val="FF0000"/>
                </a:solidFill>
              </a:rPr>
              <a:t> 19%    </a:t>
            </a:r>
          </a:p>
          <a:p>
            <a:r>
              <a:rPr lang="uk-UA" sz="2400" dirty="0" smtClean="0">
                <a:solidFill>
                  <a:srgbClr val="FF0000"/>
                </a:solidFill>
              </a:rPr>
              <a:t>Разом 21 учень – 12%</a:t>
            </a:r>
            <a:endParaRPr lang="uk-U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80451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20688"/>
            <a:ext cx="7805342" cy="594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Відмінники</a:t>
            </a:r>
          </a:p>
          <a:p>
            <a:r>
              <a:rPr lang="uk-UA" sz="2800" dirty="0" smtClean="0">
                <a:solidFill>
                  <a:srgbClr val="FF0000"/>
                </a:solidFill>
              </a:rPr>
              <a:t>3 клас</a:t>
            </a:r>
            <a:r>
              <a:rPr lang="uk-UA" sz="2800" dirty="0" smtClean="0"/>
              <a:t>: </a:t>
            </a:r>
            <a:r>
              <a:rPr lang="uk-UA" sz="2800" dirty="0" err="1" smtClean="0"/>
              <a:t>Біліченко</a:t>
            </a:r>
            <a:r>
              <a:rPr lang="uk-UA" sz="2800" dirty="0" smtClean="0"/>
              <a:t> В., Волошко М. – </a:t>
            </a:r>
            <a:r>
              <a:rPr lang="uk-UA" sz="2800" dirty="0" smtClean="0">
                <a:solidFill>
                  <a:srgbClr val="FF0000"/>
                </a:solidFill>
              </a:rPr>
              <a:t>2 учні – 7%</a:t>
            </a:r>
          </a:p>
          <a:p>
            <a:r>
              <a:rPr lang="uk-UA" sz="2800" dirty="0" smtClean="0">
                <a:solidFill>
                  <a:srgbClr val="FF0000"/>
                </a:solidFill>
              </a:rPr>
              <a:t>4-а клас</a:t>
            </a:r>
            <a:r>
              <a:rPr lang="uk-UA" sz="2800" dirty="0" smtClean="0"/>
              <a:t>: </a:t>
            </a:r>
            <a:r>
              <a:rPr lang="uk-UA" sz="2800" dirty="0" err="1" smtClean="0"/>
              <a:t>Фахті</a:t>
            </a:r>
            <a:r>
              <a:rPr lang="uk-UA" sz="2800" dirty="0" smtClean="0"/>
              <a:t> Р., Ключко В. – </a:t>
            </a:r>
            <a:r>
              <a:rPr lang="uk-UA" sz="2800" dirty="0" smtClean="0">
                <a:solidFill>
                  <a:srgbClr val="FF0000"/>
                </a:solidFill>
              </a:rPr>
              <a:t>2 учні – 10%</a:t>
            </a:r>
          </a:p>
          <a:p>
            <a:r>
              <a:rPr lang="uk-UA" sz="2800" dirty="0" smtClean="0">
                <a:solidFill>
                  <a:srgbClr val="FF0000"/>
                </a:solidFill>
              </a:rPr>
              <a:t>4-б клас: </a:t>
            </a:r>
            <a:r>
              <a:rPr lang="uk-UA" sz="2800" dirty="0" smtClean="0"/>
              <a:t>Макаренко В. – </a:t>
            </a:r>
            <a:r>
              <a:rPr lang="uk-UA" sz="2800" dirty="0" smtClean="0">
                <a:solidFill>
                  <a:srgbClr val="FF0000"/>
                </a:solidFill>
              </a:rPr>
              <a:t>1 учень – 7%</a:t>
            </a:r>
          </a:p>
          <a:p>
            <a:r>
              <a:rPr lang="uk-UA" sz="2800" dirty="0" smtClean="0"/>
              <a:t>5 клас:  Бондаренко А. – </a:t>
            </a:r>
            <a:r>
              <a:rPr lang="uk-UA" sz="2800" dirty="0" smtClean="0">
                <a:solidFill>
                  <a:srgbClr val="FF0000"/>
                </a:solidFill>
              </a:rPr>
              <a:t>1 учень – 7%</a:t>
            </a:r>
          </a:p>
          <a:p>
            <a:r>
              <a:rPr lang="uk-UA" sz="2800" dirty="0" smtClean="0"/>
              <a:t>6 </a:t>
            </a:r>
            <a:r>
              <a:rPr lang="uk-UA" sz="2800" dirty="0" err="1" smtClean="0"/>
              <a:t>клас-</a:t>
            </a:r>
            <a:r>
              <a:rPr lang="uk-UA" sz="2800" dirty="0" smtClean="0"/>
              <a:t> 0%</a:t>
            </a:r>
          </a:p>
          <a:p>
            <a:r>
              <a:rPr lang="uk-UA" sz="2800" dirty="0" smtClean="0"/>
              <a:t>7 клас -0%</a:t>
            </a:r>
          </a:p>
          <a:p>
            <a:r>
              <a:rPr lang="uk-UA" sz="2800" dirty="0" smtClean="0"/>
              <a:t>8 клас – 0%</a:t>
            </a:r>
          </a:p>
          <a:p>
            <a:r>
              <a:rPr lang="uk-UA" sz="2800" dirty="0" smtClean="0">
                <a:solidFill>
                  <a:srgbClr val="FF0000"/>
                </a:solidFill>
              </a:rPr>
              <a:t>9 клас </a:t>
            </a:r>
            <a:r>
              <a:rPr lang="uk-UA" sz="2800" dirty="0" smtClean="0"/>
              <a:t>– Нестеренко Я, </a:t>
            </a:r>
            <a:r>
              <a:rPr lang="uk-UA" sz="2800" dirty="0" err="1" smtClean="0"/>
              <a:t>Риндя</a:t>
            </a:r>
            <a:r>
              <a:rPr lang="uk-UA" sz="2800" dirty="0" smtClean="0"/>
              <a:t> Н. – 2 учні – </a:t>
            </a:r>
            <a:r>
              <a:rPr lang="uk-UA" sz="2800" dirty="0" smtClean="0">
                <a:solidFill>
                  <a:srgbClr val="FF0000"/>
                </a:solidFill>
              </a:rPr>
              <a:t>13%</a:t>
            </a:r>
          </a:p>
          <a:p>
            <a:r>
              <a:rPr lang="uk-UA" sz="2800" dirty="0" smtClean="0"/>
              <a:t>10 клас -0%</a:t>
            </a:r>
          </a:p>
          <a:p>
            <a:r>
              <a:rPr lang="uk-UA" sz="2800" dirty="0" smtClean="0"/>
              <a:t>11 клас – 0%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Разом – 8 учнів -  4 %</a:t>
            </a:r>
          </a:p>
          <a:p>
            <a:endParaRPr lang="uk-UA" dirty="0" smtClean="0"/>
          </a:p>
          <a:p>
            <a:r>
              <a:rPr lang="uk-UA" dirty="0" smtClean="0"/>
              <a:t>   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3434881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amka-photoshop-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1520" y="1492311"/>
            <a:ext cx="7929619" cy="2962513"/>
          </a:xfrm>
          <a:prstGeom prst="roundRect">
            <a:avLst/>
          </a:prstGeom>
          <a:noFill/>
          <a:ln>
            <a:noFill/>
            <a:headEnd/>
            <a:tailEnd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Роль інтерактивних технологій у розвитку інтересів учнів до самонавчання. (</a:t>
            </a:r>
            <a:r>
              <a:rPr kumimoji="0" lang="uk-UA" sz="2400" b="1" i="0" u="none" strike="noStrike" normalizeH="0" baseline="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</a:t>
            </a: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…) </a:t>
            </a:r>
            <a:endParaRPr kumimoji="0" lang="ru-RU" sz="1100" b="1" i="0" u="none" strike="noStrike" normalizeH="0" baseline="0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Пошуково-дослідницька та проектна діяльність. (</a:t>
            </a:r>
            <a:r>
              <a:rPr kumimoji="0" lang="uk-UA" sz="2400" b="1" i="0" u="none" strike="noStrike" normalizeH="0" baseline="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</a:t>
            </a: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…)</a:t>
            </a:r>
            <a:endParaRPr kumimoji="0" lang="ru-RU" sz="1100" b="1" i="0" u="none" strike="noStrike" normalizeH="0" baseline="0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Вплив інформаційно-комунікативних технологій на формування у школярів потреби і навичок самоосвітньої роботи. (</a:t>
            </a:r>
            <a:r>
              <a:rPr kumimoji="0" lang="uk-UA" sz="2400" b="1" i="0" u="none" strike="noStrike" normalizeH="0" baseline="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</a:t>
            </a:r>
            <a:r>
              <a:rPr kumimoji="0" lang="uk-UA" sz="2400" b="1" i="0" u="none" strike="noStrike" normalizeH="0" baseline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…)</a:t>
            </a:r>
            <a:endParaRPr kumimoji="0" lang="uk-UA" sz="3200" b="1" i="0" u="none" strike="noStrike" normalizeH="0" baseline="0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992234" y="548680"/>
            <a:ext cx="5411700" cy="919401"/>
          </a:xfrm>
          <a:prstGeom prst="round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uk-UA" sz="48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k-UA" sz="4000" b="1" i="1" strike="noStrike" normalizeH="0" baseline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endParaRPr kumimoji="0" lang="uk-UA" sz="4800" b="1" i="0" strike="noStrike" normalizeH="0" baseline="0" dirty="0" smtClean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kisti-kreativ-kraska-cve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00034" y="5072074"/>
            <a:ext cx="8286808" cy="1464231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«портрет-розповідь» сучасного компетентного учня (випускника), який самостійно може здобувати знання, розвивати в собі здатність, навички, уміння самостійно їх шукати, тобто оволодівати науковим методом пізнання, вміє швидко адаптуватися в нестабільних умовах.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7158" y="214290"/>
            <a:ext cx="5356413" cy="146423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strike="noStrike" normalizeH="0" baseline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Створення портрета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strike="noStrike" normalizeH="0" baseline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«Сучасного вчителя»</a:t>
            </a:r>
            <a:endParaRPr kumimoji="0" lang="uk-UA" sz="4000" b="1" strike="noStrike" normalizeH="0" baseline="0" dirty="0" smtClean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олнце 8"/>
          <p:cNvSpPr/>
          <p:nvPr/>
        </p:nvSpPr>
        <p:spPr>
          <a:xfrm>
            <a:off x="642910" y="1714488"/>
            <a:ext cx="3643338" cy="3371136"/>
          </a:xfrm>
          <a:prstGeom prst="sun">
            <a:avLst/>
          </a:prstGeom>
          <a:ln>
            <a:solidFill>
              <a:schemeClr val="accent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Пропонується скласти: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E:\фон\Школа_анимации\Imagen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0"/>
            <a:ext cx="2428844" cy="2428844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427984" y="2015847"/>
            <a:ext cx="4536504" cy="282630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dirty="0"/>
              <a:t>скласти «портрет-розповідь» «нового» типу вчителя, що творчо думає, володіє сучасними методами, інноваційними технологіями, «може навчити інших навіть того, чого сам не вміє». У творчій формі презентувати свою розповідь</a:t>
            </a:r>
            <a:endParaRPr lang="ru-RU" sz="20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kisti-kreativ-kraska-cve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73" y="-19356"/>
            <a:ext cx="9144000" cy="6858000"/>
          </a:xfrm>
          <a:prstGeom prst="rect">
            <a:avLst/>
          </a:prstGeom>
        </p:spPr>
      </p:pic>
      <p:pic>
        <p:nvPicPr>
          <p:cNvPr id="1026" name="Picture 2" descr="E:\фон\Школа_анимации\Imagen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8534" y="0"/>
            <a:ext cx="2428844" cy="24288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64389"/>
            <a:ext cx="46805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/>
              <a:t>Модель вчителя</a:t>
            </a:r>
            <a:endParaRPr lang="ru-RU" sz="4400" dirty="0"/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Полотно 2"/>
          <p:cNvGrpSpPr>
            <a:grpSpLocks/>
          </p:cNvGrpSpPr>
          <p:nvPr/>
        </p:nvGrpSpPr>
        <p:grpSpPr bwMode="auto">
          <a:xfrm>
            <a:off x="1359636" y="2723445"/>
            <a:ext cx="7560808" cy="2838450"/>
            <a:chOff x="-6957" y="666"/>
            <a:chExt cx="69353" cy="28384"/>
          </a:xfrm>
        </p:grpSpPr>
        <p:sp>
          <p:nvSpPr>
            <p:cNvPr id="5" name="AutoShape 23"/>
            <p:cNvSpPr>
              <a:spLocks noChangeAspect="1" noChangeArrowheads="1"/>
            </p:cNvSpPr>
            <p:nvPr/>
          </p:nvSpPr>
          <p:spPr bwMode="auto">
            <a:xfrm>
              <a:off x="-6957" y="666"/>
              <a:ext cx="69353" cy="2838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6" name="Группа 101389"/>
            <p:cNvGrpSpPr>
              <a:grpSpLocks/>
            </p:cNvGrpSpPr>
            <p:nvPr/>
          </p:nvGrpSpPr>
          <p:grpSpPr bwMode="auto">
            <a:xfrm>
              <a:off x="712" y="1568"/>
              <a:ext cx="60292" cy="27482"/>
              <a:chOff x="-451" y="1569"/>
              <a:chExt cx="60293" cy="27480"/>
            </a:xfrm>
          </p:grpSpPr>
          <p:sp>
            <p:nvSpPr>
              <p:cNvPr id="7" name="Прямоугольник 3"/>
              <p:cNvSpPr>
                <a:spLocks noChangeArrowheads="1"/>
              </p:cNvSpPr>
              <p:nvPr/>
            </p:nvSpPr>
            <p:spPr bwMode="auto">
              <a:xfrm>
                <a:off x="16241" y="1569"/>
                <a:ext cx="20632" cy="4981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F79646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4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Я - концепція</a:t>
                </a:r>
                <a:endPara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8" name="Прямоугольник 4"/>
              <p:cNvSpPr>
                <a:spLocks noChangeArrowheads="1"/>
              </p:cNvSpPr>
              <p:nvPr/>
            </p:nvSpPr>
            <p:spPr bwMode="auto">
              <a:xfrm>
                <a:off x="612" y="10991"/>
                <a:ext cx="15629" cy="4913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4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Філософ</a:t>
                </a:r>
                <a:endParaRPr kumimoji="0" lang="uk-U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Прямоугольник 16"/>
              <p:cNvSpPr>
                <a:spLocks noChangeArrowheads="1"/>
              </p:cNvSpPr>
              <p:nvPr/>
            </p:nvSpPr>
            <p:spPr bwMode="auto">
              <a:xfrm>
                <a:off x="18109" y="10991"/>
                <a:ext cx="12414" cy="4908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Майстер</a:t>
                </a:r>
                <a:endParaRPr kumimoji="0" lang="uk-UA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 </a:t>
                </a:r>
                <a:endParaRPr kumimoji="0" lang="uk-U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Прямоугольник 17"/>
              <p:cNvSpPr>
                <a:spLocks noChangeArrowheads="1"/>
              </p:cNvSpPr>
              <p:nvPr/>
            </p:nvSpPr>
            <p:spPr bwMode="auto">
              <a:xfrm>
                <a:off x="32507" y="10990"/>
                <a:ext cx="12414" cy="4909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Психолог</a:t>
                </a:r>
                <a:endParaRPr kumimoji="0" lang="uk-UA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Прямоугольник 18"/>
              <p:cNvSpPr>
                <a:spLocks noChangeArrowheads="1"/>
              </p:cNvSpPr>
              <p:nvPr/>
            </p:nvSpPr>
            <p:spPr bwMode="auto">
              <a:xfrm>
                <a:off x="47202" y="10990"/>
                <a:ext cx="12414" cy="4909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Методист</a:t>
                </a:r>
                <a:endParaRPr kumimoji="0" lang="uk-UA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 </a:t>
                </a:r>
                <a:endParaRPr kumimoji="0" lang="uk-U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Прямоугольник 20"/>
              <p:cNvSpPr>
                <a:spLocks noChangeArrowheads="1"/>
              </p:cNvSpPr>
              <p:nvPr/>
            </p:nvSpPr>
            <p:spPr bwMode="auto">
              <a:xfrm>
                <a:off x="-451" y="19062"/>
                <a:ext cx="16717" cy="9987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4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Віра в життя</a:t>
                </a:r>
                <a:endParaRPr kumimoji="0" lang="uk-UA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Прямоугольник 21"/>
              <p:cNvSpPr>
                <a:spLocks noChangeArrowheads="1"/>
              </p:cNvSpPr>
              <p:nvPr/>
            </p:nvSpPr>
            <p:spPr bwMode="auto">
              <a:xfrm>
                <a:off x="18269" y="19061"/>
                <a:ext cx="12414" cy="8821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Віра в дитину</a:t>
                </a:r>
                <a:endPara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 </a:t>
                </a:r>
                <a:endParaRPr kumimoji="0" lang="uk-U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Прямоугольник 22"/>
              <p:cNvSpPr>
                <a:spLocks noChangeArrowheads="1"/>
              </p:cNvSpPr>
              <p:nvPr/>
            </p:nvSpPr>
            <p:spPr bwMode="auto">
              <a:xfrm>
                <a:off x="32504" y="19060"/>
                <a:ext cx="12414" cy="8822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Віра в себе</a:t>
                </a:r>
                <a:endPara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Прямоугольник 23"/>
              <p:cNvSpPr>
                <a:spLocks noChangeArrowheads="1"/>
              </p:cNvSpPr>
              <p:nvPr/>
            </p:nvSpPr>
            <p:spPr bwMode="auto">
              <a:xfrm>
                <a:off x="47427" y="19058"/>
                <a:ext cx="12415" cy="8824"/>
              </a:xfrm>
              <a:prstGeom prst="rect">
                <a:avLst/>
              </a:prstGeom>
              <a:noFill/>
              <a:ln w="25400">
                <a:solidFill>
                  <a:srgbClr val="385D8A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sz="20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Arial" pitchFamily="34" charset="0"/>
                    <a:ea typeface="Calibri" pitchFamily="34" charset="0"/>
                    <a:cs typeface="Arial" pitchFamily="34" charset="0"/>
                  </a:rPr>
                  <a:t>Віра в науку</a:t>
                </a:r>
                <a:endParaRPr kumimoji="0" lang="uk-UA" sz="20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Прямая соединительная линия 24"/>
              <p:cNvSpPr>
                <a:spLocks noChangeShapeType="1"/>
              </p:cNvSpPr>
              <p:nvPr/>
            </p:nvSpPr>
            <p:spPr bwMode="auto">
              <a:xfrm>
                <a:off x="30663" y="6550"/>
                <a:ext cx="18" cy="1843"/>
              </a:xfrm>
              <a:prstGeom prst="line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Прямая соединительная линия 25"/>
              <p:cNvSpPr>
                <a:spLocks noChangeShapeType="1"/>
              </p:cNvSpPr>
              <p:nvPr/>
            </p:nvSpPr>
            <p:spPr bwMode="auto">
              <a:xfrm>
                <a:off x="10166" y="8391"/>
                <a:ext cx="43122" cy="1"/>
              </a:xfrm>
              <a:prstGeom prst="line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Прямая соединительная линия 27"/>
              <p:cNvSpPr>
                <a:spLocks noChangeShapeType="1"/>
              </p:cNvSpPr>
              <p:nvPr/>
            </p:nvSpPr>
            <p:spPr bwMode="auto">
              <a:xfrm>
                <a:off x="23951" y="8392"/>
                <a:ext cx="69" cy="0"/>
              </a:xfrm>
              <a:prstGeom prst="line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Прямая со стрелкой 101377"/>
              <p:cNvSpPr>
                <a:spLocks noChangeShapeType="1"/>
              </p:cNvSpPr>
              <p:nvPr/>
            </p:nvSpPr>
            <p:spPr bwMode="auto">
              <a:xfrm>
                <a:off x="10097" y="8392"/>
                <a:ext cx="0" cy="2594"/>
              </a:xfrm>
              <a:prstGeom prst="straightConnector1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Прямая соединительная линия 101379"/>
              <p:cNvSpPr>
                <a:spLocks noChangeShapeType="1"/>
              </p:cNvSpPr>
              <p:nvPr/>
            </p:nvSpPr>
            <p:spPr bwMode="auto">
              <a:xfrm>
                <a:off x="10167" y="15903"/>
                <a:ext cx="0" cy="315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Прямая со стрелкой 101380"/>
              <p:cNvSpPr>
                <a:spLocks noChangeShapeType="1"/>
              </p:cNvSpPr>
              <p:nvPr/>
            </p:nvSpPr>
            <p:spPr bwMode="auto">
              <a:xfrm>
                <a:off x="24452" y="8392"/>
                <a:ext cx="0" cy="2593"/>
              </a:xfrm>
              <a:prstGeom prst="straightConnector1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Прямая со стрелкой 101382"/>
              <p:cNvSpPr>
                <a:spLocks noChangeShapeType="1"/>
              </p:cNvSpPr>
              <p:nvPr/>
            </p:nvSpPr>
            <p:spPr bwMode="auto">
              <a:xfrm>
                <a:off x="38691" y="8392"/>
                <a:ext cx="23" cy="2598"/>
              </a:xfrm>
              <a:prstGeom prst="straightConnector1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Прямая со стрелкой 101384"/>
              <p:cNvSpPr>
                <a:spLocks noChangeShapeType="1"/>
              </p:cNvSpPr>
              <p:nvPr/>
            </p:nvSpPr>
            <p:spPr bwMode="auto">
              <a:xfrm flipH="1">
                <a:off x="53223" y="8390"/>
                <a:ext cx="68" cy="2600"/>
              </a:xfrm>
              <a:prstGeom prst="straightConnector1">
                <a:avLst/>
              </a:prstGeom>
              <a:noFill/>
              <a:ln w="25400">
                <a:solidFill>
                  <a:srgbClr val="C0504D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Прямая соединительная линия 101385"/>
              <p:cNvSpPr>
                <a:spLocks noChangeShapeType="1"/>
              </p:cNvSpPr>
              <p:nvPr/>
            </p:nvSpPr>
            <p:spPr bwMode="auto">
              <a:xfrm>
                <a:off x="24316" y="15899"/>
                <a:ext cx="134" cy="315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Прямая соединительная линия 101386"/>
              <p:cNvSpPr>
                <a:spLocks noChangeShapeType="1"/>
              </p:cNvSpPr>
              <p:nvPr/>
            </p:nvSpPr>
            <p:spPr bwMode="auto">
              <a:xfrm flipH="1">
                <a:off x="38711" y="15899"/>
                <a:ext cx="3" cy="316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Прямая соединительная линия 101387"/>
              <p:cNvSpPr>
                <a:spLocks noChangeShapeType="1"/>
              </p:cNvSpPr>
              <p:nvPr/>
            </p:nvSpPr>
            <p:spPr bwMode="auto">
              <a:xfrm>
                <a:off x="53288" y="15903"/>
                <a:ext cx="0" cy="315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>
                <a:outerShdw dist="20000" dir="5400000" rotWithShape="0">
                  <a:srgbClr val="000000">
                    <a:alpha val="37999"/>
                  </a:srgbClr>
                </a:outerShdw>
              </a:effectLst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99240671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kisti-kreativ-kraska-cve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73" y="-19356"/>
            <a:ext cx="9144000" cy="6858000"/>
          </a:xfrm>
          <a:prstGeom prst="rect">
            <a:avLst/>
          </a:prstGeom>
        </p:spPr>
      </p:pic>
      <p:pic>
        <p:nvPicPr>
          <p:cNvPr id="1026" name="Picture 2" descr="E:\фон\Школа_анимации\Imagen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541" y="64389"/>
            <a:ext cx="2428844" cy="242884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64389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rgbClr val="FF0000"/>
                </a:solidFill>
              </a:rPr>
              <a:t>Модель </a:t>
            </a:r>
            <a:r>
              <a:rPr lang="uk-UA" sz="2000" b="1" dirty="0" smtClean="0">
                <a:solidFill>
                  <a:srgbClr val="FF0000"/>
                </a:solidFill>
              </a:rPr>
              <a:t>випускника як творця власного життя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-6246" y="464499"/>
            <a:ext cx="2850054" cy="469915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b="1" i="1" dirty="0"/>
              <a:t>Компетенції:</a:t>
            </a:r>
            <a:endParaRPr lang="ru-RU" sz="2000" dirty="0"/>
          </a:p>
          <a:p>
            <a:r>
              <a:rPr lang="uk-UA" sz="2000" dirty="0"/>
              <a:t>К1  </a:t>
            </a:r>
            <a:r>
              <a:rPr lang="uk-UA" sz="2000" dirty="0" smtClean="0"/>
              <a:t>соціальна (громадська</a:t>
            </a:r>
            <a:r>
              <a:rPr lang="uk-UA" sz="2000" dirty="0"/>
              <a:t>)</a:t>
            </a:r>
            <a:endParaRPr lang="ru-RU" sz="2000" dirty="0"/>
          </a:p>
          <a:p>
            <a:r>
              <a:rPr lang="uk-UA" sz="2000" dirty="0"/>
              <a:t>К2  </a:t>
            </a:r>
            <a:r>
              <a:rPr lang="uk-UA" sz="2000" dirty="0" smtClean="0"/>
              <a:t>полікультурна </a:t>
            </a:r>
            <a:endParaRPr lang="ru-RU" sz="2000" dirty="0"/>
          </a:p>
          <a:p>
            <a:r>
              <a:rPr lang="uk-UA" sz="2000" dirty="0"/>
              <a:t>К3  </a:t>
            </a:r>
            <a:r>
              <a:rPr lang="uk-UA" sz="2000" dirty="0" smtClean="0"/>
              <a:t>комунікативно-психологічна</a:t>
            </a:r>
            <a:endParaRPr lang="ru-RU" sz="2000" dirty="0"/>
          </a:p>
          <a:p>
            <a:r>
              <a:rPr lang="uk-UA" sz="2000" dirty="0"/>
              <a:t>К4  </a:t>
            </a:r>
            <a:r>
              <a:rPr lang="uk-UA" sz="2000" dirty="0" smtClean="0"/>
              <a:t>пізнавальна </a:t>
            </a:r>
            <a:r>
              <a:rPr lang="uk-UA" sz="2000" dirty="0"/>
              <a:t>та креативна</a:t>
            </a:r>
            <a:endParaRPr lang="ru-RU" sz="2000" dirty="0"/>
          </a:p>
          <a:p>
            <a:r>
              <a:rPr lang="uk-UA" sz="2000" dirty="0"/>
              <a:t>К5  </a:t>
            </a:r>
            <a:r>
              <a:rPr lang="uk-UA" sz="2000" dirty="0" smtClean="0"/>
              <a:t>правова </a:t>
            </a:r>
            <a:endParaRPr lang="ru-RU" sz="2000" dirty="0"/>
          </a:p>
          <a:p>
            <a:r>
              <a:rPr lang="uk-UA" sz="2000" dirty="0"/>
              <a:t>К6  </a:t>
            </a:r>
            <a:r>
              <a:rPr lang="uk-UA" sz="2000" dirty="0" smtClean="0"/>
              <a:t>економічна</a:t>
            </a:r>
            <a:endParaRPr lang="ru-RU" sz="2000" dirty="0"/>
          </a:p>
          <a:p>
            <a:r>
              <a:rPr lang="uk-UA" sz="2000" dirty="0"/>
              <a:t>К7 </a:t>
            </a:r>
            <a:r>
              <a:rPr lang="uk-UA" sz="2000" dirty="0" smtClean="0"/>
              <a:t>екологічна</a:t>
            </a:r>
            <a:endParaRPr lang="ru-RU" sz="2000" dirty="0"/>
          </a:p>
          <a:p>
            <a:r>
              <a:rPr lang="uk-UA" sz="2000" dirty="0"/>
              <a:t>К8 </a:t>
            </a:r>
            <a:r>
              <a:rPr lang="uk-UA" sz="2000" dirty="0" err="1" smtClean="0"/>
              <a:t>валеологічна</a:t>
            </a:r>
            <a:endParaRPr lang="ru-RU" sz="2000" dirty="0"/>
          </a:p>
          <a:p>
            <a:r>
              <a:rPr lang="uk-UA" sz="2000" dirty="0" smtClean="0"/>
              <a:t>К9 духовно-естетична</a:t>
            </a:r>
            <a:endParaRPr lang="ru-RU" sz="2000" dirty="0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2843808" y="388727"/>
            <a:ext cx="6306199" cy="6480810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b="1" dirty="0" smtClean="0"/>
              <a:t>Уміння </a:t>
            </a:r>
            <a:r>
              <a:rPr lang="uk-UA" b="1" dirty="0"/>
              <a:t>адаптуватися у мінливих </a:t>
            </a:r>
            <a:r>
              <a:rPr lang="uk-UA" b="1" dirty="0" smtClean="0"/>
              <a:t>життєвих ситуаціях</a:t>
            </a:r>
            <a:endParaRPr lang="ru-RU" b="1" dirty="0"/>
          </a:p>
          <a:p>
            <a:pPr lvl="0"/>
            <a:r>
              <a:rPr lang="uk-UA" b="1" dirty="0"/>
              <a:t>Уміти добувати, переробляти  різну інформацію, застосовувати її для індивідуального розвитку</a:t>
            </a:r>
            <a:endParaRPr lang="ru-RU" b="1" dirty="0"/>
          </a:p>
          <a:p>
            <a:pPr lvl="0"/>
            <a:r>
              <a:rPr lang="uk-UA" b="1" dirty="0"/>
              <a:t>Уміння критично мислити </a:t>
            </a:r>
            <a:endParaRPr lang="ru-RU" b="1" dirty="0"/>
          </a:p>
          <a:p>
            <a:pPr lvl="0"/>
            <a:r>
              <a:rPr lang="uk-UA" b="1" dirty="0"/>
              <a:t>Цілеспрямовано використовувати свій потенціал</a:t>
            </a:r>
            <a:endParaRPr lang="ru-RU" b="1" dirty="0"/>
          </a:p>
          <a:p>
            <a:pPr lvl="0"/>
            <a:r>
              <a:rPr lang="uk-UA" b="1" dirty="0"/>
              <a:t>Уміння використовувати набуті знання і навички </a:t>
            </a:r>
            <a:endParaRPr lang="ru-RU" b="1" dirty="0"/>
          </a:p>
          <a:p>
            <a:pPr lvl="0"/>
            <a:r>
              <a:rPr lang="uk-UA" b="1" dirty="0"/>
              <a:t>Уміти виробляти стратегію власного життя </a:t>
            </a:r>
            <a:endParaRPr lang="ru-RU" b="1" dirty="0"/>
          </a:p>
          <a:p>
            <a:pPr lvl="0"/>
            <a:r>
              <a:rPr lang="uk-UA" b="1" dirty="0"/>
              <a:t>Здатність генерувати нові ідеї, приймати нестандартні рішення  </a:t>
            </a:r>
            <a:endParaRPr lang="ru-RU" b="1" dirty="0"/>
          </a:p>
          <a:p>
            <a:pPr lvl="0"/>
            <a:r>
              <a:rPr lang="uk-UA" b="1" dirty="0"/>
              <a:t>Бути спроможним до вибору альтернатив у сучасному житті</a:t>
            </a:r>
            <a:endParaRPr lang="ru-RU" b="1" dirty="0"/>
          </a:p>
          <a:p>
            <a:pPr lvl="0"/>
            <a:r>
              <a:rPr lang="uk-UA" b="1" dirty="0"/>
              <a:t>Бути комунікабельним, уміти працювати в команді </a:t>
            </a:r>
            <a:endParaRPr lang="ru-RU" b="1" dirty="0"/>
          </a:p>
          <a:p>
            <a:pPr lvl="0"/>
            <a:r>
              <a:rPr lang="uk-UA" b="1" dirty="0"/>
              <a:t>Дбайливо ставитись до свого здоров</a:t>
            </a:r>
            <a:r>
              <a:rPr lang="ru-RU" b="1" dirty="0"/>
              <a:t>’</a:t>
            </a:r>
            <a:r>
              <a:rPr lang="uk-UA" b="1" dirty="0"/>
              <a:t>я та здоров</a:t>
            </a:r>
            <a:r>
              <a:rPr lang="ru-RU" b="1" dirty="0"/>
              <a:t>’</a:t>
            </a:r>
            <a:r>
              <a:rPr lang="uk-UA" b="1" dirty="0"/>
              <a:t>я інших</a:t>
            </a:r>
            <a:r>
              <a:rPr lang="ru-RU" b="1" dirty="0"/>
              <a:t> </a:t>
            </a:r>
          </a:p>
          <a:p>
            <a:pPr lvl="0"/>
            <a:r>
              <a:rPr lang="uk-UA" b="1" dirty="0"/>
              <a:t>Уміти уникати конфліктних ситуацій та виходити </a:t>
            </a:r>
            <a:r>
              <a:rPr lang="uk-UA" b="1" dirty="0" smtClean="0"/>
              <a:t>з них</a:t>
            </a:r>
            <a:endParaRPr lang="ru-RU" b="1" dirty="0"/>
          </a:p>
          <a:p>
            <a:pPr lvl="0"/>
            <a:r>
              <a:rPr lang="uk-UA" b="1" dirty="0"/>
              <a:t>Визначити своє кредо і свій стиль</a:t>
            </a:r>
            <a:endParaRPr lang="ru-RU" b="1" dirty="0"/>
          </a:p>
          <a:p>
            <a:pPr lvl="0"/>
            <a:r>
              <a:rPr lang="uk-UA" b="1" dirty="0"/>
              <a:t>Випускник школи  як творець і проектувальник власного життя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7983641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bbd40785ea11ff3e00294987edd3ce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776"/>
            <a:ext cx="9144000" cy="6858000"/>
          </a:xfrm>
          <a:prstGeom prst="rect">
            <a:avLst/>
          </a:prstGeom>
        </p:spPr>
      </p:pic>
      <p:pic>
        <p:nvPicPr>
          <p:cNvPr id="14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8242">
            <a:off x="639548" y="-340366"/>
            <a:ext cx="1894023" cy="1109312"/>
          </a:xfrm>
          <a:prstGeom prst="rect">
            <a:avLst/>
          </a:prstGeom>
          <a:noFill/>
        </p:spPr>
      </p:pic>
      <p:pic>
        <p:nvPicPr>
          <p:cNvPr id="15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2786" flipH="1">
            <a:off x="6985222" y="101794"/>
            <a:ext cx="1894023" cy="1109312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928794" y="-247375"/>
            <a:ext cx="49824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strike="noStrike" normalizeH="0" baseline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ВИСНОВОК</a:t>
            </a:r>
            <a:endParaRPr kumimoji="0" lang="uk-UA" sz="6600" b="1" i="0" strike="noStrike" normalizeH="0" baseline="0" dirty="0" smtClean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643306" y="3643314"/>
            <a:ext cx="6715172" cy="341905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Гарний учитель може навчити інших навіть того, чого сам не вміє.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(Т.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Котарбінський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польський філософ)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597704" y="656450"/>
            <a:ext cx="8229600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uk-UA" i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 на уроці атмосфери творчості й креативності:</a:t>
            </a: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0" y="1837533"/>
            <a:ext cx="9144000" cy="36115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 algn="ctr">
              <a:buFont typeface="Wingdings 2"/>
              <a:buNone/>
              <a:defRPr/>
            </a:pPr>
            <a:r>
              <a:rPr lang="uk-UA" dirty="0" smtClean="0">
                <a:solidFill>
                  <a:srgbClr val="000099"/>
                </a:solidFill>
              </a:rPr>
              <a:t>- учитель  не  несе готову інформацію, а </a:t>
            </a:r>
          </a:p>
          <a:p>
            <a:pPr marL="82296" indent="0" algn="ctr">
              <a:buFont typeface="Wingdings 2"/>
              <a:buNone/>
              <a:defRPr/>
            </a:pPr>
            <a:r>
              <a:rPr lang="uk-UA" dirty="0" smtClean="0">
                <a:solidFill>
                  <a:srgbClr val="000099"/>
                </a:solidFill>
              </a:rPr>
              <a:t> допомагає учням </a:t>
            </a:r>
            <a:r>
              <a:rPr lang="uk-UA" dirty="0" smtClean="0">
                <a:solidFill>
                  <a:srgbClr val="FF0000"/>
                </a:solidFill>
              </a:rPr>
              <a:t>відкрити</a:t>
            </a:r>
            <a:r>
              <a:rPr lang="uk-UA" dirty="0" smtClean="0">
                <a:solidFill>
                  <a:srgbClr val="000099"/>
                </a:solidFill>
              </a:rPr>
              <a:t>  знання;</a:t>
            </a:r>
          </a:p>
          <a:p>
            <a:pPr marL="82296" indent="0" algn="ctr">
              <a:buFont typeface="Wingdings 2"/>
              <a:buNone/>
              <a:defRPr/>
            </a:pPr>
            <a:r>
              <a:rPr lang="uk-UA" dirty="0" smtClean="0">
                <a:solidFill>
                  <a:srgbClr val="000099"/>
                </a:solidFill>
              </a:rPr>
              <a:t>- знання  формуються шляхом колективних міркувань на основі досвіду дітей;</a:t>
            </a:r>
          </a:p>
          <a:p>
            <a:pPr marL="82296" indent="0" algn="ctr">
              <a:buFont typeface="Wingdings 2"/>
              <a:buNone/>
              <a:defRPr/>
            </a:pPr>
            <a:r>
              <a:rPr lang="uk-UA" dirty="0" smtClean="0">
                <a:solidFill>
                  <a:srgbClr val="000099"/>
                </a:solidFill>
              </a:rPr>
              <a:t>- створення атмосфери, в якій </a:t>
            </a:r>
            <a:r>
              <a:rPr lang="uk-UA" dirty="0" smtClean="0">
                <a:solidFill>
                  <a:srgbClr val="FF0000"/>
                </a:solidFill>
              </a:rPr>
              <a:t>народжується </a:t>
            </a:r>
            <a:r>
              <a:rPr lang="uk-UA" dirty="0" smtClean="0">
                <a:solidFill>
                  <a:srgbClr val="000099"/>
                </a:solidFill>
              </a:rPr>
              <a:t>нова думка, розвивається інтуїція, здогадка. </a:t>
            </a:r>
          </a:p>
          <a:p>
            <a:pPr marL="82296" indent="0">
              <a:buFont typeface="Wingdings 2"/>
              <a:buNone/>
              <a:defRPr/>
            </a:pPr>
            <a:endParaRPr lang="uk-UA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82296" indent="0">
              <a:buFont typeface="Wingdings 2"/>
              <a:buNone/>
              <a:defRPr/>
            </a:pPr>
            <a:endParaRPr lang="uk-UA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82296" indent="0">
              <a:buFont typeface="Wingdings 2"/>
              <a:buNone/>
              <a:defRPr/>
            </a:pPr>
            <a:endParaRPr lang="uk-UA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bbd40785ea11ff3e00294987edd3ce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85776"/>
            <a:ext cx="9144000" cy="6858000"/>
          </a:xfrm>
          <a:prstGeom prst="rect">
            <a:avLst/>
          </a:prstGeom>
        </p:spPr>
      </p:pic>
      <p:pic>
        <p:nvPicPr>
          <p:cNvPr id="14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18242">
            <a:off x="639548" y="-340366"/>
            <a:ext cx="1894023" cy="1109312"/>
          </a:xfrm>
          <a:prstGeom prst="rect">
            <a:avLst/>
          </a:prstGeom>
          <a:noFill/>
        </p:spPr>
      </p:pic>
      <p:pic>
        <p:nvPicPr>
          <p:cNvPr id="15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2786" flipH="1">
            <a:off x="6985222" y="101794"/>
            <a:ext cx="1894023" cy="1109312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928794" y="-247375"/>
            <a:ext cx="49824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strike="noStrike" normalizeH="0" baseline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ВИСНОВОК</a:t>
            </a:r>
            <a:endParaRPr kumimoji="0" lang="uk-UA" sz="6600" b="1" i="0" strike="noStrike" normalizeH="0" baseline="0" dirty="0" smtClean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643306" y="3643314"/>
            <a:ext cx="6715172" cy="341905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isometricOffAxis1Righ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Гарний учитель може навчити інших навіть того, чого сам не вміє.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(Т.</a:t>
            </a:r>
            <a:r>
              <a:rPr kumimoji="0" lang="uk-UA" sz="2800" b="1" i="1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Котарбінський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польський філософ)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00063" y="50006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smtClean="0">
                <a:solidFill>
                  <a:srgbClr val="FF0000"/>
                </a:solidFill>
              </a:rPr>
              <a:t>На уроці завдання вчителя </a:t>
            </a:r>
            <a:endParaRPr lang="ru-RU" b="1" i="1" dirty="0" smtClean="0">
              <a:solidFill>
                <a:srgbClr val="FF0000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571500" y="1196975"/>
            <a:ext cx="8572500" cy="2952105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83464">
              <a:buFont typeface="Arial" charset="0"/>
              <a:buNone/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НЕ</a:t>
            </a:r>
            <a:r>
              <a:rPr lang="ru-RU" sz="3600" b="1" dirty="0" smtClean="0">
                <a:latin typeface="Arial Black" pitchFamily="34" charset="0"/>
                <a:cs typeface="Times New Roman" pitchFamily="18" charset="0"/>
              </a:rPr>
              <a:t>                                                </a:t>
            </a: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  <a:cs typeface="Times New Roman" pitchFamily="18" charset="0"/>
              </a:rPr>
              <a:t>А</a:t>
            </a:r>
            <a:r>
              <a:rPr lang="ru-RU" sz="3600" b="1" dirty="0" smtClean="0">
                <a:latin typeface="Arial Black" pitchFamily="34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endParaRPr lang="ru-RU" sz="2800" dirty="0" smtClean="0"/>
          </a:p>
          <a:p>
            <a:pPr marL="365760" indent="-283464">
              <a:buFont typeface="Wingdings 2"/>
              <a:buChar char=""/>
              <a:defRPr/>
            </a:pPr>
            <a:r>
              <a:rPr lang="ru-RU" sz="4000" b="1" dirty="0" err="1" smtClean="0"/>
              <a:t>розповісти</a:t>
            </a:r>
            <a:r>
              <a:rPr lang="ru-RU" sz="4000" b="1" dirty="0" smtClean="0"/>
              <a:t>                             </a:t>
            </a:r>
            <a:r>
              <a:rPr lang="ru-RU" sz="4000" b="1" dirty="0" err="1" smtClean="0"/>
              <a:t>організувати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спільний</a:t>
            </a:r>
            <a:r>
              <a:rPr lang="ru-RU" sz="4000" b="1" dirty="0" smtClean="0"/>
              <a:t> 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sz="4000" b="1" dirty="0" err="1" smtClean="0"/>
              <a:t>пояснити</a:t>
            </a:r>
            <a:r>
              <a:rPr lang="ru-RU" sz="4000" b="1" dirty="0" smtClean="0"/>
              <a:t>                                 </a:t>
            </a:r>
            <a:r>
              <a:rPr lang="ru-RU" sz="4000" b="1" dirty="0" err="1" smtClean="0"/>
              <a:t>пошук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розв’язання</a:t>
            </a:r>
            <a:r>
              <a:rPr lang="ru-RU" sz="4000" b="1" dirty="0" smtClean="0"/>
              <a:t> </a:t>
            </a:r>
          </a:p>
          <a:p>
            <a:pPr marL="365760" indent="-283464">
              <a:buFont typeface="Wingdings 2"/>
              <a:buChar char=""/>
              <a:defRPr/>
            </a:pPr>
            <a:r>
              <a:rPr lang="ru-RU" sz="4000" b="1" dirty="0" err="1" smtClean="0"/>
              <a:t>показати</a:t>
            </a:r>
            <a:r>
              <a:rPr lang="ru-RU" sz="4000" b="1" dirty="0" smtClean="0"/>
              <a:t>                                      </a:t>
            </a:r>
            <a:r>
              <a:rPr lang="ru-RU" sz="4000" b="1" dirty="0" err="1" smtClean="0"/>
              <a:t>проблеми</a:t>
            </a:r>
            <a:r>
              <a:rPr lang="ru-RU" sz="4000" b="1" dirty="0" smtClean="0"/>
              <a:t> </a:t>
            </a:r>
            <a:endParaRPr lang="uk-UA" sz="4000" b="1" dirty="0" smtClean="0"/>
          </a:p>
          <a:p>
            <a:pPr marL="82296" indent="0">
              <a:spcBef>
                <a:spcPts val="0"/>
              </a:spcBef>
              <a:buFont typeface="Wingdings 2"/>
              <a:buNone/>
              <a:defRPr/>
            </a:pPr>
            <a:r>
              <a:rPr lang="ru-RU" sz="4000" b="1" dirty="0" smtClean="0"/>
              <a:t> </a:t>
            </a:r>
          </a:p>
          <a:p>
            <a:pPr marL="82296" indent="0">
              <a:spcBef>
                <a:spcPts val="0"/>
              </a:spcBef>
              <a:buFont typeface="Wingdings 2"/>
              <a:buNone/>
              <a:defRPr/>
            </a:pPr>
            <a:r>
              <a:rPr lang="ru-RU" sz="4000" b="1" dirty="0" err="1" smtClean="0"/>
              <a:t>озвучувати</a:t>
            </a:r>
            <a:r>
              <a:rPr lang="ru-RU" sz="4000" b="1" dirty="0" smtClean="0"/>
              <a:t>                                  </a:t>
            </a:r>
            <a:r>
              <a:rPr lang="ru-RU" sz="4000" b="1" dirty="0" err="1" smtClean="0"/>
              <a:t>допомагати</a:t>
            </a:r>
            <a:r>
              <a:rPr lang="ru-RU" sz="4000" b="1" dirty="0" smtClean="0"/>
              <a:t> у </a:t>
            </a:r>
            <a:r>
              <a:rPr lang="ru-RU" sz="4000" b="1" dirty="0" err="1" smtClean="0"/>
              <a:t>вираженні</a:t>
            </a:r>
            <a:endParaRPr lang="ru-RU" sz="4000" b="1" dirty="0" smtClean="0"/>
          </a:p>
          <a:p>
            <a:pPr marL="82296" indent="0">
              <a:buFont typeface="Wingdings 2"/>
              <a:buNone/>
              <a:defRPr/>
            </a:pPr>
            <a:r>
              <a:rPr lang="ru-RU" sz="4000" b="1" dirty="0" smtClean="0"/>
              <a:t> </a:t>
            </a:r>
            <a:r>
              <a:rPr lang="ru-RU" sz="4000" b="1" dirty="0" err="1" smtClean="0"/>
              <a:t>власні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ідеї</a:t>
            </a:r>
            <a:r>
              <a:rPr lang="ru-RU" sz="4000" b="1" dirty="0" smtClean="0"/>
              <a:t>                                     </a:t>
            </a:r>
            <a:r>
              <a:rPr lang="ru-RU" sz="4000" b="1" dirty="0" err="1" smtClean="0"/>
              <a:t>ідей</a:t>
            </a:r>
            <a:r>
              <a:rPr lang="ru-RU" sz="4000" b="1" dirty="0" smtClean="0"/>
              <a:t> самого </a:t>
            </a:r>
            <a:r>
              <a:rPr lang="ru-RU" sz="4000" b="1" dirty="0" err="1" smtClean="0"/>
              <a:t>учня</a:t>
            </a:r>
            <a:r>
              <a:rPr lang="ru-RU" sz="4000" b="1" dirty="0" smtClean="0"/>
              <a:t> </a:t>
            </a:r>
          </a:p>
          <a:p>
            <a:pPr marL="82296" indent="0">
              <a:buFont typeface="Wingdings 2"/>
              <a:buNone/>
              <a:defRPr/>
            </a:pPr>
            <a:r>
              <a:rPr lang="ru-RU" sz="4000" dirty="0" smtClean="0"/>
              <a:t>                                                                            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89107340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АРТИНКИ\к@ртинки\Анимации 1\Новая папка\85294002_old_parchment_parch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71538" y="1071546"/>
            <a:ext cx="735811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Рішення педради.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R="0" lvl="0" indent="173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Продовжити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педагогічного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колективу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над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формуванням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компетентностей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саморозвитку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самоосвіти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1730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Направити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зусилля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практичну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реалізацію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інноваційних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педагогічних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одного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засобів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самоосвітньої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173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Забезпечити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психологічний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супровід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саморозвитку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особистості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школяра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173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Залучати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науково-дослідницької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діяльності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як компоненту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саморозвитку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самоосвіти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R="0" lvl="0" indent="173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Впроваджувати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практику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досвід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вчителів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Формування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самоосвітньої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</a:p>
          <a:p>
            <a:pPr marR="0" lvl="0" indent="1730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Посилити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індивідуальну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роботу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учнями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потребують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допомоги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організації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самостійної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3" descr="D:\per.gif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929454" y="642918"/>
            <a:ext cx="1188703" cy="1142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055938" y="3208338"/>
          <a:ext cx="3030537" cy="439737"/>
        </p:xfrm>
        <a:graphic>
          <a:graphicData uri="http://schemas.openxmlformats.org/presentationml/2006/ole">
            <p:oleObj spid="_x0000_s1026" name="Объект упаковщика для оболочки" showAsIcon="1" r:id="rId4" imgW="3030840" imgH="440280" progId="Package">
              <p:embed/>
            </p:oleObj>
          </a:graphicData>
        </a:graphic>
      </p:graphicFrame>
      <p:pic>
        <p:nvPicPr>
          <p:cNvPr id="4" name="Мульт ролик - Мотивация для достижения цели!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КАРТИНКИ\к@ртинки\фоны\СИНИЕ ФОНЫ\773165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71538" y="500042"/>
            <a:ext cx="7255244" cy="85129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4400" b="1" i="1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 «Мозковий штурм»</a:t>
            </a:r>
            <a:endParaRPr lang="ru-RU" sz="4400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D:\КАРТИНКИ\новенькі\conslts0idea.gif"/>
          <p:cNvPicPr>
            <a:picLocks noChangeAspect="1" noChangeArrowheads="1" noCrop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429388" y="3071786"/>
            <a:ext cx="3786214" cy="3786214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34" y="2214554"/>
            <a:ext cx="7358114" cy="2580620"/>
          </a:xfrm>
          <a:prstGeom prst="flowChartMultidocumen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uk-UA" sz="3200" b="1" i="0" u="none" strike="noStrike" normalizeH="0" baseline="0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авдання: </a:t>
            </a:r>
          </a:p>
          <a:p>
            <a:pPr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записати на аркуші</a:t>
            </a: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три слова, з якими у вас асоціюється поняття «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Самоосвіта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uk-UA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КАРТИНКИ\к@ртинки\фоны\СИНИЕ ФОНЫ\1197065701_0lik.ru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702" cy="6858000"/>
          </a:xfrm>
          <a:prstGeom prst="rect">
            <a:avLst/>
          </a:prstGeom>
          <a:noFill/>
        </p:spPr>
      </p:pic>
      <p:pic>
        <p:nvPicPr>
          <p:cNvPr id="9236" name="Picture 20" descr="D:\КАРТИНКИ\анимация школа\82453934_large_razdeliteli_037.gif"/>
          <p:cNvPicPr>
            <a:picLocks noChangeAspect="1" noChangeArrowheads="1"/>
          </p:cNvPicPr>
          <p:nvPr/>
        </p:nvPicPr>
        <p:blipFill>
          <a:blip r:embed="rId3" cstate="print">
            <a:lum bright="-30000" contrast="20000"/>
          </a:blip>
          <a:srcRect/>
          <a:stretch>
            <a:fillRect/>
          </a:stretch>
        </p:blipFill>
        <p:spPr bwMode="auto">
          <a:xfrm>
            <a:off x="1928794" y="5500702"/>
            <a:ext cx="5472608" cy="1171575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1428736"/>
            <a:ext cx="8501090" cy="3439239"/>
          </a:xfrm>
          <a:prstGeom prst="roundRect">
            <a:avLst/>
          </a:prstGeom>
          <a:ln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600" b="1" i="0" u="none" strike="noStrike" cap="none" spc="300" normalizeH="0" baseline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Самоосвіта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частина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безперервної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освіти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активна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пізнавальна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діяльність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яка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відбувається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особистої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ініціативи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людини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колективної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індивідуальної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самостійної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щодо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оволодіння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знаннями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D:\КАРТИНКИ\новенькі\74334886_3571750_1bcce1a572da.gif"/>
          <p:cNvPicPr>
            <a:picLocks noChangeAspect="1" noChangeArrowheads="1"/>
          </p:cNvPicPr>
          <p:nvPr/>
        </p:nvPicPr>
        <p:blipFill>
          <a:blip r:embed="rId4" cstate="print">
            <a:lum/>
          </a:blip>
          <a:srcRect/>
          <a:stretch>
            <a:fillRect/>
          </a:stretch>
        </p:blipFill>
        <p:spPr bwMode="auto">
          <a:xfrm>
            <a:off x="2571736" y="285728"/>
            <a:ext cx="3933825" cy="457200"/>
          </a:xfrm>
          <a:prstGeom prst="rect">
            <a:avLst/>
          </a:prstGeom>
          <a:noFill/>
        </p:spPr>
      </p:pic>
      <p:pic>
        <p:nvPicPr>
          <p:cNvPr id="8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 rot="21418242">
            <a:off x="212751" y="-50120"/>
            <a:ext cx="1894023" cy="1109312"/>
          </a:xfrm>
          <a:prstGeom prst="rect">
            <a:avLst/>
          </a:prstGeom>
          <a:noFill/>
        </p:spPr>
      </p:pic>
      <p:pic>
        <p:nvPicPr>
          <p:cNvPr id="9" name="Picture 7" descr="D:\КАРТИНКИ\рамки 1\0d071c59a275d9164e5e24a2a91f3ad7.jpeg"/>
          <p:cNvPicPr>
            <a:picLocks noChangeAspect="1" noChangeArrowheads="1" noCrop="1"/>
          </p:cNvPicPr>
          <p:nvPr/>
        </p:nvPicPr>
        <p:blipFill>
          <a:blip r:embed="rId5" cstate="print">
            <a:lum bright="-20000"/>
          </a:blip>
          <a:srcRect/>
          <a:stretch>
            <a:fillRect/>
          </a:stretch>
        </p:blipFill>
        <p:spPr bwMode="auto">
          <a:xfrm rot="382786" flipH="1">
            <a:off x="7048260" y="-54747"/>
            <a:ext cx="1894023" cy="110931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872x2896_razrezhyonnyij-les-v-pole-leso-stepnaya-zo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446"/>
            <a:ext cx="9144000" cy="6839107"/>
          </a:xfrm>
          <a:prstGeom prst="rect">
            <a:avLst/>
          </a:prstGeom>
        </p:spPr>
      </p:pic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792"/>
          <a:stretch>
            <a:fillRect/>
          </a:stretch>
        </p:blipFill>
        <p:spPr>
          <a:xfrm>
            <a:off x="-214346" y="2143595"/>
            <a:ext cx="3786214" cy="4818231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131840" y="1628800"/>
            <a:ext cx="6012160" cy="5618559"/>
          </a:xfrm>
          <a:prstGeom prst="wedgeRoundRectCallout">
            <a:avLst>
              <a:gd name="adj1" fmla="val -70041"/>
              <a:gd name="adj2" fmla="val -13946"/>
              <a:gd name="adj3" fmla="val 1666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С</a:t>
            </a:r>
            <a:r>
              <a:rPr lang="uk-UA" sz="2400" b="1" dirty="0" smtClean="0">
                <a:solidFill>
                  <a:srgbClr val="002060"/>
                </a:solidFill>
              </a:rPr>
              <a:t>ьогодні </a:t>
            </a:r>
            <a:r>
              <a:rPr lang="uk-UA" sz="2400" b="1" dirty="0">
                <a:solidFill>
                  <a:srgbClr val="002060"/>
                </a:solidFill>
              </a:rPr>
              <a:t>головне завдання школи – не вчити, а навчати вчитися, підготувати учня до неперервного навчання. Тому мають змінитися функції учня і функції учителя. Перший повинен буде разом із засвоєнням відповідних знань розвивати в собі здатність, навички, уміння самостійно їх шукати, тобто оволодівати науковим методом пізнання. Другий же відповідно – допомогти першому навчитися вчитись</a:t>
            </a:r>
            <a:r>
              <a:rPr lang="uk-UA" sz="3600" dirty="0"/>
              <a:t>.</a:t>
            </a:r>
            <a:endParaRPr lang="ru-RU" sz="36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260648"/>
            <a:ext cx="8927521" cy="1328023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2400" b="1" dirty="0"/>
              <a:t>Учитель – головна постать у школі. Педагог – представник однієї із найбільш соціально значущих людських професій, робота якого орієнтована на розвиток і формування людини.</a:t>
            </a:r>
            <a:endParaRPr lang="ru-RU" sz="2400" b="1" dirty="0"/>
          </a:p>
        </p:txBody>
      </p:sp>
      <p:pic>
        <p:nvPicPr>
          <p:cNvPr id="6" name="Рисунок 5" descr="0_e4840_e96efe5f_X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742" y="4740270"/>
            <a:ext cx="1403374" cy="1403374"/>
          </a:xfrm>
          <a:prstGeom prst="rect">
            <a:avLst/>
          </a:prstGeom>
        </p:spPr>
      </p:pic>
      <p:pic>
        <p:nvPicPr>
          <p:cNvPr id="1026" name="Picture 2" descr="C:\Users\комп\Desktop\Школа_анимации\2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16" y="404664"/>
            <a:ext cx="1285884" cy="159544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355930413field-photo-1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5720"/>
            <a:ext cx="9144000" cy="68580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0" y="1"/>
            <a:ext cx="9144000" cy="17366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/>
              <a:t>Ознаки компетентності вчителя:</a:t>
            </a:r>
            <a:endParaRPr lang="ru-RU" sz="2400" dirty="0"/>
          </a:p>
          <a:p>
            <a:pPr lvl="0"/>
            <a:r>
              <a:rPr lang="uk-UA" sz="2400" dirty="0" smtClean="0"/>
              <a:t>- готовність </a:t>
            </a:r>
            <a:r>
              <a:rPr lang="uk-UA" sz="2400" dirty="0"/>
              <a:t>учителя до інноваційної діяльності;</a:t>
            </a:r>
            <a:endParaRPr lang="ru-RU" sz="2400" dirty="0"/>
          </a:p>
          <a:p>
            <a:pPr lvl="0"/>
            <a:r>
              <a:rPr lang="uk-UA" sz="2400" dirty="0"/>
              <a:t> здатність до подальшого </a:t>
            </a:r>
            <a:r>
              <a:rPr lang="uk-UA" sz="2400" dirty="0" err="1" smtClean="0"/>
              <a:t>самопроектування</a:t>
            </a:r>
            <a:r>
              <a:rPr lang="uk-UA" sz="2400" dirty="0"/>
              <a:t> </a:t>
            </a:r>
            <a:r>
              <a:rPr lang="uk-UA" sz="2400" dirty="0" smtClean="0"/>
              <a:t>самовдосконалення</a:t>
            </a:r>
            <a:r>
              <a:rPr lang="uk-UA" sz="2400" dirty="0"/>
              <a:t>.</a:t>
            </a:r>
            <a:endParaRPr lang="ru-RU" sz="2400" dirty="0"/>
          </a:p>
        </p:txBody>
      </p:sp>
      <p:pic>
        <p:nvPicPr>
          <p:cNvPr id="22529" name="Picture 1" descr="C:\Users\комп\Desktop\Школа_анимации\Bird_Dipping_wGuyMT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-214347" y="4653136"/>
            <a:ext cx="2276302" cy="2276302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8" name="Облако 7"/>
          <p:cNvSpPr/>
          <p:nvPr/>
        </p:nvSpPr>
        <p:spPr>
          <a:xfrm>
            <a:off x="683568" y="1484784"/>
            <a:ext cx="8239848" cy="5387876"/>
          </a:xfrm>
          <a:prstGeom prst="cloud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200" b="1" dirty="0"/>
              <a:t>Чинники, від яких залежить професіоналізм:</a:t>
            </a:r>
            <a:endParaRPr lang="ru-RU" sz="3200" dirty="0"/>
          </a:p>
          <a:p>
            <a:pPr lvl="0"/>
            <a:r>
              <a:rPr lang="uk-UA" sz="3200" dirty="0" smtClean="0"/>
              <a:t>- Особисті </a:t>
            </a:r>
            <a:r>
              <a:rPr lang="uk-UA" sz="3200" dirty="0"/>
              <a:t>здібності;</a:t>
            </a:r>
            <a:endParaRPr lang="ru-RU" sz="3200" dirty="0"/>
          </a:p>
          <a:p>
            <a:pPr lvl="0"/>
            <a:r>
              <a:rPr lang="uk-UA" sz="3200" dirty="0" smtClean="0"/>
              <a:t>- Мотивація </a:t>
            </a:r>
            <a:r>
              <a:rPr lang="uk-UA" sz="3200" dirty="0"/>
              <a:t>до роботи;</a:t>
            </a:r>
            <a:endParaRPr lang="ru-RU" sz="3200" dirty="0"/>
          </a:p>
          <a:p>
            <a:pPr lvl="0"/>
            <a:r>
              <a:rPr lang="uk-UA" sz="3200" dirty="0" smtClean="0"/>
              <a:t>- Зміст </a:t>
            </a:r>
            <a:r>
              <a:rPr lang="uk-UA" sz="3200" dirty="0"/>
              <a:t>роботи;</a:t>
            </a:r>
            <a:endParaRPr lang="ru-RU" sz="3200" dirty="0"/>
          </a:p>
          <a:p>
            <a:pPr lvl="0"/>
            <a:r>
              <a:rPr lang="uk-UA" sz="3200" dirty="0" smtClean="0"/>
              <a:t>- Умови </a:t>
            </a:r>
            <a:r>
              <a:rPr lang="uk-UA" sz="3200" dirty="0"/>
              <a:t>життя;</a:t>
            </a:r>
            <a:endParaRPr lang="ru-RU" sz="3200" dirty="0"/>
          </a:p>
          <a:p>
            <a:pPr lvl="0"/>
            <a:r>
              <a:rPr lang="uk-UA" sz="3200" dirty="0" smtClean="0"/>
              <a:t>- Вплив </a:t>
            </a:r>
            <a:r>
              <a:rPr lang="uk-UA" sz="3200" dirty="0"/>
              <a:t>колективу тощо.</a:t>
            </a:r>
            <a:endParaRPr lang="ru-RU" sz="3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D:\КАРТИНКИ\к@ртинки\фоны\СИНИЕ ФОНЫ\1197065701_0lik.ru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4881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85728"/>
            <a:ext cx="7958688" cy="715089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/>
              <a:t>Професійні компетентності </a:t>
            </a:r>
            <a:r>
              <a:rPr lang="uk-UA" sz="3600" dirty="0"/>
              <a:t>учителя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55576" y="1412776"/>
            <a:ext cx="6768752" cy="3371136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3200" dirty="0"/>
              <a:t>самоосвітня компетентність;</a:t>
            </a:r>
            <a:endParaRPr lang="ru-RU" sz="3200" dirty="0"/>
          </a:p>
          <a:p>
            <a:pPr lvl="0"/>
            <a:r>
              <a:rPr lang="uk-UA" sz="3200" dirty="0"/>
              <a:t>методологічна компетентність;</a:t>
            </a:r>
            <a:endParaRPr lang="ru-RU" sz="3200" dirty="0"/>
          </a:p>
          <a:p>
            <a:pPr lvl="0"/>
            <a:r>
              <a:rPr lang="uk-UA" sz="3200" dirty="0"/>
              <a:t>продуктивна компетентність;</a:t>
            </a:r>
            <a:endParaRPr lang="ru-RU" sz="3200" dirty="0"/>
          </a:p>
          <a:p>
            <a:pPr lvl="0"/>
            <a:r>
              <a:rPr lang="uk-UA" sz="3200" dirty="0"/>
              <a:t>інформаційна компетентність;</a:t>
            </a:r>
            <a:endParaRPr lang="ru-RU" sz="3200" dirty="0"/>
          </a:p>
          <a:p>
            <a:pPr lvl="0"/>
            <a:r>
              <a:rPr lang="uk-UA" sz="3200" dirty="0"/>
              <a:t>функціональна компетентність;</a:t>
            </a:r>
            <a:endParaRPr lang="ru-RU" sz="3200" dirty="0"/>
          </a:p>
          <a:p>
            <a:pPr lvl="0"/>
            <a:r>
              <a:rPr lang="uk-UA" sz="3200" dirty="0"/>
              <a:t>соціальна компетентність.</a:t>
            </a:r>
            <a:endParaRPr lang="ru-RU" sz="3200" dirty="0"/>
          </a:p>
        </p:txBody>
      </p:sp>
      <p:pic>
        <p:nvPicPr>
          <p:cNvPr id="11270" name="Picture 6" descr="D:\КАРТИНКИ\презентація школи\1365002271_histor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5013176"/>
            <a:ext cx="3078080" cy="170992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Е хочу в школу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6653873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5559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504" y="0"/>
            <a:ext cx="9144000" cy="68580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4605" y="-319087"/>
            <a:ext cx="9036496" cy="4076045"/>
          </a:xfrm>
          <a:prstGeom prst="cloud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dirty="0">
                <a:solidFill>
                  <a:srgbClr val="C00000"/>
                </a:solidFill>
              </a:rPr>
              <a:t>Чому одні учні охоче йдуть до школи, а інші відмовляються вчитися й прогулюють уроки? </a:t>
            </a:r>
            <a:br>
              <a:rPr lang="uk-UA" sz="2800" b="1" dirty="0">
                <a:solidFill>
                  <a:srgbClr val="C00000"/>
                </a:solidFill>
              </a:rPr>
            </a:br>
            <a:r>
              <a:rPr lang="uk-UA" sz="2800" b="1" dirty="0">
                <a:solidFill>
                  <a:srgbClr val="C00000"/>
                </a:solidFill>
              </a:rPr>
              <a:t>Чому хтось успішно вписується в шкільний соціум, а у когось суцільні проблеми? </a:t>
            </a:r>
            <a:endParaRPr kumimoji="0" lang="uk-UA" sz="2800" b="1" i="0" u="none" strike="noStrike" normalizeH="0" baseline="0" dirty="0" smtClean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827584" y="4406965"/>
            <a:ext cx="7154293" cy="1940957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Давня мудрість говорить</a:t>
            </a:r>
            <a:r>
              <a:rPr lang="uk-UA" sz="2800" b="1" dirty="0" smtClean="0">
                <a:solidFill>
                  <a:srgbClr val="86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defRPr/>
            </a:pPr>
            <a:r>
              <a:rPr lang="uk-UA" sz="2800" b="1" i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можна </a:t>
            </a:r>
            <a:r>
              <a:rPr lang="uk-UA" sz="2800" b="1" i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привести коня до водопою, </a:t>
            </a:r>
          </a:p>
          <a:p>
            <a:pPr algn="ctr">
              <a:defRPr/>
            </a:pPr>
            <a:r>
              <a:rPr lang="uk-UA" sz="2800" b="1" i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 не можна змусити його напитися</a:t>
            </a:r>
            <a:r>
              <a:rPr lang="uk-UA" sz="2400" b="1" i="1" dirty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dirty="0"/>
          </a:p>
        </p:txBody>
      </p:sp>
      <p:pic>
        <p:nvPicPr>
          <p:cNvPr id="2051" name="Picture 3" descr="E:\фон\Школа_анимации\weather74ts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6643702" y="0"/>
            <a:ext cx="2095508" cy="2724160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1419</TotalTime>
  <Words>1545</Words>
  <Application>Microsoft Office PowerPoint</Application>
  <PresentationFormat>On-screen Show (4:3)</PresentationFormat>
  <Paragraphs>185</Paragraphs>
  <Slides>29</Slides>
  <Notes>2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Воздушный поток</vt:lpstr>
      <vt:lpstr>Объект упаковщика для оболочки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UserT</cp:lastModifiedBy>
  <cp:revision>152</cp:revision>
  <dcterms:created xsi:type="dcterms:W3CDTF">2014-01-01T18:37:21Z</dcterms:created>
  <dcterms:modified xsi:type="dcterms:W3CDTF">2018-01-10T07:00:47Z</dcterms:modified>
</cp:coreProperties>
</file>