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2" r:id="rId13"/>
    <p:sldId id="270" r:id="rId14"/>
    <p:sldId id="271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00CC00"/>
    <a:srgbClr val="008000"/>
    <a:srgbClr val="0000FF"/>
    <a:srgbClr val="0066FF"/>
    <a:srgbClr val="FF0066"/>
    <a:srgbClr val="CC0000"/>
    <a:srgbClr val="CC0066"/>
    <a:srgbClr val="00CC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680281-11FE-44C0-945D-355D999D9B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578281D-38A9-4869-9870-1B3B3C775D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3A59627-7F10-46B7-86A9-5D47B3B0D6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604BE95-D74F-4A1C-9BC3-BFB51FF179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EB22-F986-4008-A609-1210CB57A062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0153A-67FE-4903-91B7-2974EE17C6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http://www.lensn7.narod.ru/images/ramka-kni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7072290"/>
          </a:xfrm>
          <a:prstGeom prst="rect">
            <a:avLst/>
          </a:prstGeom>
          <a:noFill/>
        </p:spPr>
      </p:pic>
      <p:sp>
        <p:nvSpPr>
          <p:cNvPr id="2" name="Rectangle 11"/>
          <p:cNvSpPr txBox="1">
            <a:spLocks noChangeArrowheads="1"/>
          </p:cNvSpPr>
          <p:nvPr/>
        </p:nvSpPr>
        <p:spPr>
          <a:xfrm rot="20609557">
            <a:off x="4213767" y="866102"/>
            <a:ext cx="2928958" cy="24288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uk-UA" dirty="0" err="1" smtClean="0">
                <a:solidFill>
                  <a:srgbClr val="00CC00"/>
                </a:solidFill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Подвірський</a:t>
            </a:r>
            <a:r>
              <a:rPr lang="uk-UA" dirty="0" smtClean="0">
                <a:solidFill>
                  <a:srgbClr val="00CC00"/>
                </a:solidFill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 НВК</a:t>
            </a:r>
            <a:endParaRPr kumimoji="0" lang="uk-UA" i="0" u="none" strike="noStrike" kern="1200" cap="none" spc="0" normalizeH="0" baseline="0" noProof="0" dirty="0" smtClean="0">
              <a:ln>
                <a:noFill/>
              </a:ln>
              <a:solidFill>
                <a:srgbClr val="00CC00"/>
              </a:solidFill>
              <a:effectLst/>
              <a:uLnTx/>
              <a:uFillTx/>
              <a:latin typeface="AGCrownStyle" pitchFamily="2" charset="0"/>
              <a:ea typeface="Academia Libera" pitchFamily="18" charset="0"/>
              <a:cs typeface="Academia Libera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Учитель початкових класів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Стаж роботи 14 років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Педагогічне кредо: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   </a:t>
            </a: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GCrownStyle" pitchFamily="2" charset="0"/>
                <a:ea typeface="Academia Libera" pitchFamily="18" charset="0"/>
                <a:cs typeface="Academia Libera" pitchFamily="18" charset="0"/>
              </a:rPr>
              <a:t>у житті треба прагнути обігнати не інших, а самого себе</a:t>
            </a:r>
            <a:endParaRPr kumimoji="0" lang="ru-RU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GCrownStyle" pitchFamily="2" charset="0"/>
              <a:ea typeface="Academia Libera" pitchFamily="18" charset="0"/>
              <a:cs typeface="Academia Liber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356" y="0"/>
            <a:ext cx="592643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Іващенко</a:t>
            </a:r>
            <a:r>
              <a:rPr lang="uk-UA" sz="40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Ірина Віталіївна</a:t>
            </a:r>
            <a:endParaRPr lang="ru-RU" sz="40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G:\Іра\img6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91866">
            <a:off x="1031215" y="680595"/>
            <a:ext cx="2757527" cy="442896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Users\Валентина\Desktop\Відкр.урок\фони\1_html_m28c361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G:\Іра\img6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83628">
            <a:off x="4941398" y="1257016"/>
            <a:ext cx="3483020" cy="24878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4" name="Picture 2" descr="G:\Іра\img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20681">
            <a:off x="728766" y="1435243"/>
            <a:ext cx="3371880" cy="24240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6441" name="WordArt 9"/>
          <p:cNvSpPr>
            <a:spLocks noChangeArrowheads="1" noChangeShapeType="1" noTextEdit="1"/>
          </p:cNvSpPr>
          <p:nvPr/>
        </p:nvSpPr>
        <p:spPr bwMode="auto">
          <a:xfrm>
            <a:off x="1357290" y="357166"/>
            <a:ext cx="6705600" cy="571504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4083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Дітям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цікаво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навчатись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6" name="Picture 4" descr="G:\Іра\img6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0961">
            <a:off x="5108893" y="3791446"/>
            <a:ext cx="3619526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7" name="Picture 5" descr="G:\Іра\img6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3643314"/>
            <a:ext cx="3646496" cy="26974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Валентина\Desktop\Відкр.урок\фони\img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1798" name="AutoShape 6"/>
          <p:cNvSpPr>
            <a:spLocks noChangeArrowheads="1"/>
          </p:cNvSpPr>
          <p:nvPr/>
        </p:nvSpPr>
        <p:spPr bwMode="auto">
          <a:xfrm>
            <a:off x="1752600" y="152400"/>
            <a:ext cx="5638800" cy="1905000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/>
                <a:solidFill>
                  <a:schemeClr val="accent3"/>
                </a:solidFill>
                <a:latin typeface="Arial" charset="0"/>
              </a:rPr>
              <a:t>Години </a:t>
            </a:r>
          </a:p>
          <a:p>
            <a:pPr algn="ctr"/>
            <a:r>
              <a:rPr lang="uk-UA" sz="3200" b="1" dirty="0" smtClean="0">
                <a:ln/>
                <a:solidFill>
                  <a:schemeClr val="accent3"/>
                </a:solidFill>
                <a:latin typeface="Arial" charset="0"/>
              </a:rPr>
              <a:t>спілкування</a:t>
            </a:r>
            <a:endParaRPr lang="uk-UA" sz="3200" b="1" dirty="0">
              <a:ln/>
              <a:solidFill>
                <a:schemeClr val="accent3"/>
              </a:solidFill>
              <a:latin typeface="Arial" charset="0"/>
            </a:endParaRPr>
          </a:p>
        </p:txBody>
      </p:sp>
      <p:sp>
        <p:nvSpPr>
          <p:cNvPr id="161799" name="Oval 7"/>
          <p:cNvSpPr>
            <a:spLocks noChangeArrowheads="1"/>
          </p:cNvSpPr>
          <p:nvPr/>
        </p:nvSpPr>
        <p:spPr bwMode="auto">
          <a:xfrm>
            <a:off x="500034" y="1928802"/>
            <a:ext cx="3352800" cy="17526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Вчать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uk-UA" sz="2400" b="1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 правилам 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співіснування</a:t>
            </a:r>
          </a:p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 в колективі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61800" name="Oval 8"/>
          <p:cNvSpPr>
            <a:spLocks noChangeArrowheads="1"/>
          </p:cNvSpPr>
          <p:nvPr/>
        </p:nvSpPr>
        <p:spPr bwMode="auto">
          <a:xfrm>
            <a:off x="3143240" y="3000372"/>
            <a:ext cx="3200400" cy="17526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99"/>
                </a:solidFill>
                <a:latin typeface="Arial" charset="0"/>
              </a:rPr>
              <a:t>Виховують </a:t>
            </a:r>
            <a:endParaRPr lang="uk-UA" sz="2400" b="1" dirty="0" smtClean="0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патріотів України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61801" name="Oval 9"/>
          <p:cNvSpPr>
            <a:spLocks noChangeArrowheads="1"/>
          </p:cNvSpPr>
          <p:nvPr/>
        </p:nvSpPr>
        <p:spPr bwMode="auto">
          <a:xfrm>
            <a:off x="5643570" y="1785926"/>
            <a:ext cx="3048000" cy="18288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000" b="1" dirty="0">
                <a:solidFill>
                  <a:srgbClr val="000099"/>
                </a:solidFill>
                <a:latin typeface="Arial" charset="0"/>
              </a:rPr>
              <a:t>Озброюють </a:t>
            </a:r>
          </a:p>
          <a:p>
            <a:pPr algn="ctr"/>
            <a:r>
              <a:rPr lang="uk-UA" sz="2000" b="1" dirty="0">
                <a:solidFill>
                  <a:srgbClr val="000099"/>
                </a:solidFill>
                <a:latin typeface="Arial" charset="0"/>
              </a:rPr>
              <a:t>молодших</a:t>
            </a:r>
          </a:p>
          <a:p>
            <a:pPr algn="ctr"/>
            <a:r>
              <a:rPr lang="uk-UA" sz="2000" b="1" dirty="0">
                <a:solidFill>
                  <a:srgbClr val="000099"/>
                </a:solidFill>
                <a:latin typeface="Arial" charset="0"/>
              </a:rPr>
              <a:t> школярів моральними </a:t>
            </a:r>
          </a:p>
          <a:p>
            <a:pPr algn="ctr"/>
            <a:r>
              <a:rPr lang="uk-UA" sz="2000" b="1" dirty="0">
                <a:solidFill>
                  <a:srgbClr val="000099"/>
                </a:solidFill>
                <a:latin typeface="Arial" charset="0"/>
              </a:rPr>
              <a:t>знаннями</a:t>
            </a:r>
            <a:endParaRPr lang="ru-RU" sz="2000" b="1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61802" name="Oval 10"/>
          <p:cNvSpPr>
            <a:spLocks noChangeArrowheads="1"/>
          </p:cNvSpPr>
          <p:nvPr/>
        </p:nvSpPr>
        <p:spPr bwMode="auto">
          <a:xfrm>
            <a:off x="1357290" y="4643446"/>
            <a:ext cx="3500462" cy="17526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Знайомлять учнів з 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навичками здорового </a:t>
            </a:r>
          </a:p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способу життя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61805" name="Oval 13"/>
          <p:cNvSpPr>
            <a:spLocks noChangeArrowheads="1"/>
          </p:cNvSpPr>
          <p:nvPr/>
        </p:nvSpPr>
        <p:spPr bwMode="auto">
          <a:xfrm>
            <a:off x="4929190" y="4429132"/>
            <a:ext cx="3810000" cy="2000264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uk-UA" sz="2400" b="1" dirty="0">
              <a:solidFill>
                <a:srgbClr val="000099"/>
              </a:solidFill>
              <a:latin typeface="Arial" charset="0"/>
            </a:endParaRPr>
          </a:p>
          <a:p>
            <a:pPr algn="ctr"/>
            <a:r>
              <a:rPr lang="uk-UA" sz="2400" b="1" dirty="0">
                <a:solidFill>
                  <a:srgbClr val="000099"/>
                </a:solidFill>
                <a:latin typeface="Arial" charset="0"/>
              </a:rPr>
              <a:t>Показують, де і </a:t>
            </a:r>
          </a:p>
          <a:p>
            <a:pPr algn="ctr"/>
            <a:r>
              <a:rPr lang="uk-UA" sz="2400" b="1" dirty="0">
                <a:solidFill>
                  <a:srgbClr val="000099"/>
                </a:solidFill>
                <a:latin typeface="Arial" charset="0"/>
              </a:rPr>
              <a:t>як в собі можна </a:t>
            </a:r>
          </a:p>
          <a:p>
            <a:pPr algn="ctr"/>
            <a:r>
              <a:rPr lang="uk-UA" sz="2400" b="1" dirty="0">
                <a:solidFill>
                  <a:srgbClr val="000099"/>
                </a:solidFill>
                <a:latin typeface="Arial" charset="0"/>
              </a:rPr>
              <a:t>сформувати </a:t>
            </a:r>
          </a:p>
          <a:p>
            <a:pPr algn="ctr"/>
            <a:r>
              <a:rPr lang="uk-UA" sz="2400" b="1" dirty="0" smtClean="0">
                <a:solidFill>
                  <a:srgbClr val="000099"/>
                </a:solidFill>
                <a:latin typeface="Arial" charset="0"/>
              </a:rPr>
              <a:t>самостійність</a:t>
            </a:r>
            <a:endParaRPr lang="uk-UA" sz="2400" b="1" dirty="0">
              <a:solidFill>
                <a:srgbClr val="000099"/>
              </a:solidFill>
              <a:latin typeface="Arial" charset="0"/>
            </a:endParaRPr>
          </a:p>
          <a:p>
            <a:pPr algn="ctr"/>
            <a:endParaRPr lang="ru-RU" sz="24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1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17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17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1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18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18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18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1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61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618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18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618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18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Валентина\Desktop\Відкр.урок\фони\himiya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4282" cy="6858000"/>
          </a:xfrm>
          <a:prstGeom prst="rect">
            <a:avLst/>
          </a:prstGeom>
          <a:noFill/>
        </p:spPr>
      </p:pic>
      <p:pic>
        <p:nvPicPr>
          <p:cNvPr id="5122" name="Picture 2" descr="G:\Іра\img6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429000"/>
            <a:ext cx="3741143" cy="2767490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G:\Іра\img6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928670"/>
            <a:ext cx="3625859" cy="265756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5124" name="Picture 4" descr="G:\Іра\img643.jpg"/>
          <p:cNvPicPr>
            <a:picLocks noChangeAspect="1" noChangeArrowheads="1"/>
          </p:cNvPicPr>
          <p:nvPr/>
        </p:nvPicPr>
        <p:blipFill>
          <a:blip r:embed="rId5" cstate="print"/>
          <a:srcRect t="11583"/>
          <a:stretch>
            <a:fillRect/>
          </a:stretch>
        </p:blipFill>
        <p:spPr bwMode="auto">
          <a:xfrm>
            <a:off x="500034" y="752485"/>
            <a:ext cx="3729047" cy="2472904"/>
          </a:xfrm>
          <a:prstGeom prst="rect">
            <a:avLst/>
          </a:prstGeom>
          <a:ln w="381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G:\Створити папку\img4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929066"/>
            <a:ext cx="3914784" cy="256848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857356" y="500042"/>
            <a:ext cx="6572296" cy="857256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400" b="1" kern="1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Виховні заходи</a:t>
            </a:r>
            <a:endParaRPr lang="ru-RU" sz="24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Валентина\Desktop\Відкр.урок\фони\slaj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2823" name="WordArt 7"/>
          <p:cNvSpPr>
            <a:spLocks noChangeArrowheads="1" noChangeShapeType="1" noTextEdit="1"/>
          </p:cNvSpPr>
          <p:nvPr/>
        </p:nvSpPr>
        <p:spPr bwMode="auto">
          <a:xfrm>
            <a:off x="4071934" y="285728"/>
            <a:ext cx="4891102" cy="78581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Робота </a:t>
            </a:r>
            <a:r>
              <a:rPr lang="ru-RU" sz="36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з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батьками</a:t>
            </a:r>
          </a:p>
        </p:txBody>
      </p:sp>
      <p:pic>
        <p:nvPicPr>
          <p:cNvPr id="1628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6118" y="1071546"/>
            <a:ext cx="5397882" cy="527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C:\Users\Валентина\Desktop\Відкр.урок\фони\himiya-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4283" cy="6858000"/>
          </a:xfrm>
          <a:prstGeom prst="rect">
            <a:avLst/>
          </a:prstGeom>
          <a:noFill/>
        </p:spPr>
      </p:pic>
      <p:sp>
        <p:nvSpPr>
          <p:cNvPr id="164868" name="WordArt 4"/>
          <p:cNvSpPr>
            <a:spLocks noChangeArrowheads="1" noChangeShapeType="1" noTextEdit="1"/>
          </p:cNvSpPr>
          <p:nvPr/>
        </p:nvSpPr>
        <p:spPr bwMode="auto">
          <a:xfrm>
            <a:off x="714348" y="642918"/>
            <a:ext cx="7929618" cy="2133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kern="1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Творчі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роботи</a:t>
            </a:r>
            <a:r>
              <a:rPr lang="ru-RU" sz="36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учнів</a:t>
            </a:r>
            <a:endParaRPr lang="ru-RU" sz="3600" b="1" kern="1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098" name="Picture 2" descr="C:\Users\Валентина\Desktop\Новая папка\DSCN5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1857364"/>
            <a:ext cx="2476517" cy="1857388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4099" name="Picture 3" descr="C:\Users\Валентина\Desktop\Новая папка\IMG_23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357430"/>
            <a:ext cx="2768608" cy="207645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4100" name="Picture 4" descr="C:\Users\Валентина\Desktop\Новая папка\DSCN59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929066"/>
            <a:ext cx="3524275" cy="264320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4101" name="Picture 5" descr="C:\Users\Валентина\Desktop\Новая папка\DSCN59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785926"/>
            <a:ext cx="2571768" cy="192882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4102" name="Picture 6" descr="C:\Users\Валентина\Desktop\Новая папка\DSCN59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4071942"/>
            <a:ext cx="3357586" cy="251819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pic>
        <p:nvPicPr>
          <p:cNvPr id="4103" name="Picture 7" descr="C:\Users\Валентина\Desktop\Новая папка\DSCN5904.JPG"/>
          <p:cNvPicPr>
            <a:picLocks noChangeAspect="1" noChangeArrowheads="1"/>
          </p:cNvPicPr>
          <p:nvPr/>
        </p:nvPicPr>
        <p:blipFill>
          <a:blip r:embed="rId8" cstate="print"/>
          <a:srcRect t="33773" b="35382"/>
          <a:stretch>
            <a:fillRect/>
          </a:stretch>
        </p:blipFill>
        <p:spPr bwMode="auto">
          <a:xfrm>
            <a:off x="2500298" y="1142984"/>
            <a:ext cx="3929090" cy="908967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алентина\Desktop\Відкр.урок\фони\825818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57700" name="WordArt 4"/>
          <p:cNvSpPr>
            <a:spLocks noChangeArrowheads="1" noChangeShapeType="1" noTextEdit="1"/>
          </p:cNvSpPr>
          <p:nvPr/>
        </p:nvSpPr>
        <p:spPr bwMode="auto">
          <a:xfrm>
            <a:off x="2000232" y="714356"/>
            <a:ext cx="6581796" cy="2409836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Така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дісталась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вже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нам робота,</a:t>
            </a:r>
          </a:p>
          <a:p>
            <a:pPr algn="ctr"/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Є в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ній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і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радість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та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є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й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турбота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,</a:t>
            </a:r>
          </a:p>
          <a:p>
            <a:pPr algn="ctr"/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Є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вічний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пошук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безсонні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ночі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,</a:t>
            </a:r>
          </a:p>
          <a:p>
            <a:pPr algn="ctr"/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Та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гріють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душу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дитячі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800" b="1" kern="10" dirty="0" err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очі</a:t>
            </a:r>
            <a:r>
              <a:rPr lang="ru-RU" sz="28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!</a:t>
            </a:r>
          </a:p>
        </p:txBody>
      </p:sp>
      <p:pic>
        <p:nvPicPr>
          <p:cNvPr id="1577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3143248"/>
            <a:ext cx="272732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4214818"/>
            <a:ext cx="2928958" cy="101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алентина\Desktop\Відкр.урок\фони\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57158" y="214290"/>
            <a:ext cx="6138882" cy="180976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/>
                <a:solidFill>
                  <a:schemeClr val="accent3"/>
                </a:solidFill>
                <a:latin typeface="Bookman Old Style"/>
              </a:rPr>
              <a:t> </a:t>
            </a:r>
            <a:r>
              <a:rPr lang="ru-RU" sz="3600" b="1" kern="10" dirty="0" err="1">
                <a:ln/>
                <a:solidFill>
                  <a:schemeClr val="accent3"/>
                </a:solidFill>
                <a:latin typeface="Bookman Old Style"/>
              </a:rPr>
              <a:t>Досвід</a:t>
            </a:r>
            <a:r>
              <a:rPr lang="ru-RU" sz="3600" b="1" kern="10" dirty="0">
                <a:ln/>
                <a:solidFill>
                  <a:schemeClr val="accent3"/>
                </a:solidFill>
                <a:latin typeface="Bookman Old Style"/>
              </a:rPr>
              <a:t> на тему:</a:t>
            </a: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 rot="393978">
            <a:off x="621869" y="2073584"/>
            <a:ext cx="7336906" cy="29257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Впровадження</a:t>
            </a:r>
            <a:r>
              <a:rPr lang="ru-RU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</a:t>
            </a:r>
          </a:p>
          <a:p>
            <a:pPr algn="ctr"/>
            <a:r>
              <a:rPr lang="ru-RU" sz="40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інноваційних</a:t>
            </a:r>
            <a:r>
              <a:rPr lang="ru-RU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</a:t>
            </a:r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технологій</a:t>
            </a:r>
            <a:r>
              <a:rPr lang="ru-RU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в </a:t>
            </a:r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освітній</a:t>
            </a:r>
            <a:r>
              <a:rPr lang="ru-RU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</a:t>
            </a:r>
          </a:p>
          <a:p>
            <a:pPr algn="ctr"/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простір</a:t>
            </a:r>
            <a:r>
              <a:rPr lang="ru-RU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</a:t>
            </a:r>
            <a:r>
              <a:rPr lang="ru-RU" sz="40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</a:t>
            </a:r>
            <a:endParaRPr lang="ru-RU" sz="40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як шлях </a:t>
            </a:r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якісної</a:t>
            </a:r>
            <a:r>
              <a:rPr lang="ru-RU" sz="40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 </a:t>
            </a:r>
            <a:r>
              <a:rPr lang="ru-RU" sz="40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/>
              </a:rPr>
              <a:t>освіти</a:t>
            </a:r>
            <a:endParaRPr lang="ru-RU" sz="40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алентина\Desktop\Відкр.урок\фони\808095534.jpg"/>
          <p:cNvPicPr>
            <a:picLocks noChangeAspect="1" noChangeArrowheads="1"/>
          </p:cNvPicPr>
          <p:nvPr/>
        </p:nvPicPr>
        <p:blipFill>
          <a:blip r:embed="rId2"/>
          <a:srcRect b="262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493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928662" y="2000240"/>
            <a:ext cx="4191000" cy="4038600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</a:pPr>
            <a:r>
              <a:rPr lang="uk-UA" sz="2800" dirty="0" smtClean="0">
                <a:solidFill>
                  <a:srgbClr val="0000FF"/>
                </a:solidFill>
                <a:latin typeface="AGCrownStyle" pitchFamily="2" charset="0"/>
              </a:rPr>
              <a:t>Інноваційні </a:t>
            </a:r>
            <a:r>
              <a:rPr lang="uk-UA" sz="2800" dirty="0">
                <a:solidFill>
                  <a:srgbClr val="0000FF"/>
                </a:solidFill>
                <a:latin typeface="AGCrownStyle" pitchFamily="2" charset="0"/>
              </a:rPr>
              <a:t>технології дають </a:t>
            </a:r>
            <a:r>
              <a:rPr lang="uk-UA" sz="2800" dirty="0" smtClean="0">
                <a:solidFill>
                  <a:srgbClr val="0000FF"/>
                </a:solidFill>
                <a:latin typeface="AGCrownStyle" pitchFamily="2" charset="0"/>
              </a:rPr>
              <a:t>можливість </a:t>
            </a:r>
          </a:p>
          <a:p>
            <a:pPr algn="ctr">
              <a:buFontTx/>
              <a:buNone/>
            </a:pPr>
            <a:r>
              <a:rPr lang="uk-UA" sz="2800" dirty="0" smtClean="0">
                <a:solidFill>
                  <a:srgbClr val="0000FF"/>
                </a:solidFill>
                <a:latin typeface="AGCrownStyle" pitchFamily="2" charset="0"/>
              </a:rPr>
              <a:t>   якнайкраще </a:t>
            </a:r>
            <a:r>
              <a:rPr lang="uk-UA" sz="2800" dirty="0">
                <a:solidFill>
                  <a:srgbClr val="0000FF"/>
                </a:solidFill>
                <a:latin typeface="AGCrownStyle" pitchFamily="2" charset="0"/>
              </a:rPr>
              <a:t>оволодіти теоретичними та практичним знаннями, підготувати учнів до майбутнього життя</a:t>
            </a:r>
            <a:endParaRPr lang="ru-RU" sz="2800" dirty="0">
              <a:solidFill>
                <a:srgbClr val="0000FF"/>
              </a:solidFill>
              <a:latin typeface="AGCrownStyle" pitchFamily="2" charset="0"/>
            </a:endParaRPr>
          </a:p>
        </p:txBody>
      </p:sp>
      <p:pic>
        <p:nvPicPr>
          <p:cNvPr id="3075" name="Picture 3" descr="C:\Users\Валентина\Desktop\Новая папка\IMG_23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500306"/>
            <a:ext cx="3714776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933FF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857356" y="357166"/>
            <a:ext cx="614366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6600" b="1" cap="all" dirty="0" smtClean="0">
                <a:ln w="0"/>
                <a:solidFill>
                  <a:srgbClr val="008000"/>
                </a:solidFill>
                <a:effectLst>
                  <a:reflection blurRad="12700" stA="50000" endPos="50000" dist="5000" dir="5400000" sy="-100000" rotWithShape="0"/>
                </a:effectLst>
              </a:rPr>
              <a:t>Актуальність</a:t>
            </a:r>
            <a:endParaRPr lang="ru-RU" sz="6600" b="1" cap="all" dirty="0">
              <a:ln w="0"/>
              <a:solidFill>
                <a:srgbClr val="008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49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49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Валентина\Desktop\Відкр.урок\фони\shablony-dlya-prezentaziy-powerpoint-15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8006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7158" y="1071546"/>
            <a:ext cx="6357950" cy="1643074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r>
              <a:rPr lang="uk-UA" sz="2800" b="1" dirty="0">
                <a:solidFill>
                  <a:srgbClr val="FF0000"/>
                </a:solidFill>
                <a:latin typeface="AcademyCTT" pitchFamily="2" charset="0"/>
              </a:rPr>
              <a:t>Створити такі умови навчання, за яких кожний би учень успішно навчався, розвивав свій інтелект і був готовим до творчої самореалізації</a:t>
            </a:r>
            <a:endParaRPr lang="ru-RU" sz="2800" b="1" dirty="0">
              <a:solidFill>
                <a:srgbClr val="FF0000"/>
              </a:solidFill>
              <a:latin typeface="AcademyCTT" pitchFamily="2" charset="0"/>
            </a:endParaRPr>
          </a:p>
        </p:txBody>
      </p:sp>
      <p:sp>
        <p:nvSpPr>
          <p:cNvPr id="128007" name="WordArt 7"/>
          <p:cNvSpPr>
            <a:spLocks noChangeArrowheads="1" noChangeShapeType="1" noTextEdit="1"/>
          </p:cNvSpPr>
          <p:nvPr/>
        </p:nvSpPr>
        <p:spPr bwMode="auto">
          <a:xfrm>
            <a:off x="2714612" y="428604"/>
            <a:ext cx="4071966" cy="67629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kern="1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Мета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7-конечная звезда 10"/>
          <p:cNvSpPr/>
          <p:nvPr/>
        </p:nvSpPr>
        <p:spPr>
          <a:xfrm>
            <a:off x="6286512" y="2500306"/>
            <a:ext cx="2214578" cy="2214578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 descr="C:\Users\Валентина\Desktop\Відкр.урок\фони\shablon-deti-prevyu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13" y="-23813"/>
            <a:ext cx="9191626" cy="6905626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0055" name="WordArt 7"/>
          <p:cNvSpPr>
            <a:spLocks noChangeArrowheads="1" noChangeShapeType="1" noTextEdit="1"/>
          </p:cNvSpPr>
          <p:nvPr/>
        </p:nvSpPr>
        <p:spPr bwMode="auto">
          <a:xfrm>
            <a:off x="3428992" y="285728"/>
            <a:ext cx="3571900" cy="70007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kern="10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Задачі</a:t>
            </a:r>
            <a:r>
              <a:rPr lang="ru-RU" sz="4000" b="1" i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:</a:t>
            </a:r>
          </a:p>
        </p:txBody>
      </p:sp>
      <p:sp>
        <p:nvSpPr>
          <p:cNvPr id="8" name="7-конечная звезда 7"/>
          <p:cNvSpPr/>
          <p:nvPr/>
        </p:nvSpPr>
        <p:spPr>
          <a:xfrm>
            <a:off x="571472" y="-714404"/>
            <a:ext cx="4714908" cy="4000528"/>
          </a:xfrm>
          <a:prstGeom prst="star7">
            <a:avLst/>
          </a:prstGeom>
          <a:solidFill>
            <a:srgbClr val="00B0F0"/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7-конечная звезда 8"/>
          <p:cNvSpPr/>
          <p:nvPr/>
        </p:nvSpPr>
        <p:spPr>
          <a:xfrm>
            <a:off x="-785850" y="1500174"/>
            <a:ext cx="5000660" cy="4000528"/>
          </a:xfrm>
          <a:prstGeom prst="star7">
            <a:avLst/>
          </a:prstGeom>
          <a:solidFill>
            <a:srgbClr val="FFCC99"/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7-конечная звезда 9"/>
          <p:cNvSpPr/>
          <p:nvPr/>
        </p:nvSpPr>
        <p:spPr>
          <a:xfrm>
            <a:off x="2500298" y="1214422"/>
            <a:ext cx="5286412" cy="4429132"/>
          </a:xfrm>
          <a:prstGeom prst="star7">
            <a:avLst/>
          </a:prstGeom>
          <a:solidFill>
            <a:srgbClr val="FFFF66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000108"/>
            <a:ext cx="8229600" cy="1981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800080"/>
                </a:solidFill>
              </a:rPr>
              <a:t>Створення позитивного </a:t>
            </a:r>
            <a:r>
              <a:rPr lang="uk-UA" sz="2400" b="1" dirty="0" smtClean="0">
                <a:solidFill>
                  <a:srgbClr val="800080"/>
                </a:solidFill>
              </a:rPr>
              <a:t>настрою</a:t>
            </a:r>
          </a:p>
          <a:p>
            <a:pPr>
              <a:lnSpc>
                <a:spcPct val="80000"/>
              </a:lnSpc>
              <a:buNone/>
            </a:pPr>
            <a:r>
              <a:rPr lang="uk-UA" sz="2400" b="1" dirty="0" smtClean="0">
                <a:solidFill>
                  <a:srgbClr val="800080"/>
                </a:solidFill>
              </a:rPr>
              <a:t>     </a:t>
            </a:r>
            <a:r>
              <a:rPr lang="uk-UA" sz="2400" b="1" dirty="0">
                <a:solidFill>
                  <a:srgbClr val="800080"/>
                </a:solidFill>
              </a:rPr>
              <a:t>для навчання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800080"/>
                </a:solidFill>
              </a:rPr>
              <a:t>Формування відчуття рівного </a:t>
            </a:r>
            <a:r>
              <a:rPr lang="uk-UA" sz="2400" b="1" dirty="0" smtClean="0">
                <a:solidFill>
                  <a:srgbClr val="800080"/>
                </a:solidFill>
              </a:rPr>
              <a:t> серед</a:t>
            </a:r>
          </a:p>
          <a:p>
            <a:pPr>
              <a:lnSpc>
                <a:spcPct val="80000"/>
              </a:lnSpc>
              <a:buNone/>
            </a:pPr>
            <a:r>
              <a:rPr lang="uk-UA" sz="2400" b="1" dirty="0">
                <a:solidFill>
                  <a:srgbClr val="800080"/>
                </a:solidFill>
              </a:rPr>
              <a:t> </a:t>
            </a:r>
            <a:r>
              <a:rPr lang="uk-UA" sz="2400" b="1" dirty="0" smtClean="0">
                <a:solidFill>
                  <a:srgbClr val="800080"/>
                </a:solidFill>
              </a:rPr>
              <a:t>     </a:t>
            </a:r>
            <a:r>
              <a:rPr lang="uk-UA" sz="2400" b="1" dirty="0">
                <a:solidFill>
                  <a:srgbClr val="800080"/>
                </a:solidFill>
              </a:rPr>
              <a:t>рівних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800080"/>
                </a:solidFill>
              </a:rPr>
              <a:t>Надання можливості вільно </a:t>
            </a:r>
            <a:r>
              <a:rPr lang="uk-UA" sz="2400" b="1" dirty="0" smtClean="0">
                <a:solidFill>
                  <a:srgbClr val="800080"/>
                </a:solidFill>
              </a:rPr>
              <a:t>висловити</a:t>
            </a:r>
          </a:p>
          <a:p>
            <a:pPr>
              <a:lnSpc>
                <a:spcPct val="80000"/>
              </a:lnSpc>
              <a:buNone/>
            </a:pPr>
            <a:r>
              <a:rPr lang="uk-UA" sz="2400" b="1" dirty="0">
                <a:solidFill>
                  <a:srgbClr val="800080"/>
                </a:solidFill>
              </a:rPr>
              <a:t> </a:t>
            </a:r>
            <a:r>
              <a:rPr lang="uk-UA" sz="2400" b="1" dirty="0" smtClean="0">
                <a:solidFill>
                  <a:srgbClr val="800080"/>
                </a:solidFill>
              </a:rPr>
              <a:t>     </a:t>
            </a:r>
            <a:r>
              <a:rPr lang="uk-UA" sz="2400" b="1" dirty="0">
                <a:solidFill>
                  <a:srgbClr val="800080"/>
                </a:solidFill>
              </a:rPr>
              <a:t>свою думку і вислухати свого товариша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800080"/>
                </a:solidFill>
              </a:rPr>
              <a:t>Вчитель не є уособленням похвали і покарання, а виступає в ролі друга, порадника, старшого товариша </a:t>
            </a:r>
          </a:p>
          <a:p>
            <a:pPr>
              <a:lnSpc>
                <a:spcPct val="80000"/>
              </a:lnSpc>
            </a:pPr>
            <a:r>
              <a:rPr lang="uk-UA" sz="2400" b="1" dirty="0">
                <a:solidFill>
                  <a:srgbClr val="800080"/>
                </a:solidFill>
              </a:rPr>
              <a:t>Забезпечення позитивної атмосфери в колективі для досягнення спільних цілей</a:t>
            </a:r>
            <a:endParaRPr lang="ru-RU" sz="2400" b="1" dirty="0">
              <a:solidFill>
                <a:srgbClr val="800080"/>
              </a:solidFill>
            </a:endParaRPr>
          </a:p>
        </p:txBody>
      </p:sp>
      <p:pic>
        <p:nvPicPr>
          <p:cNvPr id="5122" name="Picture 2" descr="C:\Users\Валентина\Desktop\Новая папка\IMG_23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000108"/>
            <a:ext cx="3000396" cy="2250297"/>
          </a:xfrm>
          <a:prstGeom prst="snip2Diag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0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0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0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0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00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0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0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00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00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00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00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алентина\Desktop\Відкр.урок\фони\veselyie-rebyata-shablon-prevyu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846"/>
            <a:ext cx="9144000" cy="68698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8724" name="AutoShape 4"/>
          <p:cNvSpPr>
            <a:spLocks noChangeArrowheads="1"/>
          </p:cNvSpPr>
          <p:nvPr/>
        </p:nvSpPr>
        <p:spPr bwMode="auto">
          <a:xfrm>
            <a:off x="250825" y="260350"/>
            <a:ext cx="2016125" cy="1655763"/>
          </a:xfrm>
          <a:prstGeom prst="smileyFace">
            <a:avLst>
              <a:gd name="adj" fmla="val 4653"/>
            </a:avLst>
          </a:prstGeom>
          <a:solidFill>
            <a:srgbClr val="ECC1F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3200" dirty="0">
                <a:solidFill>
                  <a:srgbClr val="0000FF"/>
                </a:solidFill>
                <a:latin typeface="Times New Roman" pitchFamily="18" charset="0"/>
              </a:rPr>
              <a:t>Учитель</a:t>
            </a:r>
            <a:endParaRPr lang="ru-RU" sz="32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25" name="AutoShape 5"/>
          <p:cNvSpPr>
            <a:spLocks noChangeArrowheads="1"/>
          </p:cNvSpPr>
          <p:nvPr/>
        </p:nvSpPr>
        <p:spPr bwMode="auto">
          <a:xfrm>
            <a:off x="6877050" y="260350"/>
            <a:ext cx="2016125" cy="1655763"/>
          </a:xfrm>
          <a:prstGeom prst="smileyFace">
            <a:avLst>
              <a:gd name="adj" fmla="val 4653"/>
            </a:avLst>
          </a:prstGeom>
          <a:solidFill>
            <a:srgbClr val="ECC1F5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3200" dirty="0">
                <a:solidFill>
                  <a:srgbClr val="0000FF"/>
                </a:solidFill>
                <a:latin typeface="Times New Roman" pitchFamily="18" charset="0"/>
              </a:rPr>
              <a:t>Учень</a:t>
            </a:r>
            <a:endParaRPr lang="ru-RU" sz="32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26" name="AutoShape 6"/>
          <p:cNvSpPr>
            <a:spLocks noChangeArrowheads="1"/>
          </p:cNvSpPr>
          <p:nvPr/>
        </p:nvSpPr>
        <p:spPr bwMode="auto">
          <a:xfrm>
            <a:off x="2928926" y="214290"/>
            <a:ext cx="3143272" cy="939798"/>
          </a:xfrm>
          <a:prstGeom prst="leftRightArrow">
            <a:avLst>
              <a:gd name="adj1" fmla="val 50000"/>
              <a:gd name="adj2" fmla="val 52191"/>
            </a:avLst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800" dirty="0">
                <a:solidFill>
                  <a:srgbClr val="0000FF"/>
                </a:solidFill>
                <a:latin typeface="Times New Roman" pitchFamily="18" charset="0"/>
              </a:rPr>
              <a:t>співпраця</a:t>
            </a:r>
            <a:endParaRPr lang="ru-RU" sz="2800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27" name="AutoShape 7"/>
          <p:cNvSpPr>
            <a:spLocks noChangeArrowheads="1"/>
          </p:cNvSpPr>
          <p:nvPr/>
        </p:nvSpPr>
        <p:spPr bwMode="auto">
          <a:xfrm>
            <a:off x="6715140" y="3000372"/>
            <a:ext cx="2087563" cy="9144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</a:rPr>
              <a:t>Співучасник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58728" name="AutoShape 8"/>
          <p:cNvSpPr>
            <a:spLocks noChangeArrowheads="1"/>
          </p:cNvSpPr>
          <p:nvPr/>
        </p:nvSpPr>
        <p:spPr bwMode="auto">
          <a:xfrm>
            <a:off x="357158" y="3000372"/>
            <a:ext cx="2087562" cy="9144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FFFF00"/>
                </a:solidFill>
                <a:latin typeface="Times New Roman" pitchFamily="18" charset="0"/>
              </a:rPr>
              <a:t>Носій досвіду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58729" name="AutoShape 9"/>
          <p:cNvSpPr>
            <a:spLocks noChangeArrowheads="1"/>
          </p:cNvSpPr>
          <p:nvPr/>
        </p:nvSpPr>
        <p:spPr bwMode="auto">
          <a:xfrm>
            <a:off x="2643174" y="1428736"/>
            <a:ext cx="2447925" cy="936625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FF"/>
                </a:solidFill>
                <a:latin typeface="Times New Roman" pitchFamily="18" charset="0"/>
              </a:rPr>
              <a:t>діалог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30" name="AutoShape 10"/>
          <p:cNvSpPr>
            <a:spLocks noChangeArrowheads="1"/>
          </p:cNvSpPr>
          <p:nvPr/>
        </p:nvSpPr>
        <p:spPr bwMode="auto">
          <a:xfrm>
            <a:off x="4071934" y="2357430"/>
            <a:ext cx="2447925" cy="936625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FF"/>
                </a:solidFill>
                <a:latin typeface="Times New Roman" pitchFamily="18" charset="0"/>
              </a:rPr>
              <a:t>консультація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31" name="AutoShape 11"/>
          <p:cNvSpPr>
            <a:spLocks noChangeArrowheads="1"/>
          </p:cNvSpPr>
          <p:nvPr/>
        </p:nvSpPr>
        <p:spPr bwMode="auto">
          <a:xfrm>
            <a:off x="2714612" y="3357562"/>
            <a:ext cx="2447925" cy="936625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FF"/>
                </a:solidFill>
                <a:latin typeface="Times New Roman" pitchFamily="18" charset="0"/>
              </a:rPr>
              <a:t>дискусія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32" name="AutoShape 12"/>
          <p:cNvSpPr>
            <a:spLocks noChangeArrowheads="1"/>
          </p:cNvSpPr>
          <p:nvPr/>
        </p:nvSpPr>
        <p:spPr bwMode="auto">
          <a:xfrm>
            <a:off x="4143372" y="4357694"/>
            <a:ext cx="2447925" cy="936625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FF"/>
                </a:solidFill>
                <a:latin typeface="Times New Roman" pitchFamily="18" charset="0"/>
              </a:rPr>
              <a:t>сумісний</a:t>
            </a:r>
          </a:p>
          <a:p>
            <a:pPr algn="ctr"/>
            <a:r>
              <a:rPr lang="uk-UA" sz="2400" b="1" dirty="0">
                <a:latin typeface="Times New Roman" pitchFamily="18" charset="0"/>
              </a:rPr>
              <a:t> </a:t>
            </a:r>
            <a:r>
              <a:rPr lang="uk-UA" sz="2400" b="1" dirty="0">
                <a:solidFill>
                  <a:srgbClr val="0000FF"/>
                </a:solidFill>
                <a:latin typeface="Times New Roman" pitchFamily="18" charset="0"/>
              </a:rPr>
              <a:t>проект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33" name="AutoShape 13"/>
          <p:cNvSpPr>
            <a:spLocks noChangeArrowheads="1"/>
          </p:cNvSpPr>
          <p:nvPr/>
        </p:nvSpPr>
        <p:spPr bwMode="auto">
          <a:xfrm>
            <a:off x="2428860" y="5143512"/>
            <a:ext cx="2447925" cy="936625"/>
          </a:xfrm>
          <a:prstGeom prst="diamond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400" b="1" dirty="0">
                <a:solidFill>
                  <a:srgbClr val="0000FF"/>
                </a:solidFill>
                <a:latin typeface="Times New Roman" pitchFamily="18" charset="0"/>
              </a:rPr>
              <a:t>ілюстрація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58734" name="AutoShape 14"/>
          <p:cNvSpPr>
            <a:spLocks noChangeArrowheads="1"/>
          </p:cNvSpPr>
          <p:nvPr/>
        </p:nvSpPr>
        <p:spPr bwMode="auto">
          <a:xfrm>
            <a:off x="971550" y="19891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5050"/>
              </a:solidFill>
              <a:latin typeface="Wingdings 3" pitchFamily="18" charset="2"/>
            </a:endParaRPr>
          </a:p>
        </p:txBody>
      </p:sp>
      <p:sp>
        <p:nvSpPr>
          <p:cNvPr id="158735" name="AutoShape 15"/>
          <p:cNvSpPr>
            <a:spLocks noChangeArrowheads="1"/>
          </p:cNvSpPr>
          <p:nvPr/>
        </p:nvSpPr>
        <p:spPr bwMode="auto">
          <a:xfrm>
            <a:off x="7596188" y="19891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8736" name="AutoShape 16"/>
          <p:cNvSpPr>
            <a:spLocks noChangeArrowheads="1"/>
          </p:cNvSpPr>
          <p:nvPr/>
        </p:nvSpPr>
        <p:spPr bwMode="auto">
          <a:xfrm rot="1345551">
            <a:off x="4468835" y="996809"/>
            <a:ext cx="492081" cy="680267"/>
          </a:xfrm>
          <a:prstGeom prst="upDownArrow">
            <a:avLst>
              <a:gd name="adj1" fmla="val 50000"/>
              <a:gd name="adj2" fmla="val 35556"/>
            </a:avLst>
          </a:prstGeom>
          <a:solidFill>
            <a:srgbClr val="D3CAE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8737" name="AutoShape 17"/>
          <p:cNvSpPr>
            <a:spLocks noChangeArrowheads="1"/>
          </p:cNvSpPr>
          <p:nvPr/>
        </p:nvSpPr>
        <p:spPr bwMode="auto">
          <a:xfrm rot="-24353892">
            <a:off x="4346503" y="2110879"/>
            <a:ext cx="322263" cy="503237"/>
          </a:xfrm>
          <a:prstGeom prst="upDownArrow">
            <a:avLst>
              <a:gd name="adj1" fmla="val 50000"/>
              <a:gd name="adj2" fmla="val 31231"/>
            </a:avLst>
          </a:prstGeom>
          <a:solidFill>
            <a:srgbClr val="D3CAE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8738" name="AutoShape 18"/>
          <p:cNvSpPr>
            <a:spLocks noChangeArrowheads="1"/>
          </p:cNvSpPr>
          <p:nvPr/>
        </p:nvSpPr>
        <p:spPr bwMode="auto">
          <a:xfrm rot="2308945">
            <a:off x="4689933" y="3200547"/>
            <a:ext cx="360363" cy="504825"/>
          </a:xfrm>
          <a:prstGeom prst="upDownArrow">
            <a:avLst>
              <a:gd name="adj1" fmla="val 50000"/>
              <a:gd name="adj2" fmla="val 28018"/>
            </a:avLst>
          </a:prstGeom>
          <a:solidFill>
            <a:srgbClr val="D3CAE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8739" name="AutoShape 19"/>
          <p:cNvSpPr>
            <a:spLocks noChangeArrowheads="1"/>
          </p:cNvSpPr>
          <p:nvPr/>
        </p:nvSpPr>
        <p:spPr bwMode="auto">
          <a:xfrm rot="-2658443">
            <a:off x="4401159" y="4079525"/>
            <a:ext cx="431800" cy="504825"/>
          </a:xfrm>
          <a:prstGeom prst="upDownArrow">
            <a:avLst>
              <a:gd name="adj1" fmla="val 50000"/>
              <a:gd name="adj2" fmla="val 23382"/>
            </a:avLst>
          </a:prstGeom>
          <a:solidFill>
            <a:srgbClr val="D3CAE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8740" name="AutoShape 20"/>
          <p:cNvSpPr>
            <a:spLocks noChangeArrowheads="1"/>
          </p:cNvSpPr>
          <p:nvPr/>
        </p:nvSpPr>
        <p:spPr bwMode="auto">
          <a:xfrm rot="2717277">
            <a:off x="4402727" y="5036376"/>
            <a:ext cx="287338" cy="447675"/>
          </a:xfrm>
          <a:prstGeom prst="upDownArrow">
            <a:avLst>
              <a:gd name="adj1" fmla="val 50000"/>
              <a:gd name="adj2" fmla="val 31160"/>
            </a:avLst>
          </a:prstGeom>
          <a:solidFill>
            <a:srgbClr val="D3CAE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8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8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8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8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8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8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8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8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8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 animBg="1"/>
      <p:bldP spid="158725" grpId="0" animBg="1"/>
      <p:bldP spid="158726" grpId="0" animBg="1"/>
      <p:bldP spid="158727" grpId="0" animBg="1"/>
      <p:bldP spid="158728" grpId="0" animBg="1"/>
      <p:bldP spid="158729" grpId="0" animBg="1"/>
      <p:bldP spid="158730" grpId="0" animBg="1"/>
      <p:bldP spid="158731" grpId="0" animBg="1"/>
      <p:bldP spid="158732" grpId="0" animBg="1"/>
      <p:bldP spid="158733" grpId="0" animBg="1"/>
      <p:bldP spid="158734" grpId="0" animBg="1"/>
      <p:bldP spid="158735" grpId="0" animBg="1"/>
      <p:bldP spid="158736" grpId="0" animBg="1"/>
      <p:bldP spid="158737" grpId="0" animBg="1"/>
      <p:bldP spid="158738" grpId="0" animBg="1"/>
      <p:bldP spid="158739" grpId="0" animBg="1"/>
      <p:bldP spid="1587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алентина\Desktop\Відкр.урок\фони\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0296" name="AutoShape 8"/>
          <p:cNvSpPr>
            <a:spLocks noChangeArrowheads="1"/>
          </p:cNvSpPr>
          <p:nvPr/>
        </p:nvSpPr>
        <p:spPr bwMode="auto">
          <a:xfrm>
            <a:off x="4648200" y="500042"/>
            <a:ext cx="2066940" cy="1252558"/>
          </a:xfrm>
          <a:prstGeom prst="wedgeEllipseCallout">
            <a:avLst>
              <a:gd name="adj1" fmla="val -46875"/>
              <a:gd name="adj2" fmla="val 58912"/>
            </a:avLst>
          </a:prstGeom>
          <a:solidFill>
            <a:srgbClr val="FFFF99"/>
          </a:solidFill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txBody>
          <a:bodyPr/>
          <a:lstStyle/>
          <a:p>
            <a:pPr algn="ctr"/>
            <a:r>
              <a:rPr lang="uk-UA" sz="2000" b="1" dirty="0">
                <a:solidFill>
                  <a:srgbClr val="C00000"/>
                </a:solidFill>
              </a:rPr>
              <a:t>Інтегровані</a:t>
            </a:r>
          </a:p>
          <a:p>
            <a:pPr algn="ctr"/>
            <a:r>
              <a:rPr lang="uk-UA" sz="2000" b="1" dirty="0">
                <a:solidFill>
                  <a:srgbClr val="C00000"/>
                </a:solidFill>
              </a:rPr>
              <a:t>ігри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0297" name="AutoShape 9"/>
          <p:cNvSpPr>
            <a:spLocks noChangeArrowheads="1"/>
          </p:cNvSpPr>
          <p:nvPr/>
        </p:nvSpPr>
        <p:spPr bwMode="auto">
          <a:xfrm>
            <a:off x="6477000" y="1371600"/>
            <a:ext cx="2095528" cy="1371600"/>
          </a:xfrm>
          <a:prstGeom prst="wedgeEllipseCallout">
            <a:avLst>
              <a:gd name="adj1" fmla="val -43787"/>
              <a:gd name="adj2" fmla="val 59269"/>
            </a:avLst>
          </a:prstGeom>
          <a:solidFill>
            <a:srgbClr val="FFFF99"/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3d extrusionH="57150">
              <a:bevelT w="38100" h="38100" prst="slope"/>
            </a:sp3d>
          </a:bodyPr>
          <a:lstStyle/>
          <a:p>
            <a:pPr algn="ctr"/>
            <a:r>
              <a:rPr lang="uk-UA" sz="2000" b="1" dirty="0" smtClean="0">
                <a:solidFill>
                  <a:srgbClr val="C00000"/>
                </a:solidFill>
              </a:rPr>
              <a:t>Командне </a:t>
            </a:r>
            <a:r>
              <a:rPr lang="uk-UA" sz="2000" b="1" dirty="0">
                <a:solidFill>
                  <a:srgbClr val="C00000"/>
                </a:solidFill>
              </a:rPr>
              <a:t>вирішення проблем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0300" name="AutoShape 12"/>
          <p:cNvSpPr>
            <a:spLocks noChangeArrowheads="1"/>
          </p:cNvSpPr>
          <p:nvPr/>
        </p:nvSpPr>
        <p:spPr bwMode="auto">
          <a:xfrm rot="10800000">
            <a:off x="1214414" y="4648200"/>
            <a:ext cx="2138386" cy="1281130"/>
          </a:xfrm>
          <a:prstGeom prst="wedgeEllipseCallout">
            <a:avLst>
              <a:gd name="adj1" fmla="val -45921"/>
              <a:gd name="adj2" fmla="val 57343"/>
            </a:avLst>
          </a:prstGeom>
          <a:solidFill>
            <a:srgbClr val="FFFF99"/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rot="10800000"/>
          <a:lstStyle/>
          <a:p>
            <a:pPr algn="ctr"/>
            <a:r>
              <a:rPr lang="uk-UA" sz="2000" b="1" dirty="0">
                <a:solidFill>
                  <a:srgbClr val="C00000"/>
                </a:solidFill>
              </a:rPr>
              <a:t>Тренування творчості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40306" name="Picture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56495">
            <a:off x="417879" y="587822"/>
            <a:ext cx="3057516" cy="2229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713151" flipV="1">
            <a:off x="5516321" y="3702696"/>
            <a:ext cx="3040011" cy="22800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0295" name="AutoShape 7"/>
          <p:cNvSpPr>
            <a:spLocks noChangeArrowheads="1"/>
          </p:cNvSpPr>
          <p:nvPr/>
        </p:nvSpPr>
        <p:spPr bwMode="auto">
          <a:xfrm>
            <a:off x="2500298" y="1714488"/>
            <a:ext cx="3886200" cy="2971800"/>
          </a:xfrm>
          <a:prstGeom prst="star5">
            <a:avLst/>
          </a:prstGeom>
          <a:solidFill>
            <a:schemeClr val="accent1"/>
          </a:solidFill>
          <a:ln w="76200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uk-UA" sz="3600" b="1" dirty="0">
                <a:solidFill>
                  <a:srgbClr val="FF6600"/>
                </a:solidFill>
              </a:rPr>
              <a:t>методи</a:t>
            </a:r>
            <a:endParaRPr lang="ru-RU" sz="3600" b="1" dirty="0">
              <a:solidFill>
                <a:srgbClr val="FF6600"/>
              </a:solidFill>
            </a:endParaRPr>
          </a:p>
        </p:txBody>
      </p:sp>
      <p:sp>
        <p:nvSpPr>
          <p:cNvPr id="140299" name="AutoShape 11"/>
          <p:cNvSpPr>
            <a:spLocks noChangeArrowheads="1"/>
          </p:cNvSpPr>
          <p:nvPr/>
        </p:nvSpPr>
        <p:spPr bwMode="auto">
          <a:xfrm rot="10800000">
            <a:off x="357158" y="2922588"/>
            <a:ext cx="2357454" cy="1220792"/>
          </a:xfrm>
          <a:prstGeom prst="wedgeEllipseCallout">
            <a:avLst>
              <a:gd name="adj1" fmla="val -45440"/>
              <a:gd name="adj2" fmla="val 57069"/>
            </a:avLst>
          </a:prstGeom>
          <a:solidFill>
            <a:srgbClr val="FFFF99"/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rot="10800000">
            <a:sp3d extrusionH="57150">
              <a:bevelT w="38100" h="38100" prst="slope"/>
            </a:sp3d>
          </a:bodyPr>
          <a:lstStyle/>
          <a:p>
            <a:pPr algn="ctr"/>
            <a:r>
              <a:rPr lang="uk-UA" b="1" dirty="0">
                <a:solidFill>
                  <a:srgbClr val="C00000"/>
                </a:solidFill>
              </a:rPr>
              <a:t>Встановлення засад групової праці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0303" name="AutoShape 15"/>
          <p:cNvSpPr>
            <a:spLocks noChangeArrowheads="1"/>
          </p:cNvSpPr>
          <p:nvPr/>
        </p:nvSpPr>
        <p:spPr bwMode="auto">
          <a:xfrm rot="10800000">
            <a:off x="3521539" y="5010549"/>
            <a:ext cx="1995494" cy="1323996"/>
          </a:xfrm>
          <a:prstGeom prst="wedgeEllipseCallout">
            <a:avLst>
              <a:gd name="adj1" fmla="val -50435"/>
              <a:gd name="adj2" fmla="val 76972"/>
            </a:avLst>
          </a:prstGeom>
          <a:solidFill>
            <a:srgbClr val="FFFF99"/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rot="10800000"/>
          <a:lstStyle/>
          <a:p>
            <a:pPr algn="ctr"/>
            <a:r>
              <a:rPr lang="uk-UA" sz="2200" b="1" dirty="0">
                <a:solidFill>
                  <a:srgbClr val="C00000"/>
                </a:solidFill>
              </a:rPr>
              <a:t>Командні рішення</a:t>
            </a:r>
            <a:endParaRPr lang="ru-RU" sz="2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6" grpId="0" animBg="1"/>
      <p:bldP spid="140297" grpId="0" animBg="1"/>
      <p:bldP spid="140300" grpId="0" animBg="1"/>
      <p:bldP spid="140299" grpId="0" animBg="1"/>
      <p:bldP spid="140303" grpId="0" animBg="1"/>
      <p:bldP spid="14030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алентина\Desktop\Відкр.урок\фони\img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2351" name="Picture 15"/>
          <p:cNvPicPr>
            <a:picLocks noChangeAspect="1" noChangeArrowheads="1"/>
          </p:cNvPicPr>
          <p:nvPr/>
        </p:nvPicPr>
        <p:blipFill>
          <a:blip r:embed="rId3">
            <a:lum contrast="-10000"/>
          </a:blip>
          <a:srcRect/>
          <a:stretch>
            <a:fillRect/>
          </a:stretch>
        </p:blipFill>
        <p:spPr bwMode="auto">
          <a:xfrm>
            <a:off x="2643174" y="1643050"/>
            <a:ext cx="5904726" cy="4447583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</p:pic>
      <p:sp>
        <p:nvSpPr>
          <p:cNvPr id="142352" name="Rectangle 1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Піраміда сприйняття різних методів навчання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Валентина\Desktop\Відкр.урок\фони\img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4628" name="Picture 4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2214546" y="428604"/>
            <a:ext cx="6500858" cy="580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Валентина\Desktop\Новая папка\IMG_2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214422"/>
            <a:ext cx="1821669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242</Words>
  <Application>Microsoft Office PowerPoint</Application>
  <PresentationFormat>Экран (4:3)</PresentationFormat>
  <Paragraphs>72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Піраміда сприйняття різних методів навчання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34</cp:revision>
  <dcterms:created xsi:type="dcterms:W3CDTF">2016-03-21T11:01:15Z</dcterms:created>
  <dcterms:modified xsi:type="dcterms:W3CDTF">2016-03-22T05:51:25Z</dcterms:modified>
</cp:coreProperties>
</file>